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4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.mysql.com/download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Disim Univaq -</a:t>
            </a:r>
            <a:br>
              <a:rPr lang="it-IT" dirty="0"/>
            </a:br>
            <a:r>
              <a:rPr lang="it-IT" dirty="0"/>
              <a:t>Laboratorio Base di Dati:</a:t>
            </a:r>
            <a:br>
              <a:rPr lang="it-IT" dirty="0"/>
            </a:br>
            <a:r>
              <a:rPr lang="it-IT" dirty="0"/>
              <a:t>Progetto Database 2018/2019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rmAutofit fontScale="92500"/>
          </a:bodyPr>
          <a:lstStyle/>
          <a:p>
            <a:r>
              <a:rPr lang="it-IT" dirty="0"/>
              <a:t>Daniele Fossemò 	252619</a:t>
            </a:r>
            <a:endParaRPr lang="it-IT" dirty="0"/>
          </a:p>
          <a:p>
            <a:r>
              <a:rPr lang="it-IT" dirty="0"/>
              <a:t>Davide Ricci  		253366</a:t>
            </a:r>
            <a:endParaRPr lang="it-IT" dirty="0"/>
          </a:p>
          <a:p>
            <a:r>
              <a:rPr lang="it-IT" dirty="0"/>
              <a:t>Gianluca Rea 		246970</a:t>
            </a:r>
            <a:endParaRPr lang="it-IT" dirty="0"/>
          </a:p>
          <a:p>
            <a:r>
              <a:rPr lang="it-IT" dirty="0"/>
              <a:t>Realizzato mediante MySql workbench community edition ( </a:t>
            </a:r>
            <a:r>
              <a:rPr lang="it-IT" dirty="0">
                <a:hlinkClick r:id="rId1"/>
              </a:rPr>
              <a:t>https://dev.mysql.com/downloads/</a:t>
            </a:r>
            <a:r>
              <a:rPr lang="it-IT" dirty="0"/>
              <a:t> ) 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3° Fase – Progettazione fisica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05684"/>
          </a:xfrm>
        </p:spPr>
        <p:txBody>
          <a:bodyPr/>
          <a:lstStyle/>
          <a:p>
            <a:r>
              <a:rPr lang="it-IT" dirty="0"/>
              <a:t>La progettazione fisica è stata realizzata utilizzando il programma ‘</a:t>
            </a:r>
            <a:r>
              <a:rPr lang="it-IT" i="1" dirty="0"/>
              <a:t>mySql workbench community edition</a:t>
            </a:r>
            <a:r>
              <a:rPr lang="it-IT" dirty="0"/>
              <a:t>’ ed è stata realizzata seguendo quattro fasi:</a:t>
            </a:r>
            <a:endParaRPr lang="it-IT" dirty="0"/>
          </a:p>
          <a:p>
            <a:r>
              <a:rPr lang="it-IT" b="1" dirty="0"/>
              <a:t>Creazione tabelle e definizione dei constraint</a:t>
            </a:r>
            <a:r>
              <a:rPr lang="it-IT" dirty="0"/>
              <a:t>: che di fatto è stata la trasposizione dello schema relazionale nel database con l’introduzione di qualche vincolo su attributi (nella cartella del progetto ‘create e alter table’)</a:t>
            </a:r>
            <a:endParaRPr lang="it-IT" dirty="0"/>
          </a:p>
          <a:p>
            <a:r>
              <a:rPr lang="it-IT" b="1" dirty="0"/>
              <a:t>Creazione dei trigger</a:t>
            </a:r>
            <a:r>
              <a:rPr lang="it-IT" dirty="0"/>
              <a:t>: questi sono stati realizzati seguendo i vincoli non esprimibili nello schema E-R definiti nella progettazione logica, più alcuni triggers che servivano per il corretto funzionamento del database (ad esempio quelli che scrivono nello storico quando viene inserita una nuova pubblicazione ecc.); questi si trovano nella cartella del progetto ‘triggers’)</a:t>
            </a:r>
            <a:endParaRPr lang="it-IT" dirty="0"/>
          </a:p>
          <a:p>
            <a:r>
              <a:rPr lang="it-IT" b="1" dirty="0"/>
              <a:t>Creazione delle operazioni</a:t>
            </a:r>
            <a:r>
              <a:rPr lang="it-IT" dirty="0"/>
              <a:t>: ovvero la realizzazione delle operazioni richieste nella consegna.</a:t>
            </a:r>
            <a:endParaRPr lang="it-IT" dirty="0"/>
          </a:p>
          <a:p>
            <a:r>
              <a:rPr lang="it-IT" b="1" dirty="0"/>
              <a:t>Creazione Insert e main</a:t>
            </a:r>
            <a:r>
              <a:rPr lang="it-IT" dirty="0"/>
              <a:t>: ovvero la realizzazione di un insert di prova + un main per dimostrare il corretto funzionamento del database e delle operazioni della fase 3.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1° Fase – Progettazione Concettuale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8624" y="2231471"/>
            <a:ext cx="9529893" cy="4179341"/>
          </a:xfrm>
        </p:spPr>
        <p:txBody>
          <a:bodyPr>
            <a:normAutofit/>
          </a:bodyPr>
          <a:lstStyle/>
          <a:p>
            <a:r>
              <a:rPr lang="it-IT" dirty="0"/>
              <a:t>La prima fase si è basata sulla progettazione del database, quindi specifica dei requisiti, glossario dei termini, realizzazione schema E-R, realizzazione vincoli non esprimibili.</a:t>
            </a:r>
            <a:endParaRPr lang="it-IT" dirty="0"/>
          </a:p>
          <a:p>
            <a:r>
              <a:rPr lang="it-IT" dirty="0"/>
              <a:t>Per quanto riguarda la specifica dei requisiti e la realizzazione del glossario essa è stata realizzando leggendo più volte la consegna, e cercando di andare ad individuare quelle che secondo noi erano gli elementi più importanti del progetto, cercando poi di eliminare quanto più possibile ambiguità e dubbi con la specifica dei requisiti.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1° Fase – Glossario termini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833596" cy="4505684"/>
          </a:xfrm>
        </p:spPr>
        <p:txBody>
          <a:bodyPr>
            <a:normAutofit/>
          </a:bodyPr>
          <a:lstStyle/>
          <a:p>
            <a:r>
              <a:rPr lang="it-IT" dirty="0"/>
              <a:t>Di fatto abbiamo trovato come elementi più importanti i seguenti:</a:t>
            </a:r>
            <a:br>
              <a:rPr lang="it-IT" dirty="0"/>
            </a:br>
            <a:r>
              <a:rPr lang="it-IT" b="1" dirty="0"/>
              <a:t>Pubblicazione</a:t>
            </a:r>
            <a:r>
              <a:rPr lang="it-IT" dirty="0"/>
              <a:t>: dato che si parla di un catalogo, e quindi gira tutto intorno ad essi;</a:t>
            </a:r>
            <a:br>
              <a:rPr lang="it-IT" dirty="0"/>
            </a:br>
            <a:r>
              <a:rPr lang="it-IT" b="1" dirty="0"/>
              <a:t>Utente</a:t>
            </a:r>
            <a:r>
              <a:rPr lang="it-IT" dirty="0"/>
              <a:t>: dato che sono coloro che interagiscono con le pubblicazioni;</a:t>
            </a:r>
            <a:br>
              <a:rPr lang="it-IT" dirty="0"/>
            </a:br>
            <a:r>
              <a:rPr lang="it-IT" b="1" dirty="0"/>
              <a:t>Recensione</a:t>
            </a:r>
            <a:r>
              <a:rPr lang="it-IT" dirty="0"/>
              <a:t>: dato che è uno dei modi con cui gli utenti interagiscono con le pubblicazioni;</a:t>
            </a:r>
            <a:br>
              <a:rPr lang="it-IT" dirty="0"/>
            </a:br>
            <a:r>
              <a:rPr lang="it-IT" b="1" dirty="0"/>
              <a:t>Like</a:t>
            </a:r>
            <a:r>
              <a:rPr lang="it-IT" dirty="0"/>
              <a:t>: dato che</a:t>
            </a:r>
            <a:r>
              <a:rPr lang="it-IT" b="1" dirty="0"/>
              <a:t> </a:t>
            </a:r>
            <a:r>
              <a:rPr lang="it-IT" dirty="0"/>
              <a:t>è un altro dei modi con cui gli utenti interagiscono con le pubblicazioni;</a:t>
            </a:r>
            <a:br>
              <a:rPr lang="it-IT" dirty="0"/>
            </a:br>
            <a:r>
              <a:rPr lang="it-IT" b="1" dirty="0"/>
              <a:t>Storico</a:t>
            </a:r>
            <a:r>
              <a:rPr lang="it-IT" dirty="0"/>
              <a:t>: dato che contiene tutte le informazioni riguardo a quello che avviene nel catalogo;</a:t>
            </a:r>
            <a:br>
              <a:rPr lang="it-IT" dirty="0"/>
            </a:br>
            <a:r>
              <a:rPr lang="it-IT" b="1" dirty="0"/>
              <a:t>Sorgente</a:t>
            </a:r>
            <a:r>
              <a:rPr lang="it-IT" dirty="0"/>
              <a:t>: dato che rappresenta il metodo con il quale un utente può accedere ad una pubblicazione;</a:t>
            </a:r>
            <a:br>
              <a:rPr lang="it-IT" dirty="0"/>
            </a:br>
            <a:r>
              <a:rPr lang="it-IT" b="1" dirty="0"/>
              <a:t>Indice</a:t>
            </a:r>
            <a:r>
              <a:rPr lang="it-IT" dirty="0"/>
              <a:t>: dato che rappresenta il miglior metodo per gli utenti per informarsi del contenuto della pubblicazione</a:t>
            </a:r>
            <a:br>
              <a:rPr lang="it-IT" dirty="0"/>
            </a:br>
            <a:r>
              <a:rPr lang="it-IT" b="1" dirty="0"/>
              <a:t>Autore</a:t>
            </a:r>
            <a:r>
              <a:rPr lang="it-IT" dirty="0"/>
              <a:t>: dato che rappresenta un dato rilevante sulla pubblicazione.</a:t>
            </a:r>
            <a:endParaRPr lang="it-IT" dirty="0"/>
          </a:p>
          <a:p>
            <a:r>
              <a:rPr lang="it-IT" dirty="0"/>
              <a:t>In effetti vi erano altri termini che potevano essere candidati ad essere inseriti nel glossario dei termini, come ‘</a:t>
            </a:r>
            <a:r>
              <a:rPr lang="it-IT" b="1" dirty="0"/>
              <a:t>chiave</a:t>
            </a:r>
            <a:r>
              <a:rPr lang="it-IT" dirty="0"/>
              <a:t>’ o ‘</a:t>
            </a:r>
            <a:r>
              <a:rPr lang="it-IT" b="1" dirty="0"/>
              <a:t>ristampa</a:t>
            </a:r>
            <a:r>
              <a:rPr lang="it-IT" dirty="0"/>
              <a:t>’, ma abbiamo reputato che questi ultimi non avevano una grande importanza, e quindi fosse superfluo inserirli.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1° Fase – Schema E-R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9209" y="2413000"/>
            <a:ext cx="4225088" cy="3735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/>
              <a:t>Per quanto riguarda lo schema E-R, esso è stato realizzato prima individuando i concetti più importanti ( quali, a nostra detta, </a:t>
            </a:r>
            <a:r>
              <a:rPr lang="it-IT" sz="1600" b="1" dirty="0"/>
              <a:t>pubblicazione</a:t>
            </a:r>
            <a:r>
              <a:rPr lang="it-IT" sz="1600" dirty="0"/>
              <a:t>, </a:t>
            </a:r>
            <a:r>
              <a:rPr lang="it-IT" sz="1600" b="1" dirty="0"/>
              <a:t>utente</a:t>
            </a:r>
            <a:r>
              <a:rPr lang="it-IT" sz="1600" dirty="0"/>
              <a:t> e </a:t>
            </a:r>
            <a:r>
              <a:rPr lang="it-IT" sz="1600" b="1" dirty="0"/>
              <a:t>Recensione</a:t>
            </a:r>
            <a:r>
              <a:rPr lang="it-IT" sz="1600" dirty="0"/>
              <a:t> ) e da questi ampliando piano piano lo schema aggiungendo attributi, chiavi, cardinalità, dettagli (ad esempio la generalizzazione di Utente in ‘</a:t>
            </a:r>
            <a:r>
              <a:rPr lang="it-IT" sz="1600" i="1" dirty="0"/>
              <a:t>finale</a:t>
            </a:r>
            <a:r>
              <a:rPr lang="it-IT" sz="1600" dirty="0"/>
              <a:t>’ e ‘</a:t>
            </a:r>
            <a:r>
              <a:rPr lang="it-IT" sz="1600" i="1" dirty="0"/>
              <a:t>moderatore’)</a:t>
            </a:r>
            <a:r>
              <a:rPr lang="it-IT" sz="1600" dirty="0"/>
              <a:t> e collegando queste entità con altre entità a loro vicine (ad esempio collegando </a:t>
            </a:r>
            <a:r>
              <a:rPr lang="it-IT" sz="1600" b="1" dirty="0"/>
              <a:t>pubblicazione</a:t>
            </a:r>
            <a:r>
              <a:rPr lang="it-IT" sz="1600" dirty="0"/>
              <a:t> a </a:t>
            </a:r>
            <a:r>
              <a:rPr lang="it-IT" sz="1600" b="1" dirty="0"/>
              <a:t>sorgente </a:t>
            </a:r>
            <a:r>
              <a:rPr lang="it-IT" sz="1600" dirty="0"/>
              <a:t>ed </a:t>
            </a:r>
            <a:r>
              <a:rPr lang="it-IT" sz="1600" b="1" dirty="0"/>
              <a:t>indice</a:t>
            </a:r>
            <a:r>
              <a:rPr lang="it-IT" sz="1600" dirty="0"/>
              <a:t>).</a:t>
            </a:r>
            <a:endParaRPr lang="it-IT" sz="1600" dirty="0"/>
          </a:p>
        </p:txBody>
      </p:sp>
      <p:pic>
        <p:nvPicPr>
          <p:cNvPr id="5" name="Immagine 4" descr="Immagine che contiene testo, mapp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2412999"/>
            <a:ext cx="7434575" cy="3735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1° Fase – Vincoli non esprimibili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it-IT" dirty="0"/>
              <a:t>I vincoli non esprimibili nello schema E-R sono stati realizzati cercando di pensare il database in un contesto più realistico possibile, cercando di astrarlo quanto più possibile dalla fase implementativa, tenendo sempre a mente la traccia della consegna. Esempi sono il vincolo 1 per il quale un’utente può pubblicare una sola recensione ad una pubblicazione o l’operazione 2 che definisce ciò che può essere permesso ad un utente nel database.</a:t>
            </a:r>
            <a:endParaRPr lang="it-IT" dirty="0"/>
          </a:p>
          <a:p>
            <a:r>
              <a:rPr lang="it-IT" dirty="0"/>
              <a:t>Tali vincoli sono stati pensati anche al fine di rendere meno ambiguo possibile lo schema E-R ( ad esempio il vincolo 3 ‘spiega’ bene il senso dell’attributo stato in recensione e pubblicazione )</a:t>
            </a:r>
            <a:endParaRPr lang="it-IT" dirty="0"/>
          </a:p>
          <a:p>
            <a:r>
              <a:rPr lang="it-IT" dirty="0"/>
              <a:t>Possiamo quindi dire che i vincoli sono stati pensati al fine di definire regole che il database deve rispettare, e per togliere ogni ambiguità che potesse nascere dal solo schema E-R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2° Fase – Progettazione 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8179"/>
          </a:xfrm>
        </p:spPr>
        <p:txBody>
          <a:bodyPr/>
          <a:lstStyle/>
          <a:p>
            <a:r>
              <a:rPr lang="it-IT" dirty="0"/>
              <a:t>La seconda fase si è basata sulla traduzione dello schema ottenuto fino ad ora in uno schema logico.</a:t>
            </a:r>
            <a:endParaRPr lang="it-IT" dirty="0"/>
          </a:p>
          <a:p>
            <a:r>
              <a:rPr lang="it-IT" dirty="0"/>
              <a:t>Questa fase quindi si è occupata della ristrutturazione dello schema E-R e nella sua traduzione nello schema relazionale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2° Fase – Ristrutturazione schema E-R</a:t>
            </a:r>
            <a:endParaRPr lang="it-IT" dirty="0"/>
          </a:p>
        </p:txBody>
      </p:sp>
      <p:pic>
        <p:nvPicPr>
          <p:cNvPr id="8" name="Segnaposto contenuto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355" y="2222286"/>
            <a:ext cx="8524979" cy="42624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51927" y="2222287"/>
            <a:ext cx="2985796" cy="4188525"/>
          </a:xfrm>
        </p:spPr>
        <p:txBody>
          <a:bodyPr/>
          <a:lstStyle/>
          <a:p>
            <a:r>
              <a:rPr lang="it-IT" dirty="0"/>
              <a:t>Lo schema E-R ristrutturato al fine di rendere più agevole la traduzione in schema relazionale e più efficienti le operazioni richieste dalla consegna si presenta come segue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2° Fase – Ristrutturazione schema E-R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365695"/>
            <a:ext cx="10554574" cy="4328720"/>
          </a:xfrm>
        </p:spPr>
        <p:txBody>
          <a:bodyPr>
            <a:normAutofit/>
          </a:bodyPr>
          <a:lstStyle/>
          <a:p>
            <a:r>
              <a:rPr lang="it-IT" dirty="0"/>
              <a:t>Per la ristrutturazione dello schema E-R le principali modifiche sono state:</a:t>
            </a:r>
            <a:br>
              <a:rPr lang="it-IT" dirty="0"/>
            </a:br>
            <a:r>
              <a:rPr lang="it-IT" dirty="0"/>
              <a:t>- Eliminazione generalizzazione in utente di ‘</a:t>
            </a:r>
            <a:r>
              <a:rPr lang="it-IT" i="1" dirty="0"/>
              <a:t>moderatore</a:t>
            </a:r>
            <a:r>
              <a:rPr lang="it-IT" dirty="0"/>
              <a:t>’ e ‘</a:t>
            </a:r>
            <a:r>
              <a:rPr lang="it-IT" i="1" dirty="0"/>
              <a:t>finale</a:t>
            </a:r>
            <a:r>
              <a:rPr lang="it-IT" dirty="0"/>
              <a:t>’, queste due tipologie di utente sono state poi trattate come un flag ( non avevamo interesse nel mantenere la generalizzazione, ed il flag rappresentava la via più comoda per disfarsene )</a:t>
            </a:r>
            <a:br>
              <a:rPr lang="it-IT" dirty="0"/>
            </a:br>
            <a:r>
              <a:rPr lang="it-IT" dirty="0"/>
              <a:t>-  Introduzione di diversi attributi, realizzati al fine di svolgere più facilmente determinate operazioni (ad esempio ‘</a:t>
            </a:r>
            <a:r>
              <a:rPr lang="it-IT" b="1" dirty="0"/>
              <a:t>disponibilitàDownload</a:t>
            </a:r>
            <a:r>
              <a:rPr lang="it-IT" dirty="0"/>
              <a:t>’ che torna utile dato che ci evita di andare a cercare in tutte le sorgenti associate alla pubblicazione se ce ne uno di tipo ‘download’)</a:t>
            </a:r>
            <a:br>
              <a:rPr lang="it-IT" dirty="0"/>
            </a:br>
            <a:r>
              <a:rPr lang="it-IT" dirty="0"/>
              <a:t>- Introduzione di chiavi primarie per le entità ‘</a:t>
            </a:r>
            <a:r>
              <a:rPr lang="it-IT" b="1" dirty="0"/>
              <a:t>Recensione</a:t>
            </a:r>
            <a:r>
              <a:rPr lang="it-IT" dirty="0"/>
              <a:t>’, ‘</a:t>
            </a:r>
            <a:r>
              <a:rPr lang="it-IT" b="1" dirty="0"/>
              <a:t>Storico</a:t>
            </a:r>
            <a:r>
              <a:rPr lang="it-IT" dirty="0"/>
              <a:t>’ e ‘</a:t>
            </a:r>
            <a:r>
              <a:rPr lang="it-IT" b="1" dirty="0"/>
              <a:t>Sorgente</a:t>
            </a:r>
            <a:r>
              <a:rPr lang="it-IT" dirty="0"/>
              <a:t>’, da un lato per rendere più facile la ricerca di una tupla in una di queste entità, dall’altro per rendere più agevole la traduzione nello schema relazionale</a:t>
            </a:r>
            <a:br>
              <a:rPr lang="it-IT" dirty="0"/>
            </a:br>
            <a:r>
              <a:rPr lang="it-IT" dirty="0"/>
              <a:t>- passaggio degli attributi composti di ‘autore’, ‘chiave’ e ‘ristampa’ in entità, fatto per rendere possibile certe operazioni richieste dalla consegna e per rendere più agevole la traduzione nello schema relazionale.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2° Fase – schema relazionale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schema relazionale risultante dalla ristrutturazione dallo schema E-R è stato realizzato seguendo le regole di traduzione verso il modello relazionale; nella fattispecie:</a:t>
            </a:r>
            <a:br>
              <a:rPr lang="it-IT" dirty="0"/>
            </a:br>
            <a:r>
              <a:rPr lang="it-IT" dirty="0"/>
              <a:t>- le entità </a:t>
            </a:r>
            <a:r>
              <a:rPr lang="it-IT" b="1" dirty="0"/>
              <a:t>utente</a:t>
            </a:r>
            <a:r>
              <a:rPr lang="it-IT" dirty="0"/>
              <a:t>, </a:t>
            </a:r>
            <a:r>
              <a:rPr lang="it-IT" b="1" dirty="0"/>
              <a:t>pubblicazione</a:t>
            </a:r>
            <a:r>
              <a:rPr lang="it-IT" dirty="0"/>
              <a:t>, </a:t>
            </a:r>
            <a:r>
              <a:rPr lang="it-IT" b="1" dirty="0"/>
              <a:t>recensione</a:t>
            </a:r>
            <a:r>
              <a:rPr lang="it-IT" dirty="0"/>
              <a:t>, </a:t>
            </a:r>
            <a:r>
              <a:rPr lang="it-IT" b="1" dirty="0"/>
              <a:t>storico</a:t>
            </a:r>
            <a:r>
              <a:rPr lang="it-IT" dirty="0"/>
              <a:t>, </a:t>
            </a:r>
            <a:r>
              <a:rPr lang="it-IT" b="1" dirty="0"/>
              <a:t>indice</a:t>
            </a:r>
            <a:r>
              <a:rPr lang="it-IT" dirty="0"/>
              <a:t>, </a:t>
            </a:r>
            <a:r>
              <a:rPr lang="it-IT" b="1" dirty="0"/>
              <a:t>ristampa</a:t>
            </a:r>
            <a:r>
              <a:rPr lang="it-IT" dirty="0"/>
              <a:t>, </a:t>
            </a:r>
            <a:r>
              <a:rPr lang="it-IT" b="1" dirty="0"/>
              <a:t>sorgente</a:t>
            </a:r>
            <a:r>
              <a:rPr lang="it-IT" dirty="0"/>
              <a:t> e </a:t>
            </a:r>
            <a:r>
              <a:rPr lang="it-IT" b="1" dirty="0"/>
              <a:t>autore </a:t>
            </a:r>
            <a:r>
              <a:rPr lang="it-IT" dirty="0"/>
              <a:t>sono diventate relazioni sugli stessi attributi</a:t>
            </a:r>
            <a:br>
              <a:rPr lang="it-IT" dirty="0"/>
            </a:br>
            <a:r>
              <a:rPr lang="it-IT" dirty="0"/>
              <a:t>- le relazioni ritenute importanti sono diventate relazioni sugli identificatore delle entità coinvolte e gli eventuali attributi proprio. Tali relazioni sono </a:t>
            </a:r>
            <a:r>
              <a:rPr lang="it-IT" b="1" dirty="0"/>
              <a:t>inserisce</a:t>
            </a:r>
            <a:r>
              <a:rPr lang="it-IT" dirty="0"/>
              <a:t>, </a:t>
            </a:r>
            <a:r>
              <a:rPr lang="it-IT" b="1" dirty="0"/>
              <a:t>like</a:t>
            </a:r>
            <a:r>
              <a:rPr lang="it-IT" dirty="0"/>
              <a:t>, </a:t>
            </a:r>
            <a:r>
              <a:rPr lang="it-IT" b="1" dirty="0"/>
              <a:t>moderatoreP </a:t>
            </a:r>
            <a:r>
              <a:rPr lang="it-IT" dirty="0"/>
              <a:t>e </a:t>
            </a:r>
            <a:r>
              <a:rPr lang="it-IT" b="1" dirty="0"/>
              <a:t>moderatoreR </a:t>
            </a:r>
            <a:r>
              <a:rPr lang="it-IT" dirty="0"/>
              <a:t>( questi ultimi due si riferiscono relativamente a ‘</a:t>
            </a:r>
            <a:r>
              <a:rPr lang="it-IT" i="1" dirty="0"/>
              <a:t>moderatore che accetta/rifiuta inserimenti/modifiche di Pubblicazioni / Recensioni</a:t>
            </a:r>
            <a:r>
              <a:rPr lang="it-IT" dirty="0"/>
              <a:t>’ )</a:t>
            </a:r>
            <a:br>
              <a:rPr lang="it-IT" dirty="0"/>
            </a:br>
            <a:r>
              <a:rPr lang="it-IT" dirty="0"/>
              <a:t>- ovviamente non sono state considerate alcune relazioni che non sono state ritenute importanti nella traduzione in schema relazionale, come ad esempio ‘</a:t>
            </a:r>
            <a:r>
              <a:rPr lang="it-IT" b="1" dirty="0"/>
              <a:t>composto</a:t>
            </a:r>
            <a:r>
              <a:rPr lang="it-IT" dirty="0"/>
              <a:t>’ tra </a:t>
            </a:r>
            <a:r>
              <a:rPr lang="it-IT" b="1" dirty="0"/>
              <a:t>pubblicazione </a:t>
            </a:r>
            <a:r>
              <a:rPr lang="it-IT" dirty="0"/>
              <a:t>e </a:t>
            </a:r>
            <a:r>
              <a:rPr lang="it-IT" b="1" dirty="0"/>
              <a:t>Indice </a:t>
            </a:r>
            <a:r>
              <a:rPr lang="it-IT" dirty="0"/>
              <a:t>o ‘</a:t>
            </a:r>
            <a:r>
              <a:rPr lang="it-IT" b="1" dirty="0"/>
              <a:t>accede</a:t>
            </a:r>
            <a:r>
              <a:rPr lang="it-IT" dirty="0"/>
              <a:t>’ tra </a:t>
            </a:r>
            <a:r>
              <a:rPr lang="it-IT" b="1" dirty="0"/>
              <a:t>pubblicazione </a:t>
            </a:r>
            <a:r>
              <a:rPr lang="it-IT" dirty="0"/>
              <a:t>e </a:t>
            </a:r>
            <a:r>
              <a:rPr lang="it-IT" b="1" dirty="0"/>
              <a:t>sorgente</a:t>
            </a:r>
            <a:r>
              <a:rPr lang="it-IT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6677</Words>
  <Application>WPS Presentation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PakType Naskh Basic</vt:lpstr>
      <vt:lpstr>Century Gothic</vt:lpstr>
      <vt:lpstr>DejaVu Sans</vt:lpstr>
      <vt:lpstr>微软雅黑</vt:lpstr>
      <vt:lpstr>Noto Sans CJK SC</vt:lpstr>
      <vt:lpstr>Arial Unicode MS</vt:lpstr>
      <vt:lpstr>Calibri</vt:lpstr>
      <vt:lpstr>Citazione</vt:lpstr>
      <vt:lpstr>Disim Univaq - Laboratorio Base di Dati: Progetto Database 2018/2019</vt:lpstr>
      <vt:lpstr>1° Fase – Progettazione Concettuale </vt:lpstr>
      <vt:lpstr>1° Fase – Glossario termini</vt:lpstr>
      <vt:lpstr>1° Fase – Schema E-R</vt:lpstr>
      <vt:lpstr>1° Fase – Vincoli non esprimibili</vt:lpstr>
      <vt:lpstr>2° Fase – Progettazione Logica</vt:lpstr>
      <vt:lpstr>2° Fase – Ristrutturazione schema E-R</vt:lpstr>
      <vt:lpstr>2° Fase – Ristrutturazione schema E-R</vt:lpstr>
      <vt:lpstr>2° Fase – schema relazionale</vt:lpstr>
      <vt:lpstr>3° Fase – Progettazione fisica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Disim Univaq - Laboratorio Base di Dati: Progetto Database 2018/2019</dc:title>
  <dc:creator>Joker italiano98</dc:creator>
  <cp:lastModifiedBy>gianlucarea</cp:lastModifiedBy>
  <cp:revision>4</cp:revision>
  <dcterms:created xsi:type="dcterms:W3CDTF">2020-01-22T14:17:34Z</dcterms:created>
  <dcterms:modified xsi:type="dcterms:W3CDTF">2020-01-22T14:17:34Z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