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4" r:id="rId59"/>
    <p:sldId id="315" r:id="rId60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83CFB91-69E8-C324-A611-CF7EDB27B3A6}" name="CESTA GIOVANNI BATTISTA" initials="CGB" userId="S::S309923@studenti.polito.it::aef908c5-36be-4477-9800-a74df81f61a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06" autoAdjust="0"/>
    <p:restoredTop sz="81620" autoAdjust="0"/>
  </p:normalViewPr>
  <p:slideViewPr>
    <p:cSldViewPr snapToGrid="0">
      <p:cViewPr varScale="1">
        <p:scale>
          <a:sx n="77" d="100"/>
          <a:sy n="77" d="100"/>
        </p:scale>
        <p:origin x="734" y="6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8/10/relationships/authors" Target="author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1b2eb5b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1b2eb5b3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298a42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298a42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scrittura uso &amp;</a:t>
            </a:r>
            <a:r>
              <a:rPr lang="it-IT" dirty="0" err="1"/>
              <a:t>mut</a:t>
            </a:r>
            <a:r>
              <a:rPr lang="it-IT" dirty="0"/>
              <a:t>, si può utilizzare solamente se la variabile era stata dichiarata </a:t>
            </a:r>
            <a:r>
              <a:rPr lang="it-IT" dirty="0" err="1"/>
              <a:t>mut</a:t>
            </a:r>
            <a:r>
              <a:rPr lang="it-IT" dirty="0"/>
              <a:t> inizialmente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298a42e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8298a42e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8298a42e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8298a42e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8866132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8866132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Box è un tipo generico che può specializzarsi in seguito ad una assegnazione. Viene allocato nell’heap per rimanere attivo durante l’esecuzione e non sparire con lo </a:t>
            </a:r>
            <a:r>
              <a:rPr lang="it-IT" dirty="0" err="1"/>
              <a:t>stack</a:t>
            </a:r>
            <a:r>
              <a:rPr lang="it-IT" dirty="0"/>
              <a:t>. In C per fare una cosa del genere devo utilizzare </a:t>
            </a:r>
            <a:r>
              <a:rPr lang="it-IT" dirty="0" err="1"/>
              <a:t>malloc</a:t>
            </a:r>
            <a:r>
              <a:rPr lang="it-IT" dirty="0"/>
              <a:t>() e poi free().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298a42e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8298a42e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9c3f487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9c3f487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9c3f4873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9c3f4873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c3f4873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9c3f4873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9c3f4873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9c3f4873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9c3f4873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9c3f4873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74e1169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74e1169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9c3f4873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9c3f4873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d867d58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d867d58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d867d587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d867d587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d867d587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d867d587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d867d587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d867d587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d867d587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d867d587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d867d587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d867d587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d867d587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d867d587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8298a42e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8298a42e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8434f62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8434f621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 differenza di C, gli array Rust conoscono la loro lunghezza. Il tipo di b è identico ad a e viene captato automaticamente.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 l’indice a cui vogliamo accedere è fuori dal range Rust fa del PANIC, termina il programma se è il primo </a:t>
            </a:r>
            <a:r>
              <a:rPr lang="it-IT" dirty="0" err="1"/>
              <a:t>thread</a:t>
            </a:r>
            <a:r>
              <a:rPr lang="it-IT" dirty="0"/>
              <a:t> altrimenti termina il </a:t>
            </a:r>
            <a:r>
              <a:rPr lang="it-IT" dirty="0" err="1"/>
              <a:t>thread</a:t>
            </a:r>
            <a:r>
              <a:rPr lang="it-IT" dirty="0"/>
              <a:t> stesso.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c17ee3b5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c17ee3b5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6f8d905f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6f8d905f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Quando faccio uno slice viene bloccato tutto il vettore originario che non può essere toccato. 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6f8d905f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06f8d905f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Array e slice hanno dimensione fissa, passo ai Vec. =&gt; ridimensionabile e allocato sull’heap. Se buffer è completo rialloca automaticamente tutto il vec e de-alloca il precedente spazio utilizzato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c27683d7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c27683d7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Quando alloco mi segno l’allineamento in memoria. Se ho i32 mi segno 0x4 nel senso che aspetto 4 byte se avessi un u8 mi segnerebbe 0x1. Di solito arriva fino a 0x8 per leggere i blocchi come multipli di 8 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c27683d79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c27683d79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c27683d79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c27683d79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c27683d79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c27683d79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c27683d79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c27683d79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c27683d79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c27683d79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Quando chiudo la graffa va tutto via dallo </a:t>
            </a:r>
            <a:r>
              <a:rPr lang="it-IT" dirty="0" err="1"/>
              <a:t>stack</a:t>
            </a:r>
            <a:r>
              <a:rPr lang="it-IT" dirty="0"/>
              <a:t>, prima di buttare via V viene deallocato in automatico tutto lo spazio che stavo utilizzando.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vecchi puntatori vengono sempre rilasciati.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9442a2f0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9442a2f0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19442a2f0f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19442a2f0f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Metodi quasi identici al vec, la differenza è che le stringhe sono un vettore di byte e possono contenere solo una rappresentazione corretta della codifica UTF, non qualsiasi combinazione. 24 byte nello </a:t>
            </a:r>
            <a:r>
              <a:rPr lang="it-IT" dirty="0" err="1"/>
              <a:t>stack</a:t>
            </a:r>
            <a:r>
              <a:rPr lang="it-IT" dirty="0"/>
              <a:t> e n byte sullo heap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62abc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62abc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19442a2f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19442a2f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9442a2f0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19442a2f0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9442a2f0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19442a2f0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19442a2f0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19442a2f0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19442a2f0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19442a2f0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19442a2f0f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19442a2f0f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19442a2f0f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19442a2f0f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OsStr</a:t>
            </a:r>
            <a:r>
              <a:rPr lang="it-IT" dirty="0"/>
              <a:t> è una stringa immutabile </a:t>
            </a:r>
            <a:r>
              <a:rPr lang="it-IT" dirty="0" err="1"/>
              <a:t>appartente</a:t>
            </a:r>
            <a:r>
              <a:rPr lang="it-IT" dirty="0"/>
              <a:t> </a:t>
            </a:r>
            <a:r>
              <a:rPr lang="it-IT" dirty="0" err="1"/>
              <a:t>al’API</a:t>
            </a:r>
            <a:r>
              <a:rPr lang="it-IT" dirty="0"/>
              <a:t> del sistema operativo, </a:t>
            </a:r>
            <a:r>
              <a:rPr lang="it-IT" dirty="0" err="1"/>
              <a:t>linux</a:t>
            </a:r>
            <a:r>
              <a:rPr lang="it-IT" dirty="0"/>
              <a:t> accetta UTF8 come </a:t>
            </a:r>
            <a:r>
              <a:rPr lang="it-IT" dirty="0" err="1"/>
              <a:t>rust</a:t>
            </a:r>
            <a:r>
              <a:rPr lang="it-IT" dirty="0"/>
              <a:t>, invece Windows accetta codifica ASCII (basate su MSDOS).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 </a:t>
            </a:r>
            <a:r>
              <a:rPr lang="it-IT" dirty="0" err="1"/>
              <a:t>String</a:t>
            </a:r>
            <a:r>
              <a:rPr lang="it-IT" dirty="0"/>
              <a:t> utilizza lo zero finale se dobbiamo far interagire Rust con alcune librerie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Le &amp;’ </a:t>
            </a:r>
            <a:r>
              <a:rPr lang="it-IT" dirty="0" err="1"/>
              <a:t>static</a:t>
            </a:r>
            <a:r>
              <a:rPr lang="it-IT" dirty="0"/>
              <a:t> vivono nella zona fissa per tutta l’esecuzione del programma</a:t>
            </a: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e8434f621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e8434f621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8434f621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8434f621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e8434f621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e8434f621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c17ee3b5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c17ee3b5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e8434f621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e8434f621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e8434f621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e8434f621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e8434f621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e8434f621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8434f621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8434f621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e8434f621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e8434f621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Enumerate inserisce un indice nel ciclo accoppiato al valore</a:t>
            </a: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e8434f621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e8434f621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8434f621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8434f621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0b7f1783b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0b7f1783b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e8434f621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e8434f621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03358fa6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03358fa6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17ee3b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17ee3b5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74e1169c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74e1169c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8434f62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8434f62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f8d905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f8d905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puntatori nativi sono quelli simili al C, per utilizzarli bisogna usare blocco </a:t>
            </a:r>
            <a:r>
              <a:rPr lang="it-IT" dirty="0" err="1"/>
              <a:t>unsafe</a:t>
            </a:r>
            <a:r>
              <a:rPr lang="it-IT" dirty="0"/>
              <a:t>().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più usati sono i riferimenti e i box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5319075"/>
            <a:ext cx="9144000" cy="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019175" y="5340050"/>
            <a:ext cx="6677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i="1">
                <a:solidFill>
                  <a:schemeClr val="lt1"/>
                </a:solidFill>
              </a:rPr>
              <a:t>© G. Malnati, A. Savino, 2021-23</a:t>
            </a:r>
            <a:endParaRPr sz="1100" i="1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able/error-index.html#E050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.rust-lang.org/stable/error-index.html#E0502" TargetMode="External"/><Relationship Id="rId4" Type="http://schemas.openxmlformats.org/officeDocument/2006/relationships/hyperlink" Target="https://play.rust-lang.or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dettagli del linguaggio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3701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L’espressione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r1 = </a:t>
            </a:r>
            <a:r>
              <a:rPr lang="it" b="1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v;</a:t>
            </a:r>
            <a:r>
              <a:rPr lang="it"/>
              <a:t>, dove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/>
              <a:t> è un qualsiasi valore o espressione, definisce ed inizializza il </a:t>
            </a:r>
            <a:r>
              <a:rPr lang="it" b="1" i="1">
                <a:solidFill>
                  <a:srgbClr val="0B5394"/>
                </a:solidFill>
              </a:rPr>
              <a:t>riferimento</a:t>
            </a:r>
            <a:r>
              <a:rPr lang="it"/>
              <a:t>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endParaRPr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variabile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it"/>
              <a:t> prende a prestito (</a:t>
            </a:r>
            <a:r>
              <a:rPr lang="it" i="1"/>
              <a:t>borrows</a:t>
            </a:r>
            <a:r>
              <a:rPr lang="it"/>
              <a:t>) il valore v e potrà accedervi (in sola lettura) con l’espressione </a:t>
            </a:r>
            <a:r>
              <a:rPr lang="it" b="1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riferimento viene rappresentato internamente come un blocco di memoria contenente l’indirizzo di memoria in cui il valore è memorizzato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riferimenti in sola lettura possono essere copiati, assegnandoli ad un’altra variabile o passandoli come parametro ad una funzione: ma fino a che esiste almeno un riferimento ed è in uso, il valore originale non è modificabile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L’espressione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r2 = </a:t>
            </a:r>
            <a:r>
              <a:rPr lang="it" b="1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&amp;mut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v;</a:t>
            </a:r>
            <a:r>
              <a:rPr lang="it"/>
              <a:t> definisce ed inizializza il riferimento mutabile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variabile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it"/>
              <a:t> prende a prestito, in modo esclusivo, il valore v e permette di modificarlo (ad esempio, scrivendo </a:t>
            </a:r>
            <a:r>
              <a:rPr lang="it" b="1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r2 = …;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Finché un riferimento mutabile esiste ed è in uso, non è possibile né creare altri riferimenti (mutabili o meno) al valore originale, né accedere in alcun modo al valore originale 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Sebbene possano apparire simili ai puntatori in C/C++, i riferimenti Rust non possono mai essere nulli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Né, tantomeno, contenere l’indirizzo di un valore che è stato già rilasciato o non è stato inizializzato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riferimenti implementano una logica </a:t>
            </a:r>
            <a:r>
              <a:rPr lang="it" i="1">
                <a:solidFill>
                  <a:srgbClr val="0B5394"/>
                </a:solidFill>
              </a:rPr>
              <a:t>single writer </a:t>
            </a:r>
            <a:r>
              <a:rPr lang="it" b="1" i="1">
                <a:solidFill>
                  <a:srgbClr val="0B5394"/>
                </a:solidFill>
              </a:rPr>
              <a:t>or</a:t>
            </a:r>
            <a:r>
              <a:rPr lang="it" i="1">
                <a:solidFill>
                  <a:srgbClr val="0B5394"/>
                </a:solidFill>
              </a:rPr>
              <a:t> multiple readers</a:t>
            </a:r>
            <a:endParaRPr i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Il compilatore, attraverso un apposito modulo detto </a:t>
            </a:r>
            <a:r>
              <a:rPr lang="it" sz="1400" b="1" i="1">
                <a:solidFill>
                  <a:srgbClr val="0B5394"/>
                </a:solidFill>
              </a:rPr>
              <a:t>borrow checker</a:t>
            </a:r>
            <a:r>
              <a:rPr lang="it" sz="1400"/>
              <a:t> si fa carico di garantire questa regola che costituisce la base delle regole di sanità all’interno di Rust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riferimento Rust è profondamente diverso dall’equivalente C++, pur avendo una notazione vagamente simile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C++, è lecito costruire solo riferimenti a variabili, non al risultato di un’espressione temporanea: un riferimento costituisce un alias alla variabile a cui è stato inizializzato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Poiché il C++ non gestisce in modo specifico l’esistenza in vita né tiene conto delle duplicazioni, i riferimenti C++ possono diventare invalidi e dare origine a comportamenti non definiti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311700" y="14872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415775" y="872250"/>
            <a:ext cx="33591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mut i = 32;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r = </a:t>
            </a:r>
            <a:r>
              <a:rPr lang="it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&amp;i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println!("{}", *r);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i = i+1;    </a:t>
            </a:r>
            <a:r>
              <a:rPr lang="it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// Problematico!</a:t>
            </a:r>
            <a:endParaRPr>
              <a:solidFill>
                <a:srgbClr val="BF1B1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println!("{}", *r);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3989075" y="872250"/>
            <a:ext cx="4959600" cy="21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it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[E0506]</a:t>
            </a:r>
            <a:r>
              <a:rPr lang="it" sz="120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: cannot assign to `i` because it is borrowed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200">
                <a:solidFill>
                  <a:schemeClr val="dk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--&gt; src/main.rs:11:3</a:t>
            </a:r>
            <a:endParaRPr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 |   let r = &amp;i;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-- borrow of `i` occurs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 |   i = i+1;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^^^^^^^ assignment to borrowed `i` occurs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 |   println!("{}", *r);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-- borrow later used here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15775" y="3087125"/>
            <a:ext cx="33591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mut i = 32;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r = </a:t>
            </a:r>
            <a:r>
              <a:rPr lang="it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&amp;mut i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println!("{}", i);</a:t>
            </a:r>
            <a:r>
              <a:rPr lang="it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// Problema!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*r = *r+1;    </a:t>
            </a:r>
            <a:endParaRPr>
              <a:solidFill>
                <a:srgbClr val="BF1B1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println!("{}", *r);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3989075" y="3087125"/>
            <a:ext cx="4959600" cy="212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it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[E0502]</a:t>
            </a:r>
            <a:r>
              <a:rPr lang="it" sz="120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: cannot borrow `i` as immutable because it is also borrowed as mutable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200">
                <a:solidFill>
                  <a:schemeClr val="dk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--&gt; src/main.rs:9:18</a:t>
            </a:r>
            <a:endParaRPr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  <a:hlinkClick r:id="rId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 |   let r = &amp;mut i;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------ mutable borrow occurs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  |   println!("{}", i);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^ immutable borrow occurs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|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 |   *r = *r+1;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-- mutable borrow later used here</a:t>
            </a:r>
            <a:endParaRPr>
              <a:solidFill>
                <a:srgbClr val="BF1B1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variabile locale è SEMPRE allocata sullo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si estende di una quantità pari alla dimensione del valore che deve essere memorizzato nella variabile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Quando la variabile esce dal proprio scope sintattico (quando, cioè, il programma raggiunge la fine del blocco in cui la variabile è stata definita), lo stack si contrae ed il valore viene rilasciato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alcune situazioni </a:t>
            </a:r>
            <a:r>
              <a:rPr lang="it" b="1">
                <a:solidFill>
                  <a:srgbClr val="0B5394"/>
                </a:solidFill>
              </a:rPr>
              <a:t>non è nota la dimensione</a:t>
            </a:r>
            <a:r>
              <a:rPr lang="it"/>
              <a:t> del dato che deve essere memorizzato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altri, occorre </a:t>
            </a:r>
            <a:r>
              <a:rPr lang="it" b="1">
                <a:solidFill>
                  <a:srgbClr val="0B5394"/>
                </a:solidFill>
              </a:rPr>
              <a:t>prolungare il tempo di vita</a:t>
            </a:r>
            <a:r>
              <a:rPr lang="it"/>
              <a:t> del valore oltre quello del blocco sintattico in cui è definito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queste occasioni si può allocare un oggetto sullo heap, utilizzando il tipo generico Box&lt;T&gt;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variabile di questo tipo contiene il puntatore al valore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Si alloca un valore di tipo Box con il costrutto</a:t>
            </a:r>
            <a:r>
              <a:rPr lang="it" b="1" dirty="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it" b="1" dirty="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" b="1" dirty="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b = Box::new(v);</a:t>
            </a:r>
            <a:br>
              <a:rPr lang="it" b="1" dirty="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" dirty="0"/>
              <a:t>dove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 dirty="0"/>
              <a:t> è un qualsiasi valore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Questa istruzione definisce la variabile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 dirty="0"/>
              <a:t> che conterrà un puntatore ad un blocco allocato sullo heap che a sua volta contiene il valore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b="1" dirty="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Si accede al valore contenuto nel blocco con l’espressione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*b</a:t>
            </a:r>
            <a:endParaRPr dirty="0">
              <a:solidFill>
                <a:srgbClr val="0B5394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Se la variabile b è definita come mutabile, è possibile modificare il contenuto a cui si punta con l’espressione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*b = …;</a:t>
            </a:r>
            <a:endParaRPr dirty="0">
              <a:solidFill>
                <a:srgbClr val="0B5394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Quando l’esecuzione del programma raggiungerà la fine del blocco di codice in cui la variabile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 dirty="0"/>
              <a:t> è stata definita (fine del sua visibilità sintattica), il blocco sarà rilasciato 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A meno che il contenuto di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 dirty="0"/>
              <a:t> (il puntatore al blocco) sia stato </a:t>
            </a:r>
            <a:r>
              <a:rPr lang="it" b="1" dirty="0">
                <a:solidFill>
                  <a:srgbClr val="0B5394"/>
                </a:solidFill>
              </a:rPr>
              <a:t>mosso</a:t>
            </a:r>
            <a:r>
              <a:rPr lang="it" dirty="0"/>
              <a:t> in un’altra variabile </a:t>
            </a:r>
            <a:endParaRPr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15</a:t>
            </a:fld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i = 4;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4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</a:t>
            </a:r>
            <a:endParaRPr b="1"/>
          </a:p>
        </p:txBody>
      </p:sp>
      <p:sp>
        <p:nvSpPr>
          <p:cNvPr id="185" name="Google Shape;185;p2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6062775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613375" y="170380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16</a:t>
            </a:fld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mut b = Box::new( (5, 2) )</a:t>
            </a: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60081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BF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</a:t>
            </a:r>
            <a:endParaRPr b="1"/>
          </a:p>
        </p:txBody>
      </p:sp>
      <p:sp>
        <p:nvSpPr>
          <p:cNvPr id="201" name="Google Shape;201;p2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F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BF1B1B"/>
                </a:solidFill>
              </a:rPr>
              <a:t>5</a:t>
            </a:r>
            <a:endParaRPr b="1">
              <a:solidFill>
                <a:srgbClr val="BF1B1B"/>
              </a:solidFill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F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BF1B1B"/>
                </a:solidFill>
              </a:rPr>
              <a:t>2</a:t>
            </a:r>
            <a:endParaRPr b="1">
              <a:solidFill>
                <a:srgbClr val="BF1B1B"/>
              </a:solidFill>
            </a:endParaRPr>
          </a:p>
        </p:txBody>
      </p:sp>
      <p:cxnSp>
        <p:nvCxnSpPr>
          <p:cNvPr id="205" name="Google Shape;205;p28"/>
          <p:cNvCxnSpPr>
            <a:stCxn id="206" idx="2"/>
            <a:endCxn id="203" idx="0"/>
          </p:cNvCxnSpPr>
          <p:nvPr/>
        </p:nvCxnSpPr>
        <p:spPr>
          <a:xfrm rot="5400000">
            <a:off x="5504100" y="2443850"/>
            <a:ext cx="1216800" cy="163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BF1B1B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06" name="Google Shape;206;p28"/>
          <p:cNvSpPr/>
          <p:nvPr/>
        </p:nvSpPr>
        <p:spPr>
          <a:xfrm>
            <a:off x="60897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6443775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60699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209" name="Google Shape;209;p28"/>
          <p:cNvSpPr/>
          <p:nvPr/>
        </p:nvSpPr>
        <p:spPr>
          <a:xfrm>
            <a:off x="613375" y="1908833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17</a:t>
            </a:fld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(*b).1 = 7;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60081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</a:t>
            </a:r>
            <a:endParaRPr b="1"/>
          </a:p>
        </p:txBody>
      </p:sp>
      <p:sp>
        <p:nvSpPr>
          <p:cNvPr id="222" name="Google Shape;222;p2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BF1B1B"/>
                </a:solidFill>
              </a:rPr>
              <a:t>7</a:t>
            </a:r>
            <a:endParaRPr b="1">
              <a:solidFill>
                <a:srgbClr val="BF1B1B"/>
              </a:solidFill>
            </a:endParaRPr>
          </a:p>
        </p:txBody>
      </p:sp>
      <p:cxnSp>
        <p:nvCxnSpPr>
          <p:cNvPr id="226" name="Google Shape;226;p29"/>
          <p:cNvCxnSpPr>
            <a:stCxn id="227" idx="2"/>
            <a:endCxn id="224" idx="0"/>
          </p:cNvCxnSpPr>
          <p:nvPr/>
        </p:nvCxnSpPr>
        <p:spPr>
          <a:xfrm rot="5400000">
            <a:off x="5504100" y="2443850"/>
            <a:ext cx="1216800" cy="163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27" name="Google Shape;227;p29"/>
          <p:cNvSpPr/>
          <p:nvPr/>
        </p:nvSpPr>
        <p:spPr>
          <a:xfrm>
            <a:off x="60897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6443775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60699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230" name="Google Shape;230;p29"/>
          <p:cNvSpPr/>
          <p:nvPr/>
        </p:nvSpPr>
        <p:spPr>
          <a:xfrm>
            <a:off x="613375" y="2328326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18</a:t>
            </a:fld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println!("{:?}", *b); // (5,7)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60081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242" name="Google Shape;242;p30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</a:t>
            </a:r>
            <a:endParaRPr b="1"/>
          </a:p>
        </p:txBody>
      </p:sp>
      <p:sp>
        <p:nvSpPr>
          <p:cNvPr id="243" name="Google Shape;243;p30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7</a:t>
            </a:r>
            <a:endParaRPr/>
          </a:p>
        </p:txBody>
      </p:sp>
      <p:cxnSp>
        <p:nvCxnSpPr>
          <p:cNvPr id="247" name="Google Shape;247;p30"/>
          <p:cNvCxnSpPr>
            <a:stCxn id="248" idx="2"/>
            <a:endCxn id="245" idx="0"/>
          </p:cNvCxnSpPr>
          <p:nvPr/>
        </p:nvCxnSpPr>
        <p:spPr>
          <a:xfrm rot="5400000">
            <a:off x="5504100" y="2443850"/>
            <a:ext cx="1216800" cy="163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48" name="Google Shape;248;p30"/>
          <p:cNvSpPr/>
          <p:nvPr/>
        </p:nvSpPr>
        <p:spPr>
          <a:xfrm>
            <a:off x="60897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6443775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60699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251" name="Google Shape;251;p30"/>
          <p:cNvSpPr/>
          <p:nvPr/>
        </p:nvSpPr>
        <p:spPr>
          <a:xfrm>
            <a:off x="613375" y="2753318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19</a:t>
            </a:fld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println!("{:?}", b);  // (5,7)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60081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i</a:t>
            </a:r>
            <a:endParaRPr b="1"/>
          </a:p>
        </p:txBody>
      </p:sp>
      <p:sp>
        <p:nvSpPr>
          <p:cNvPr id="264" name="Google Shape;264;p3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7</a:t>
            </a:r>
            <a:endParaRPr/>
          </a:p>
        </p:txBody>
      </p:sp>
      <p:cxnSp>
        <p:nvCxnSpPr>
          <p:cNvPr id="268" name="Google Shape;268;p31"/>
          <p:cNvCxnSpPr>
            <a:stCxn id="269" idx="2"/>
            <a:endCxn id="266" idx="0"/>
          </p:cNvCxnSpPr>
          <p:nvPr/>
        </p:nvCxnSpPr>
        <p:spPr>
          <a:xfrm rot="5400000">
            <a:off x="5504100" y="2443850"/>
            <a:ext cx="1216800" cy="163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69" name="Google Shape;269;p31"/>
          <p:cNvSpPr/>
          <p:nvPr/>
        </p:nvSpPr>
        <p:spPr>
          <a:xfrm>
            <a:off x="60897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6443775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60699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272" name="Google Shape;272;p31"/>
          <p:cNvSpPr/>
          <p:nvPr/>
        </p:nvSpPr>
        <p:spPr>
          <a:xfrm>
            <a:off x="613375" y="2975633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Variabili e tipi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variabile lega un valore ad un nome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Viene introdotta dalla parola chiave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favorisce l’</a:t>
            </a:r>
            <a:r>
              <a:rPr lang="it" b="1">
                <a:solidFill>
                  <a:srgbClr val="0B5394"/>
                </a:solidFill>
              </a:rPr>
              <a:t>immutabilità</a:t>
            </a:r>
            <a:endParaRPr b="1">
              <a:solidFill>
                <a:srgbClr val="0B5394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Di base, una variabile può essere legata ad UN SOLO VALORE, per tutta la sua esistenza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possibile indicare che la variabile potrà essere legata, in futuro, ad un altro valore (dello stesso tipo) aggiungendo alla parola chiave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/>
              <a:t> il modificatore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Ad ogni variabile è associato </a:t>
            </a:r>
            <a:r>
              <a:rPr lang="it" b="1">
                <a:solidFill>
                  <a:srgbClr val="0B5394"/>
                </a:solidFill>
              </a:rPr>
              <a:t>staticamente</a:t>
            </a:r>
            <a:r>
              <a:rPr lang="it"/>
              <a:t> (cioè, per tutta la durata del programma) un tipo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tipo definisce l’insieme dei valori che possono essere memorizzati in una variabile, così come l’insieme delle operazioni che possono essere effettuate su tali valori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tipo associato ad una variabile può essere esplicitamente definito nella clausola let che introduce la variabile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/>
              <a:t>Il motore di inferenza dei tipi consente, nella maggior parte dei casi, di dedurre il tipo di una variabile dal valore con cui è stata inizializzata</a:t>
            </a:r>
            <a:r>
              <a:rPr lang="it" sz="1800"/>
              <a:t>, </a:t>
            </a:r>
            <a:r>
              <a:rPr lang="it"/>
              <a:t>rendendo opzionale la dichiarazione esplicita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20</a:t>
            </a:fld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</a:rPr>
              <a:t>}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 flipH="1">
            <a:off x="5519475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472759" y="3186951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21</a:t>
            </a:fld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Box::new( (a, 1)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b = makeBox(5);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5976675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613375" y="277060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22</a:t>
            </a:fld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fn </a:t>
            </a: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makeBox(a: i32)</a:t>
            </a: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-&gt; Box&lt;(i32,i32)&gt; {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r = Box::new( (a, 1)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6236700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483775" y="1466950"/>
            <a:ext cx="36168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4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4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318" name="Google Shape;318;p34"/>
          <p:cNvSpPr/>
          <p:nvPr/>
        </p:nvSpPr>
        <p:spPr>
          <a:xfrm>
            <a:off x="5817588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5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5878538" y="1267075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a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25" name="Google Shape;325;p3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23</a:t>
            </a:fld>
            <a:endParaRPr/>
          </a:p>
        </p:txBody>
      </p:sp>
      <p:sp>
        <p:nvSpPr>
          <p:cNvPr id="326" name="Google Shape;326;p35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let r = Box::new( (a, 1) 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29" name="Google Shape;329;p35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667270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636950" y="1690842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336" name="Google Shape;336;p35"/>
          <p:cNvSpPr/>
          <p:nvPr/>
        </p:nvSpPr>
        <p:spPr>
          <a:xfrm>
            <a:off x="5817588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5878538" y="1267075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a</a:t>
            </a:r>
            <a:endParaRPr b="1"/>
          </a:p>
        </p:txBody>
      </p:sp>
      <p:sp>
        <p:nvSpPr>
          <p:cNvPr id="338" name="Google Shape;338;p35"/>
          <p:cNvSpPr/>
          <p:nvPr/>
        </p:nvSpPr>
        <p:spPr>
          <a:xfrm>
            <a:off x="62451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632675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"/>
          <p:cNvSpPr txBox="1"/>
          <p:nvPr/>
        </p:nvSpPr>
        <p:spPr>
          <a:xfrm>
            <a:off x="630695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r</a:t>
            </a:r>
            <a:endParaRPr b="1"/>
          </a:p>
        </p:txBody>
      </p:sp>
      <p:sp>
        <p:nvSpPr>
          <p:cNvPr id="341" name="Google Shape;341;p35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5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1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343" name="Google Shape;343;p35"/>
          <p:cNvCxnSpPr>
            <a:stCxn id="339" idx="2"/>
            <a:endCxn id="341" idx="0"/>
          </p:cNvCxnSpPr>
          <p:nvPr/>
        </p:nvCxnSpPr>
        <p:spPr>
          <a:xfrm rot="5400000">
            <a:off x="5622650" y="2325350"/>
            <a:ext cx="1216800" cy="400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49" name="Google Shape;349;p3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24</a:t>
            </a:fld>
            <a:endParaRPr/>
          </a:p>
        </p:txBody>
      </p:sp>
      <p:sp>
        <p:nvSpPr>
          <p:cNvPr id="350" name="Google Shape;350;p36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r = Box::new( (a, 1)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636950" y="1907659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359" name="Google Shape;359;p36"/>
          <p:cNvSpPr/>
          <p:nvPr/>
        </p:nvSpPr>
        <p:spPr>
          <a:xfrm>
            <a:off x="5817588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60" name="Google Shape;360;p36"/>
          <p:cNvSpPr txBox="1"/>
          <p:nvPr/>
        </p:nvSpPr>
        <p:spPr>
          <a:xfrm>
            <a:off x="5878538" y="1267075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a</a:t>
            </a:r>
            <a:endParaRPr b="1"/>
          </a:p>
        </p:txBody>
      </p:sp>
      <p:sp>
        <p:nvSpPr>
          <p:cNvPr id="361" name="Google Shape;361;p36"/>
          <p:cNvSpPr/>
          <p:nvPr/>
        </p:nvSpPr>
        <p:spPr>
          <a:xfrm>
            <a:off x="62451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632675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6"/>
          <p:cNvSpPr txBox="1"/>
          <p:nvPr/>
        </p:nvSpPr>
        <p:spPr>
          <a:xfrm>
            <a:off x="630695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r</a:t>
            </a:r>
            <a:endParaRPr b="1"/>
          </a:p>
        </p:txBody>
      </p:sp>
      <p:sp>
        <p:nvSpPr>
          <p:cNvPr id="364" name="Google Shape;364;p36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cxnSp>
        <p:nvCxnSpPr>
          <p:cNvPr id="366" name="Google Shape;366;p36"/>
          <p:cNvCxnSpPr>
            <a:stCxn id="362" idx="2"/>
            <a:endCxn id="364" idx="0"/>
          </p:cNvCxnSpPr>
          <p:nvPr/>
        </p:nvCxnSpPr>
        <p:spPr>
          <a:xfrm rot="5400000">
            <a:off x="5622650" y="2325350"/>
            <a:ext cx="1216800" cy="400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oval" w="med" len="med"/>
            <a:tailEnd type="triangle" w="med" len="med"/>
          </a:ln>
        </p:spPr>
      </p:cxnSp>
      <p:cxnSp>
        <p:nvCxnSpPr>
          <p:cNvPr id="367" name="Google Shape;367;p36"/>
          <p:cNvCxnSpPr>
            <a:stCxn id="357" idx="2"/>
            <a:endCxn id="364" idx="0"/>
          </p:cNvCxnSpPr>
          <p:nvPr/>
        </p:nvCxnSpPr>
        <p:spPr>
          <a:xfrm rot="-5400000" flipH="1">
            <a:off x="5199300" y="2302250"/>
            <a:ext cx="1216800" cy="4464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73" name="Google Shape;373;p3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25</a:t>
            </a:fld>
            <a:endParaRPr/>
          </a:p>
        </p:txBody>
      </p:sp>
      <p:sp>
        <p:nvSpPr>
          <p:cNvPr id="374" name="Google Shape;374;p37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b = Box::new( (a, 1) 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79" name="Google Shape;379;p37"/>
          <p:cNvSpPr/>
          <p:nvPr/>
        </p:nvSpPr>
        <p:spPr>
          <a:xfrm flipH="1">
            <a:off x="587860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487150" y="2118726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384" name="Google Shape;384;p37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cxnSp>
        <p:nvCxnSpPr>
          <p:cNvPr id="386" name="Google Shape;386;p37"/>
          <p:cNvCxnSpPr>
            <a:stCxn id="382" idx="2"/>
            <a:endCxn id="384" idx="0"/>
          </p:cNvCxnSpPr>
          <p:nvPr/>
        </p:nvCxnSpPr>
        <p:spPr>
          <a:xfrm rot="-5400000" flipH="1">
            <a:off x="5199300" y="2302250"/>
            <a:ext cx="1216800" cy="4464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92" name="Google Shape;392;p3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26</a:t>
            </a:fld>
            <a:endParaRPr/>
          </a:p>
        </p:txBody>
      </p:sp>
      <p:sp>
        <p:nvSpPr>
          <p:cNvPr id="393" name="Google Shape;393;p38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b = Box::new( (a, 1) 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98" name="Google Shape;398;p38"/>
          <p:cNvSpPr/>
          <p:nvPr/>
        </p:nvSpPr>
        <p:spPr>
          <a:xfrm>
            <a:off x="623670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510725" y="2967126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8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b</a:t>
            </a:r>
            <a:endParaRPr b="1"/>
          </a:p>
        </p:txBody>
      </p:sp>
      <p:sp>
        <p:nvSpPr>
          <p:cNvPr id="403" name="Google Shape;403;p38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cxnSp>
        <p:nvCxnSpPr>
          <p:cNvPr id="405" name="Google Shape;405;p38"/>
          <p:cNvCxnSpPr>
            <a:stCxn id="401" idx="2"/>
            <a:endCxn id="403" idx="0"/>
          </p:cNvCxnSpPr>
          <p:nvPr/>
        </p:nvCxnSpPr>
        <p:spPr>
          <a:xfrm rot="-5400000" flipH="1">
            <a:off x="5199300" y="2302250"/>
            <a:ext cx="1216800" cy="4464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06" name="Google Shape;406;p38"/>
          <p:cNvSpPr/>
          <p:nvPr/>
        </p:nvSpPr>
        <p:spPr>
          <a:xfrm>
            <a:off x="5817588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6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5878538" y="1267075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c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27</a:t>
            </a:fld>
            <a:endParaRPr/>
          </a:p>
        </p:txBody>
      </p:sp>
      <p:sp>
        <p:nvSpPr>
          <p:cNvPr id="414" name="Google Shape;414;p39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b = Box::new( (a, 1) 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17" name="Google Shape;417;p3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 flipH="1">
            <a:off x="534115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9"/>
          <p:cNvSpPr/>
          <p:nvPr/>
        </p:nvSpPr>
        <p:spPr>
          <a:xfrm>
            <a:off x="459900" y="3183101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Puntatori nativi</a:t>
            </a:r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definisce anche i tipi dei puntatori nativi come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*const T</a:t>
            </a:r>
            <a:r>
              <a:rPr lang="it"/>
              <a:t> 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*mut T</a:t>
            </a:r>
            <a:r>
              <a:rPr lang="it"/>
              <a:t>, per qualsiasi tipo 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Questi sono, a tutti gli effetti, equivalenti ai puntatori in C e C++ e ne condividono tutti i problemi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Tuttavia, è possibile dereferenziarli (accedere al loro contenuto, in lettura e/o scrittura) solo all’interno di blocchi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unsafe { … }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un programma non fa uso di blocchi unsafe, o se quelli che sono usati contengono solo codice corretto, allora sì può essere certi che l’esecuzione del programma non darà origine a comportamenti non definiti</a:t>
            </a:r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Array</a:t>
            </a:r>
            <a:endParaRPr/>
          </a:p>
        </p:txBody>
      </p:sp>
      <p:sp>
        <p:nvSpPr>
          <p:cNvPr id="433" name="Google Shape;433;p4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array è una sequenza di oggetti </a:t>
            </a:r>
            <a:r>
              <a:rPr lang="it" b="1">
                <a:solidFill>
                  <a:srgbClr val="0B5394"/>
                </a:solidFill>
              </a:rPr>
              <a:t>omogenei</a:t>
            </a:r>
            <a:r>
              <a:rPr lang="it"/>
              <a:t>, disposti </a:t>
            </a:r>
            <a:r>
              <a:rPr lang="it" b="1">
                <a:solidFill>
                  <a:srgbClr val="0B5394"/>
                </a:solidFill>
              </a:rPr>
              <a:t>consecutivamente</a:t>
            </a:r>
            <a:r>
              <a:rPr lang="it"/>
              <a:t> nello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array ha una dimensione definita all’atto della sua creazione ed immutabile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crea un array racchiudendo la sequenza dei suo valori tra parentesi quadre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array ha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[T; length]</a:t>
            </a:r>
            <a:r>
              <a:rPr lang="it"/>
              <a:t>, dove T è il tipo dei singoli elementi, length indica il numero dei valori contenuti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accede al contenuto dell’array con la notazione </a:t>
            </a:r>
            <a:r>
              <a:rPr lang="it" b="1" i="1">
                <a:solidFill>
                  <a:srgbClr val="0B5394"/>
                </a:solidFill>
              </a:rPr>
              <a:t>nome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[ index ]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34" name="Google Shape;434;p4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29</a:t>
            </a:fld>
            <a:endParaRPr/>
          </a:p>
        </p:txBody>
      </p:sp>
      <p:sp>
        <p:nvSpPr>
          <p:cNvPr id="435" name="Google Shape;435;p41"/>
          <p:cNvSpPr txBox="1"/>
          <p:nvPr/>
        </p:nvSpPr>
        <p:spPr>
          <a:xfrm>
            <a:off x="549300" y="3401225"/>
            <a:ext cx="8045400" cy="147729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a: [i32; 5] = [1, 2, 3, 4, 5]; // a è un array di 5 interi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b = [0</a:t>
            </a:r>
            <a:r>
              <a:rPr lang="it" b="1" dirty="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5];                    // b è un array di 5 interi posti a 0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                           // NOTARE il ; per distinguere le notazioni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l = b.len();                   // l vale 5</a:t>
            </a:r>
            <a:br>
              <a:rPr lang="it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e = a[3];                      // e vale 4                          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Variabili e tipi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49300" y="1280525"/>
            <a:ext cx="80454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v: i32 = 123;  // v è immutabile e ha tipo i32 (intero a 32 bit con segno)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// v = -5;	     // ERRORE: Non è possibile riassegnare il valore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mut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w = v;     // w può essere riassegnata, ha lo stesso tipo di v (i32)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w = -5;		     // OK. Ora w vale -5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x = 1.3278;    // x è immutabile di tipo f64 (floating point a 64 bit)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y = 1.3278f32; // y è immutabile di tipo f32 (floating point a 32 bit)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one_million = 1_000_000 // si possono usare ‘_’ per separare le cifre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Slice</a:t>
            </a:r>
            <a:endParaRPr dirty="0"/>
          </a:p>
        </p:txBody>
      </p:sp>
      <p:sp>
        <p:nvSpPr>
          <p:cNvPr id="441" name="Google Shape;441;p4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dirty="0"/>
              <a:t>Rust offre la possibilità di fare riferimento ad una sequenza di valori consecutivi la cui lunghezza non è nota in fase di compilazione, ma solo all’atto dell’esecuzione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dirty="0"/>
              <a:t>Una slice di elementi di tipo T (scritto &amp;[T] ) è un tipo di dato formato da due valori consecutivi: il puntatore all’inizio della sequenza e il numero di elementi della sequenza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dirty="0"/>
              <a:t>Per questa sua natura, viene detto </a:t>
            </a:r>
            <a:r>
              <a:rPr lang="it" b="1" i="1" dirty="0">
                <a:solidFill>
                  <a:srgbClr val="0B5394"/>
                </a:solidFill>
              </a:rPr>
              <a:t>fat pointer</a:t>
            </a:r>
            <a:endParaRPr b="1" i="1" dirty="0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dirty="0"/>
              <a:t>Si crea una slice come riferimento ad una porzione di un array o di un vec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Consolas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a = [ 1, 2, 3, 4 ];</a:t>
            </a:r>
            <a:endParaRPr b="1" dirty="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s1: &amp;[i32] = &amp;a;</a:t>
            </a:r>
            <a:r>
              <a:rPr lang="it" dirty="0">
                <a:latin typeface="Consolas"/>
                <a:ea typeface="Consolas"/>
                <a:cs typeface="Consolas"/>
                <a:sym typeface="Consolas"/>
              </a:rPr>
              <a:t>  //s1 contiene i valori 1, 2, 3, 4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s2 = &amp;a[0..2];</a:t>
            </a:r>
            <a:r>
              <a:rPr lang="it" dirty="0">
                <a:latin typeface="Consolas"/>
                <a:ea typeface="Consolas"/>
                <a:cs typeface="Consolas"/>
                <a:sym typeface="Consolas"/>
              </a:rPr>
              <a:t> // s2 contiene i valori 1, 2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s3 = &amp;a[2..];</a:t>
            </a:r>
            <a:r>
              <a:rPr lang="it" dirty="0">
                <a:latin typeface="Consolas"/>
                <a:ea typeface="Consolas"/>
                <a:cs typeface="Consolas"/>
                <a:sym typeface="Consolas"/>
              </a:rPr>
              <a:t> // s3 contiene i valori 3, 4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dirty="0"/>
              <a:t>Di base, una slice è immutabile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dirty="0"/>
              <a:t>Si acquisisce la possibilità di modificare il contenuto attraverso la notazione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ms = &amp;mut a[..];</a:t>
            </a:r>
            <a:endParaRPr b="1" dirty="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dirty="0"/>
              <a:t>Come nel caso degli array, si accede ai valori contenuti in una slice s con la notazione s[i], dove i è un indice numerico privo di segno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dirty="0"/>
              <a:t>Tentativi di accedere ad una posizione illecita comportano l’immediato arresto del programma (panic!)</a:t>
            </a:r>
            <a:endParaRPr dirty="0"/>
          </a:p>
        </p:txBody>
      </p:sp>
      <p:sp>
        <p:nvSpPr>
          <p:cNvPr id="442" name="Google Shape;442;p4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448" name="Google Shape;448;p4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dirty="0"/>
              <a:t>Il tipo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 dirty="0"/>
              <a:t> rappresenta una sequenza ridimensionabile di elementi di tipo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dirty="0"/>
              <a:t>, </a:t>
            </a:r>
            <a:r>
              <a:rPr lang="it" dirty="0">
                <a:highlight>
                  <a:srgbClr val="FFFF00"/>
                </a:highlight>
              </a:rPr>
              <a:t>allocati sullo heap</a:t>
            </a:r>
            <a:endParaRPr dirty="0">
              <a:highlight>
                <a:srgbClr val="FFFF00"/>
              </a:highlight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dirty="0"/>
              <a:t>Offre una serie di metodi per accedere al suo contenuto e per inserire/togliere valori al suo interno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dirty="0"/>
              <a:t>Una variabile di tipo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Vec&lt;T&gt;</a:t>
            </a:r>
            <a:r>
              <a:rPr lang="it" dirty="0"/>
              <a:t> è una tupla formata da tre valori privati: 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dirty="0"/>
              <a:t>Un puntatore ad un buffer allocato sullo heap nel quale sono memorizzati gli elementi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dirty="0"/>
              <a:t>Un intero privo di segno che indica la dimensione complessiva del buffer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dirty="0"/>
              <a:t>Un intero privo di segno che indica quanti elementi sono valorizzati nel buffer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dirty="0"/>
              <a:t>Se si richiede ad un oggetto di tipo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 dirty="0"/>
              <a:t> di inserire un nuovo elemento, questo verrà memorizzato nel buffer nella prima posizione libera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dirty="0"/>
              <a:t>E verrà incrementato l’intero che indica il numero di elementi effettivamente presenti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dirty="0"/>
              <a:t>Nel caso in cui il buffer fosse già completo, verrà allocato un nuovo buffer di dimensioni maggiori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dirty="0"/>
              <a:t>E il contenuto del buffer precedente sarà riversato in quello nuovo, dove verrà poi anche inserito il nuovo elemento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dirty="0"/>
              <a:t>Dopodiché il buffer precedente sarà de-allocato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49" name="Google Shape;449;p4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455" name="Google Shape;455;p4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32</a:t>
            </a:fld>
            <a:endParaRPr/>
          </a:p>
        </p:txBody>
      </p:sp>
      <p:sp>
        <p:nvSpPr>
          <p:cNvPr id="456" name="Google Shape;456;p44"/>
          <p:cNvSpPr txBox="1"/>
          <p:nvPr/>
        </p:nvSpPr>
        <p:spPr>
          <a:xfrm>
            <a:off x="429600" y="1379925"/>
            <a:ext cx="3619200" cy="255451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let mut v:Vec&lt;i32&gt; = Vec::new();</a:t>
            </a:r>
            <a:endParaRPr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s = &amp;mut v;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7" name="Google Shape;457;p4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59" name="Google Shape;459;p44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x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60" name="Google Shape;460;p44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461" name="Google Shape;461;p4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63" name="Google Shape;463;p44"/>
          <p:cNvSpPr/>
          <p:nvPr/>
        </p:nvSpPr>
        <p:spPr>
          <a:xfrm>
            <a:off x="6895950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4"/>
          <p:cNvSpPr/>
          <p:nvPr/>
        </p:nvSpPr>
        <p:spPr>
          <a:xfrm>
            <a:off x="613375" y="170380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4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0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66" name="Google Shape;466;p44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0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67" name="Google Shape;467;p44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33</a:t>
            </a:fld>
            <a:endParaRPr/>
          </a:p>
        </p:txBody>
      </p:sp>
      <p:sp>
        <p:nvSpPr>
          <p:cNvPr id="474" name="Google Shape;474;p45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v:Vec&lt;i32&gt; = Vec::new();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s = &amp;mut v;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4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77" name="Google Shape;477;p45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478" name="Google Shape;478;p45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80" name="Google Shape;480;p45"/>
          <p:cNvSpPr/>
          <p:nvPr/>
        </p:nvSpPr>
        <p:spPr>
          <a:xfrm>
            <a:off x="613375" y="2114048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5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482" name="Google Shape;482;p45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483" name="Google Shape;483;p45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484" name="Google Shape;484;p45"/>
          <p:cNvSpPr/>
          <p:nvPr/>
        </p:nvSpPr>
        <p:spPr>
          <a:xfrm>
            <a:off x="56355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5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2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486" name="Google Shape;486;p45"/>
          <p:cNvCxnSpPr>
            <a:endCxn id="485" idx="0"/>
          </p:cNvCxnSpPr>
          <p:nvPr/>
        </p:nvCxnSpPr>
        <p:spPr>
          <a:xfrm rot="-5400000" flipH="1">
            <a:off x="5317750" y="2420800"/>
            <a:ext cx="1216800" cy="209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87" name="Google Shape;487;p45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_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88" name="Google Shape;488;p45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_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89" name="Google Shape;489;p45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_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495" name="Google Shape;495;p4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34</a:t>
            </a:fld>
            <a:endParaRPr/>
          </a:p>
        </p:txBody>
      </p:sp>
      <p:sp>
        <p:nvSpPr>
          <p:cNvPr id="496" name="Google Shape;496;p46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v:Vec&lt;i32&gt; = Vec::new();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s = &amp;mut v;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4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99" name="Google Shape;499;p46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500" name="Google Shape;500;p46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02" name="Google Shape;502;p46"/>
          <p:cNvSpPr/>
          <p:nvPr/>
        </p:nvSpPr>
        <p:spPr>
          <a:xfrm>
            <a:off x="613375" y="254200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6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04" name="Google Shape;504;p46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505" name="Google Shape;505;p46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506" name="Google Shape;506;p46"/>
          <p:cNvSpPr/>
          <p:nvPr/>
        </p:nvSpPr>
        <p:spPr>
          <a:xfrm>
            <a:off x="56355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6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cxnSp>
        <p:nvCxnSpPr>
          <p:cNvPr id="508" name="Google Shape;508;p46"/>
          <p:cNvCxnSpPr>
            <a:endCxn id="507" idx="0"/>
          </p:cNvCxnSpPr>
          <p:nvPr/>
        </p:nvCxnSpPr>
        <p:spPr>
          <a:xfrm rot="-5400000" flipH="1">
            <a:off x="5317750" y="2420800"/>
            <a:ext cx="1216800" cy="209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09" name="Google Shape;509;p46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4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10" name="Google Shape;510;p46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11" name="Google Shape;511;p46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517" name="Google Shape;517;p4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35</a:t>
            </a:fld>
            <a:endParaRPr/>
          </a:p>
        </p:txBody>
      </p:sp>
      <p:sp>
        <p:nvSpPr>
          <p:cNvPr id="518" name="Google Shape;518;p47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v:Vec&lt;i32&gt; = Vec::new();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let s = &amp;mut v;</a:t>
            </a:r>
            <a:endParaRPr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47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21" name="Google Shape;521;p47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522" name="Google Shape;522;p4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24" name="Google Shape;524;p47"/>
          <p:cNvSpPr/>
          <p:nvPr/>
        </p:nvSpPr>
        <p:spPr>
          <a:xfrm>
            <a:off x="613375" y="2975724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7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26" name="Google Shape;526;p47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527" name="Google Shape;527;p47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528" name="Google Shape;528;p47"/>
          <p:cNvSpPr/>
          <p:nvPr/>
        </p:nvSpPr>
        <p:spPr>
          <a:xfrm>
            <a:off x="56355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cxnSp>
        <p:nvCxnSpPr>
          <p:cNvPr id="530" name="Google Shape;530;p47"/>
          <p:cNvCxnSpPr>
            <a:endCxn id="529" idx="0"/>
          </p:cNvCxnSpPr>
          <p:nvPr/>
        </p:nvCxnSpPr>
        <p:spPr>
          <a:xfrm rot="-5400000" flipH="1">
            <a:off x="5317750" y="2420800"/>
            <a:ext cx="1216800" cy="209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31" name="Google Shape;531;p47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532" name="Google Shape;532;p47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33" name="Google Shape;533;p47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34" name="Google Shape;534;p47"/>
          <p:cNvSpPr/>
          <p:nvPr/>
        </p:nvSpPr>
        <p:spPr>
          <a:xfrm>
            <a:off x="73911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2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35" name="Google Shape;535;p47"/>
          <p:cNvSpPr/>
          <p:nvPr/>
        </p:nvSpPr>
        <p:spPr>
          <a:xfrm>
            <a:off x="70204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536" name="Google Shape;536;p47"/>
          <p:cNvSpPr/>
          <p:nvPr/>
        </p:nvSpPr>
        <p:spPr>
          <a:xfrm>
            <a:off x="7860625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7"/>
          <p:cNvSpPr txBox="1"/>
          <p:nvPr/>
        </p:nvSpPr>
        <p:spPr>
          <a:xfrm>
            <a:off x="7020473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</a:t>
            </a:r>
            <a:endParaRPr sz="1200"/>
          </a:p>
        </p:txBody>
      </p:sp>
      <p:sp>
        <p:nvSpPr>
          <p:cNvPr id="538" name="Google Shape;538;p47"/>
          <p:cNvSpPr txBox="1"/>
          <p:nvPr/>
        </p:nvSpPr>
        <p:spPr>
          <a:xfrm>
            <a:off x="7082275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</a:t>
            </a:r>
            <a:endParaRPr b="1"/>
          </a:p>
        </p:txBody>
      </p:sp>
      <p:cxnSp>
        <p:nvCxnSpPr>
          <p:cNvPr id="539" name="Google Shape;539;p47"/>
          <p:cNvCxnSpPr/>
          <p:nvPr/>
        </p:nvCxnSpPr>
        <p:spPr>
          <a:xfrm rot="5400000">
            <a:off x="6025000" y="1932700"/>
            <a:ext cx="1197300" cy="1185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545" name="Google Shape;545;p4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36</a:t>
            </a:fld>
            <a:endParaRPr/>
          </a:p>
        </p:txBody>
      </p:sp>
      <p:sp>
        <p:nvSpPr>
          <p:cNvPr id="546" name="Google Shape;546;p48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v:Vec&lt;i32&gt; = Vec::new();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s = &amp;mut v;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4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49" name="Google Shape;549;p48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v</a:t>
            </a:r>
            <a:endParaRPr b="1"/>
          </a:p>
        </p:txBody>
      </p:sp>
      <p:sp>
        <p:nvSpPr>
          <p:cNvPr id="550" name="Google Shape;550;p4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52" name="Google Shape;552;p48"/>
          <p:cNvSpPr/>
          <p:nvPr/>
        </p:nvSpPr>
        <p:spPr>
          <a:xfrm>
            <a:off x="613375" y="3391938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8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54" name="Google Shape;554;p48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555" name="Google Shape;555;p48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556" name="Google Shape;556;p48"/>
          <p:cNvSpPr/>
          <p:nvPr/>
        </p:nvSpPr>
        <p:spPr>
          <a:xfrm>
            <a:off x="5635550" y="1803525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8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cxnSp>
        <p:nvCxnSpPr>
          <p:cNvPr id="558" name="Google Shape;558;p48"/>
          <p:cNvCxnSpPr>
            <a:endCxn id="557" idx="0"/>
          </p:cNvCxnSpPr>
          <p:nvPr/>
        </p:nvCxnSpPr>
        <p:spPr>
          <a:xfrm rot="-5400000" flipH="1">
            <a:off x="5317750" y="2420800"/>
            <a:ext cx="1216800" cy="209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59" name="Google Shape;559;p48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8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60" name="Google Shape;560;p48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61" name="Google Shape;561;p48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62" name="Google Shape;562;p48"/>
          <p:cNvSpPr/>
          <p:nvPr/>
        </p:nvSpPr>
        <p:spPr>
          <a:xfrm>
            <a:off x="73911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63" name="Google Shape;563;p48"/>
          <p:cNvSpPr/>
          <p:nvPr/>
        </p:nvSpPr>
        <p:spPr>
          <a:xfrm>
            <a:off x="7020475" y="1803550"/>
            <a:ext cx="372000" cy="360600"/>
          </a:xfrm>
          <a:prstGeom prst="rect">
            <a:avLst/>
          </a:prstGeom>
          <a:solidFill>
            <a:srgbClr val="AFD7F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8"/>
          <p:cNvSpPr txBox="1"/>
          <p:nvPr/>
        </p:nvSpPr>
        <p:spPr>
          <a:xfrm>
            <a:off x="7020473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</a:t>
            </a:r>
            <a:endParaRPr sz="1200"/>
          </a:p>
        </p:txBody>
      </p:sp>
      <p:sp>
        <p:nvSpPr>
          <p:cNvPr id="565" name="Google Shape;565;p48"/>
          <p:cNvSpPr txBox="1"/>
          <p:nvPr/>
        </p:nvSpPr>
        <p:spPr>
          <a:xfrm>
            <a:off x="7082275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</a:t>
            </a:r>
            <a:endParaRPr b="1"/>
          </a:p>
        </p:txBody>
      </p:sp>
      <p:cxnSp>
        <p:nvCxnSpPr>
          <p:cNvPr id="566" name="Google Shape;566;p48"/>
          <p:cNvCxnSpPr/>
          <p:nvPr/>
        </p:nvCxnSpPr>
        <p:spPr>
          <a:xfrm rot="5400000">
            <a:off x="6025000" y="1932700"/>
            <a:ext cx="1197300" cy="1185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572" name="Google Shape;572;p4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37</a:t>
            </a:fld>
            <a:endParaRPr/>
          </a:p>
        </p:txBody>
      </p:sp>
      <p:sp>
        <p:nvSpPr>
          <p:cNvPr id="573" name="Google Shape;573;p49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v:Vec&lt;i32&gt; = Vec::new();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s = &amp;mut v;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4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76" name="Google Shape;576;p4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78" name="Google Shape;578;p49"/>
          <p:cNvSpPr/>
          <p:nvPr/>
        </p:nvSpPr>
        <p:spPr>
          <a:xfrm>
            <a:off x="460975" y="3615745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9"/>
          <p:cNvSpPr/>
          <p:nvPr/>
        </p:nvSpPr>
        <p:spPr>
          <a:xfrm flipH="1">
            <a:off x="5346025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585" name="Google Shape;585;p5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offre due modi principali di rappresentare le stringhe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array di caratteri (immutabili) con rappresentazione Unicode, memorizzati in un’area statica, rappresentato dal tipo primitivo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oggetti allocati dinamicamente, utilizzando il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b="1">
              <a:solidFill>
                <a:srgbClr val="0B5394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costanti di tipo stringa presenti nel codice sorgente sono racchiuse tra doppi apici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compilatore provvede ad inserirle in un’apposita area statica di memoria, in modo compatto, senza aggiungere alcun terminatore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Poiché il tipo primitivo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it"/>
              <a:t> non è direttamente manipolabile, si accede ad esso </a:t>
            </a:r>
            <a:r>
              <a:rPr lang="it" b="1">
                <a:solidFill>
                  <a:srgbClr val="0B5394"/>
                </a:solidFill>
              </a:rPr>
              <a:t>solo tramite uno slice</a:t>
            </a:r>
            <a:r>
              <a:rPr lang="it"/>
              <a:t>, di tipo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Esso contiene l’indirizzo del primo carattere e la lunghezza della stringa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questa sua struttura, gli oggetti di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</a:t>
            </a:r>
            <a:r>
              <a:rPr lang="it"/>
              <a:t> possono referenziare sia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it"/>
              <a:t> veri e propri, sia i buffer allocati dinamicamente all’interno del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it"/>
              <a:t> e, per questo, costituiscono il fondamento dell’interoperabilità tra i due formati</a:t>
            </a:r>
            <a:endParaRPr/>
          </a:p>
        </p:txBody>
      </p:sp>
      <p:sp>
        <p:nvSpPr>
          <p:cNvPr id="586" name="Google Shape;586;p5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592" name="Google Shape;592;p5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Gli oggetti di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it"/>
              <a:t> contengono un puntatore ad un buffer allocato dinamicamente, l’effettiva lunghezza della stringa e la capacità del buffer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la stringa è mutabile e vengono inseriti al suo interno più caratteri di quelli che il buffer può contenere, il buffer viene automaticamente ri-allocato con una capacità maggiore, così da ospitare quanto richiesto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Tutti i metodi che sono leciti su un oggetto di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</a:t>
            </a:r>
            <a:r>
              <a:rPr lang="it"/>
              <a:t> sono anche disponibili per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&amp;String</a:t>
            </a:r>
            <a:endParaRPr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Inoltre, se una funzione accetta un parametro di tipo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</a:t>
            </a:r>
            <a:r>
              <a:rPr lang="it"/>
              <a:t>, è possibile passare come argomento corrispondente il riferimento ad un oggetto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>
              <a:solidFill>
                <a:srgbClr val="0B539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93" name="Google Shape;593;p5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Valori ed espressioni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Un’espressione è un costrutto sintattico la cui esecuzione produce un valore di un dato tipo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4+(3*2)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espressioni sono valutate bottom-up, si possono usare le parentesi tonde per modificare l’ordine con cui un’espressione viene valutata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variabile è un modo comodo per catturare il risultato di un’espressione attribuendogli un nome, per poterlo usare in seguito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Tutte le espressioni producono un valore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differenza di quanto avviene in C e in C++, la maggior parte delle istruzioni vengono viste come espressioni (e, di conseguenza, producono un valore)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Ma, al contrario, alcuni costrutti che in C e C++ restituiscono un valore (come le assegnazioni), in Rust hanno tipo () - che corrisponde al tipo void del C/C++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599" name="Google Shape;599;p5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p5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40</a:t>
            </a:fld>
            <a:endParaRPr/>
          </a:p>
        </p:txBody>
      </p:sp>
      <p:sp>
        <p:nvSpPr>
          <p:cNvPr id="601" name="Google Shape;601;p5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03" name="Google Shape;603;p52"/>
          <p:cNvSpPr txBox="1"/>
          <p:nvPr/>
        </p:nvSpPr>
        <p:spPr>
          <a:xfrm>
            <a:off x="5371450" y="1267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hello</a:t>
            </a:r>
            <a:endParaRPr b="1"/>
          </a:p>
        </p:txBody>
      </p:sp>
      <p:sp>
        <p:nvSpPr>
          <p:cNvPr id="604" name="Google Shape;604;p5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05" name="Google Shape;605;p52"/>
          <p:cNvSpPr/>
          <p:nvPr/>
        </p:nvSpPr>
        <p:spPr>
          <a:xfrm>
            <a:off x="6142785" y="1872525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2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2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grpSp>
        <p:nvGrpSpPr>
          <p:cNvPr id="608" name="Google Shape;608;p52"/>
          <p:cNvGrpSpPr/>
          <p:nvPr/>
        </p:nvGrpSpPr>
        <p:grpSpPr>
          <a:xfrm>
            <a:off x="5371450" y="1803525"/>
            <a:ext cx="741125" cy="360600"/>
            <a:chOff x="5371450" y="1803525"/>
            <a:chExt cx="741125" cy="360600"/>
          </a:xfrm>
        </p:grpSpPr>
        <p:grpSp>
          <p:nvGrpSpPr>
            <p:cNvPr id="609" name="Google Shape;609;p52"/>
            <p:cNvGrpSpPr/>
            <p:nvPr/>
          </p:nvGrpSpPr>
          <p:grpSpPr>
            <a:xfrm>
              <a:off x="5371450" y="1803525"/>
              <a:ext cx="741125" cy="360600"/>
              <a:chOff x="5493725" y="1803525"/>
              <a:chExt cx="741125" cy="360600"/>
            </a:xfrm>
          </p:grpSpPr>
          <p:sp>
            <p:nvSpPr>
              <p:cNvPr id="610" name="Google Shape;610;p52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2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6</a:t>
                </a:r>
                <a:endParaRPr>
                  <a:solidFill>
                    <a:srgbClr val="980000"/>
                  </a:solidFill>
                </a:endParaRPr>
              </a:p>
            </p:txBody>
          </p:sp>
        </p:grpSp>
        <p:sp>
          <p:nvSpPr>
            <p:cNvPr id="612" name="Google Shape;612;p52"/>
            <p:cNvSpPr/>
            <p:nvPr/>
          </p:nvSpPr>
          <p:spPr>
            <a:xfrm>
              <a:off x="5472949" y="1872525"/>
              <a:ext cx="171300" cy="139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52"/>
          <p:cNvSpPr/>
          <p:nvPr/>
        </p:nvSpPr>
        <p:spPr>
          <a:xfrm>
            <a:off x="613375" y="185620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2"/>
          <p:cNvSpPr txBox="1"/>
          <p:nvPr/>
        </p:nvSpPr>
        <p:spPr>
          <a:xfrm>
            <a:off x="5416500" y="1495650"/>
            <a:ext cx="7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/>
              <a:t>ptr, size</a:t>
            </a:r>
            <a:endParaRPr sz="1200" dirty="0"/>
          </a:p>
        </p:txBody>
      </p:sp>
      <p:cxnSp>
        <p:nvCxnSpPr>
          <p:cNvPr id="615" name="Google Shape;615;p52"/>
          <p:cNvCxnSpPr>
            <a:stCxn id="612" idx="2"/>
            <a:endCxn id="616" idx="0"/>
          </p:cNvCxnSpPr>
          <p:nvPr/>
        </p:nvCxnSpPr>
        <p:spPr>
          <a:xfrm rot="5400000">
            <a:off x="4299049" y="3241875"/>
            <a:ext cx="2489700" cy="29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16" name="Google Shape;616;p52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Google Shape;617;p52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52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5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2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52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52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52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52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52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6" name="Google Shape;626;p52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52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52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Google Shape;629;p52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635" name="Google Shape;635;p5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6" name="Google Shape;636;p5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41</a:t>
            </a:fld>
            <a:endParaRPr/>
          </a:p>
        </p:txBody>
      </p:sp>
      <p:sp>
        <p:nvSpPr>
          <p:cNvPr id="637" name="Google Shape;637;p5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39" name="Google Shape;639;p53"/>
          <p:cNvSpPr txBox="1"/>
          <p:nvPr/>
        </p:nvSpPr>
        <p:spPr>
          <a:xfrm>
            <a:off x="5371450" y="1267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hello</a:t>
            </a:r>
            <a:endParaRPr b="1"/>
          </a:p>
        </p:txBody>
      </p:sp>
      <p:sp>
        <p:nvSpPr>
          <p:cNvPr id="640" name="Google Shape;640;p5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41" name="Google Shape;641;p53"/>
          <p:cNvSpPr/>
          <p:nvPr/>
        </p:nvSpPr>
        <p:spPr>
          <a:xfrm>
            <a:off x="7469310" y="1872550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53"/>
          <p:cNvGrpSpPr/>
          <p:nvPr/>
        </p:nvGrpSpPr>
        <p:grpSpPr>
          <a:xfrm>
            <a:off x="6169225" y="1804251"/>
            <a:ext cx="1110249" cy="360600"/>
            <a:chOff x="5493725" y="1803525"/>
            <a:chExt cx="1110249" cy="360600"/>
          </a:xfrm>
        </p:grpSpPr>
        <p:sp>
          <p:nvSpPr>
            <p:cNvPr id="643" name="Google Shape;643;p53"/>
            <p:cNvSpPr/>
            <p:nvPr/>
          </p:nvSpPr>
          <p:spPr>
            <a:xfrm>
              <a:off x="5493725" y="1803525"/>
              <a:ext cx="372000" cy="360600"/>
            </a:xfrm>
            <a:prstGeom prst="rect">
              <a:avLst/>
            </a:prstGeom>
            <a:solidFill>
              <a:srgbClr val="AFD7F7"/>
            </a:solidFill>
            <a:ln w="1905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980000"/>
                  </a:solidFill>
                </a:rPr>
                <a:t>x</a:t>
              </a:r>
              <a:endParaRPr>
                <a:solidFill>
                  <a:srgbClr val="980000"/>
                </a:solidFill>
              </a:endParaRPr>
            </a:p>
          </p:txBody>
        </p:sp>
        <p:sp>
          <p:nvSpPr>
            <p:cNvPr id="644" name="Google Shape;644;p53"/>
            <p:cNvSpPr/>
            <p:nvPr/>
          </p:nvSpPr>
          <p:spPr>
            <a:xfrm>
              <a:off x="5862850" y="1803525"/>
              <a:ext cx="372000" cy="360600"/>
            </a:xfrm>
            <a:prstGeom prst="rect">
              <a:avLst/>
            </a:prstGeom>
            <a:solidFill>
              <a:srgbClr val="AFD7F7"/>
            </a:solidFill>
            <a:ln w="1905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980000"/>
                  </a:solidFill>
                </a:rPr>
                <a:t>0</a:t>
              </a:r>
              <a:endParaRPr>
                <a:solidFill>
                  <a:srgbClr val="980000"/>
                </a:solidFill>
              </a:endParaRPr>
            </a:p>
          </p:txBody>
        </p:sp>
        <p:sp>
          <p:nvSpPr>
            <p:cNvPr id="645" name="Google Shape;645;p53"/>
            <p:cNvSpPr/>
            <p:nvPr/>
          </p:nvSpPr>
          <p:spPr>
            <a:xfrm>
              <a:off x="6231975" y="1803525"/>
              <a:ext cx="372000" cy="360600"/>
            </a:xfrm>
            <a:prstGeom prst="rect">
              <a:avLst/>
            </a:prstGeom>
            <a:solidFill>
              <a:srgbClr val="AFD7F7"/>
            </a:solidFill>
            <a:ln w="1905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980000"/>
                  </a:solidFill>
                </a:rPr>
                <a:t>0</a:t>
              </a:r>
              <a:endParaRPr>
                <a:solidFill>
                  <a:srgbClr val="980000"/>
                </a:solidFill>
              </a:endParaRPr>
            </a:p>
          </p:txBody>
        </p:sp>
      </p:grpSp>
      <p:sp>
        <p:nvSpPr>
          <p:cNvPr id="646" name="Google Shape;646;p53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grpSp>
        <p:nvGrpSpPr>
          <p:cNvPr id="647" name="Google Shape;647;p53"/>
          <p:cNvGrpSpPr/>
          <p:nvPr/>
        </p:nvGrpSpPr>
        <p:grpSpPr>
          <a:xfrm>
            <a:off x="5371450" y="1803525"/>
            <a:ext cx="741125" cy="360600"/>
            <a:chOff x="5371450" y="1803525"/>
            <a:chExt cx="741125" cy="360600"/>
          </a:xfrm>
        </p:grpSpPr>
        <p:grpSp>
          <p:nvGrpSpPr>
            <p:cNvPr id="648" name="Google Shape;648;p53"/>
            <p:cNvGrpSpPr/>
            <p:nvPr/>
          </p:nvGrpSpPr>
          <p:grpSpPr>
            <a:xfrm>
              <a:off x="5371450" y="1803525"/>
              <a:ext cx="741125" cy="360600"/>
              <a:chOff x="5493725" y="1803525"/>
              <a:chExt cx="741125" cy="360600"/>
            </a:xfrm>
          </p:grpSpPr>
          <p:sp>
            <p:nvSpPr>
              <p:cNvPr id="649" name="Google Shape;649;p53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3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/>
                  <a:t>6</a:t>
                </a:r>
                <a:endParaRPr/>
              </a:p>
            </p:txBody>
          </p:sp>
        </p:grpSp>
        <p:sp>
          <p:nvSpPr>
            <p:cNvPr id="651" name="Google Shape;651;p53"/>
            <p:cNvSpPr/>
            <p:nvPr/>
          </p:nvSpPr>
          <p:spPr>
            <a:xfrm>
              <a:off x="5472949" y="1872525"/>
              <a:ext cx="171300" cy="139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53"/>
          <p:cNvCxnSpPr>
            <a:stCxn id="651" idx="2"/>
            <a:endCxn id="653" idx="0"/>
          </p:cNvCxnSpPr>
          <p:nvPr/>
        </p:nvCxnSpPr>
        <p:spPr>
          <a:xfrm rot="5400000">
            <a:off x="4299049" y="3241875"/>
            <a:ext cx="2489700" cy="29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54" name="Google Shape;654;p53"/>
          <p:cNvSpPr/>
          <p:nvPr/>
        </p:nvSpPr>
        <p:spPr>
          <a:xfrm>
            <a:off x="622500" y="2354975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53"/>
          <p:cNvSpPr txBox="1"/>
          <p:nvPr/>
        </p:nvSpPr>
        <p:spPr>
          <a:xfrm>
            <a:off x="6466300" y="1280525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</a:t>
            </a:r>
            <a:endParaRPr b="1"/>
          </a:p>
        </p:txBody>
      </p:sp>
      <p:sp>
        <p:nvSpPr>
          <p:cNvPr id="656" name="Google Shape;656;p5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53"/>
          <p:cNvSpPr txBox="1"/>
          <p:nvPr/>
        </p:nvSpPr>
        <p:spPr>
          <a:xfrm>
            <a:off x="5371450" y="1495650"/>
            <a:ext cx="86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/>
              <a:t>ptr, size</a:t>
            </a:r>
            <a:endParaRPr sz="1200" dirty="0"/>
          </a:p>
        </p:txBody>
      </p:sp>
      <p:sp>
        <p:nvSpPr>
          <p:cNvPr id="658" name="Google Shape;658;p53"/>
          <p:cNvSpPr txBox="1"/>
          <p:nvPr/>
        </p:nvSpPr>
        <p:spPr>
          <a:xfrm>
            <a:off x="6233123" y="1495650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659" name="Google Shape;659;p53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53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53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53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53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53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4" name="Google Shape;664;p53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5" name="Google Shape;665;p53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p53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7" name="Google Shape;667;p53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53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Google Shape;669;p53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53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1" name="Google Shape;671;p53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677" name="Google Shape;677;p5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8" name="Google Shape;678;p5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42</a:t>
            </a:fld>
            <a:endParaRPr/>
          </a:p>
        </p:txBody>
      </p:sp>
      <p:sp>
        <p:nvSpPr>
          <p:cNvPr id="679" name="Google Shape;679;p5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81" name="Google Shape;681;p54"/>
          <p:cNvSpPr txBox="1"/>
          <p:nvPr/>
        </p:nvSpPr>
        <p:spPr>
          <a:xfrm>
            <a:off x="5371450" y="1267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hello</a:t>
            </a:r>
            <a:endParaRPr b="1"/>
          </a:p>
        </p:txBody>
      </p:sp>
      <p:sp>
        <p:nvSpPr>
          <p:cNvPr id="682" name="Google Shape;682;p5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83" name="Google Shape;683;p54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grpSp>
        <p:nvGrpSpPr>
          <p:cNvPr id="684" name="Google Shape;684;p54"/>
          <p:cNvGrpSpPr/>
          <p:nvPr/>
        </p:nvGrpSpPr>
        <p:grpSpPr>
          <a:xfrm>
            <a:off x="5371450" y="1803525"/>
            <a:ext cx="741125" cy="360600"/>
            <a:chOff x="5371450" y="1803525"/>
            <a:chExt cx="741125" cy="360600"/>
          </a:xfrm>
        </p:grpSpPr>
        <p:grpSp>
          <p:nvGrpSpPr>
            <p:cNvPr id="685" name="Google Shape;685;p54"/>
            <p:cNvGrpSpPr/>
            <p:nvPr/>
          </p:nvGrpSpPr>
          <p:grpSpPr>
            <a:xfrm>
              <a:off x="5371450" y="1803525"/>
              <a:ext cx="741125" cy="360600"/>
              <a:chOff x="5493725" y="1803525"/>
              <a:chExt cx="741125" cy="360600"/>
            </a:xfrm>
          </p:grpSpPr>
          <p:sp>
            <p:nvSpPr>
              <p:cNvPr id="686" name="Google Shape;686;p54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4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/>
                  <a:t>6</a:t>
                </a:r>
                <a:endParaRPr/>
              </a:p>
            </p:txBody>
          </p:sp>
        </p:grpSp>
        <p:sp>
          <p:nvSpPr>
            <p:cNvPr id="688" name="Google Shape;688;p54"/>
            <p:cNvSpPr/>
            <p:nvPr/>
          </p:nvSpPr>
          <p:spPr>
            <a:xfrm>
              <a:off x="5472949" y="1872525"/>
              <a:ext cx="171300" cy="139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9" name="Google Shape;689;p54"/>
          <p:cNvCxnSpPr>
            <a:stCxn id="688" idx="2"/>
            <a:endCxn id="690" idx="0"/>
          </p:cNvCxnSpPr>
          <p:nvPr/>
        </p:nvCxnSpPr>
        <p:spPr>
          <a:xfrm rot="5400000">
            <a:off x="4299049" y="3241875"/>
            <a:ext cx="2489700" cy="29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91" name="Google Shape;691;p54"/>
          <p:cNvSpPr/>
          <p:nvPr/>
        </p:nvSpPr>
        <p:spPr>
          <a:xfrm>
            <a:off x="622500" y="285750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4"/>
          <p:cNvSpPr txBox="1"/>
          <p:nvPr/>
        </p:nvSpPr>
        <p:spPr>
          <a:xfrm>
            <a:off x="6466300" y="1280525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</a:t>
            </a:r>
            <a:endParaRPr b="1"/>
          </a:p>
        </p:txBody>
      </p:sp>
      <p:grpSp>
        <p:nvGrpSpPr>
          <p:cNvPr id="693" name="Google Shape;693;p54"/>
          <p:cNvGrpSpPr/>
          <p:nvPr/>
        </p:nvGrpSpPr>
        <p:grpSpPr>
          <a:xfrm>
            <a:off x="6169225" y="1804251"/>
            <a:ext cx="1110249" cy="360600"/>
            <a:chOff x="6169225" y="1804251"/>
            <a:chExt cx="1110249" cy="360600"/>
          </a:xfrm>
        </p:grpSpPr>
        <p:grpSp>
          <p:nvGrpSpPr>
            <p:cNvPr id="694" name="Google Shape;694;p54"/>
            <p:cNvGrpSpPr/>
            <p:nvPr/>
          </p:nvGrpSpPr>
          <p:grpSpPr>
            <a:xfrm>
              <a:off x="6169225" y="1804251"/>
              <a:ext cx="1110249" cy="360600"/>
              <a:chOff x="5493725" y="1803525"/>
              <a:chExt cx="1110249" cy="360600"/>
            </a:xfrm>
          </p:grpSpPr>
          <p:sp>
            <p:nvSpPr>
              <p:cNvPr id="695" name="Google Shape;695;p54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80000"/>
                  </a:solidFill>
                </a:endParaRPr>
              </a:p>
            </p:txBody>
          </p:sp>
          <p:sp>
            <p:nvSpPr>
              <p:cNvPr id="696" name="Google Shape;696;p54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6</a:t>
                </a:r>
                <a:endParaRPr>
                  <a:solidFill>
                    <a:srgbClr val="980000"/>
                  </a:solidFill>
                </a:endParaRPr>
              </a:p>
            </p:txBody>
          </p:sp>
          <p:sp>
            <p:nvSpPr>
              <p:cNvPr id="697" name="Google Shape;697;p54"/>
              <p:cNvSpPr/>
              <p:nvPr/>
            </p:nvSpPr>
            <p:spPr>
              <a:xfrm>
                <a:off x="623197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8</a:t>
                </a:r>
                <a:endParaRPr>
                  <a:solidFill>
                    <a:srgbClr val="980000"/>
                  </a:solidFill>
                </a:endParaRPr>
              </a:p>
            </p:txBody>
          </p:sp>
        </p:grpSp>
        <p:sp>
          <p:nvSpPr>
            <p:cNvPr id="698" name="Google Shape;698;p54"/>
            <p:cNvSpPr/>
            <p:nvPr/>
          </p:nvSpPr>
          <p:spPr>
            <a:xfrm>
              <a:off x="6281051" y="1956651"/>
              <a:ext cx="148800" cy="55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80000"/>
                </a:solidFill>
              </a:endParaRPr>
            </a:p>
          </p:txBody>
        </p:sp>
      </p:grpSp>
      <p:cxnSp>
        <p:nvCxnSpPr>
          <p:cNvPr id="699" name="Google Shape;699;p54"/>
          <p:cNvCxnSpPr>
            <a:stCxn id="698" idx="2"/>
            <a:endCxn id="700" idx="0"/>
          </p:cNvCxnSpPr>
          <p:nvPr/>
        </p:nvCxnSpPr>
        <p:spPr>
          <a:xfrm rot="5400000">
            <a:off x="5511701" y="2287701"/>
            <a:ext cx="1119600" cy="5679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701" name="Google Shape;701;p54"/>
          <p:cNvSpPr txBox="1"/>
          <p:nvPr/>
        </p:nvSpPr>
        <p:spPr>
          <a:xfrm>
            <a:off x="5435775" y="1495650"/>
            <a:ext cx="73415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/>
              <a:t>ptr, size</a:t>
            </a:r>
            <a:endParaRPr sz="1200" dirty="0"/>
          </a:p>
        </p:txBody>
      </p:sp>
      <p:sp>
        <p:nvSpPr>
          <p:cNvPr id="702" name="Google Shape;702;p54"/>
          <p:cNvSpPr txBox="1"/>
          <p:nvPr/>
        </p:nvSpPr>
        <p:spPr>
          <a:xfrm>
            <a:off x="6233123" y="1495650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703" name="Google Shape;703;p54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4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4" name="Google Shape;704;p54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5" name="Google Shape;705;p54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54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54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Google Shape;708;p54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9" name="Google Shape;709;p54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54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54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2" name="Google Shape;712;p54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3" name="Google Shape;713;p54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4" name="Google Shape;714;p54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54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54"/>
          <p:cNvSpPr/>
          <p:nvPr/>
        </p:nvSpPr>
        <p:spPr>
          <a:xfrm>
            <a:off x="5264100" y="3131309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4"/>
          <p:cNvSpPr/>
          <p:nvPr/>
        </p:nvSpPr>
        <p:spPr>
          <a:xfrm>
            <a:off x="5694125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Google Shape;717;p54"/>
          <p:cNvSpPr/>
          <p:nvPr/>
        </p:nvSpPr>
        <p:spPr>
          <a:xfrm>
            <a:off x="5883312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8" name="Google Shape;718;p54"/>
          <p:cNvSpPr/>
          <p:nvPr/>
        </p:nvSpPr>
        <p:spPr>
          <a:xfrm>
            <a:off x="6064411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9" name="Google Shape;719;p54"/>
          <p:cNvSpPr/>
          <p:nvPr/>
        </p:nvSpPr>
        <p:spPr>
          <a:xfrm>
            <a:off x="6252437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0" name="Google Shape;720;p54"/>
          <p:cNvSpPr/>
          <p:nvPr/>
        </p:nvSpPr>
        <p:spPr>
          <a:xfrm>
            <a:off x="6440463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54"/>
          <p:cNvSpPr/>
          <p:nvPr/>
        </p:nvSpPr>
        <p:spPr>
          <a:xfrm>
            <a:off x="6628488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2" name="Google Shape;722;p54"/>
          <p:cNvSpPr/>
          <p:nvPr/>
        </p:nvSpPr>
        <p:spPr>
          <a:xfrm>
            <a:off x="6811589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3" name="Google Shape;723;p54"/>
          <p:cNvSpPr/>
          <p:nvPr/>
        </p:nvSpPr>
        <p:spPr>
          <a:xfrm>
            <a:off x="6999615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729" name="Google Shape;729;p5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0" name="Google Shape;730;p5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43</a:t>
            </a:fld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55"/>
          <p:cNvGrpSpPr/>
          <p:nvPr/>
        </p:nvGrpSpPr>
        <p:grpSpPr>
          <a:xfrm>
            <a:off x="5371450" y="1803525"/>
            <a:ext cx="741125" cy="360600"/>
            <a:chOff x="5371450" y="1803525"/>
            <a:chExt cx="741125" cy="360600"/>
          </a:xfrm>
        </p:grpSpPr>
        <p:grpSp>
          <p:nvGrpSpPr>
            <p:cNvPr id="733" name="Google Shape;733;p55"/>
            <p:cNvGrpSpPr/>
            <p:nvPr/>
          </p:nvGrpSpPr>
          <p:grpSpPr>
            <a:xfrm>
              <a:off x="5371450" y="1803525"/>
              <a:ext cx="741125" cy="360600"/>
              <a:chOff x="5493725" y="1803525"/>
              <a:chExt cx="741125" cy="360600"/>
            </a:xfrm>
          </p:grpSpPr>
          <p:sp>
            <p:nvSpPr>
              <p:cNvPr id="734" name="Google Shape;734;p55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5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/>
                  <a:t>6</a:t>
                </a:r>
                <a:endParaRPr/>
              </a:p>
            </p:txBody>
          </p:sp>
        </p:grpSp>
        <p:sp>
          <p:nvSpPr>
            <p:cNvPr id="736" name="Google Shape;736;p55"/>
            <p:cNvSpPr/>
            <p:nvPr/>
          </p:nvSpPr>
          <p:spPr>
            <a:xfrm>
              <a:off x="5472949" y="1872525"/>
              <a:ext cx="171300" cy="139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37" name="Google Shape;737;p55"/>
          <p:cNvCxnSpPr>
            <a:stCxn id="736" idx="2"/>
            <a:endCxn id="738" idx="0"/>
          </p:cNvCxnSpPr>
          <p:nvPr/>
        </p:nvCxnSpPr>
        <p:spPr>
          <a:xfrm rot="5400000">
            <a:off x="4299049" y="3241875"/>
            <a:ext cx="2489700" cy="294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739" name="Google Shape;739;p5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740" name="Google Shape;740;p55"/>
          <p:cNvSpPr txBox="1"/>
          <p:nvPr/>
        </p:nvSpPr>
        <p:spPr>
          <a:xfrm>
            <a:off x="5371450" y="1267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hello</a:t>
            </a:r>
            <a:endParaRPr b="1"/>
          </a:p>
        </p:txBody>
      </p:sp>
      <p:sp>
        <p:nvSpPr>
          <p:cNvPr id="741" name="Google Shape;741;p55"/>
          <p:cNvSpPr/>
          <p:nvPr/>
        </p:nvSpPr>
        <p:spPr>
          <a:xfrm>
            <a:off x="5264100" y="3131309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743" name="Google Shape;743;p55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sp>
        <p:nvSpPr>
          <p:cNvPr id="744" name="Google Shape;744;p55"/>
          <p:cNvSpPr/>
          <p:nvPr/>
        </p:nvSpPr>
        <p:spPr>
          <a:xfrm>
            <a:off x="622500" y="3356275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55"/>
          <p:cNvSpPr txBox="1"/>
          <p:nvPr/>
        </p:nvSpPr>
        <p:spPr>
          <a:xfrm>
            <a:off x="6466300" y="1280525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s</a:t>
            </a:r>
            <a:endParaRPr b="1"/>
          </a:p>
        </p:txBody>
      </p:sp>
      <p:grpSp>
        <p:nvGrpSpPr>
          <p:cNvPr id="746" name="Google Shape;746;p55"/>
          <p:cNvGrpSpPr/>
          <p:nvPr/>
        </p:nvGrpSpPr>
        <p:grpSpPr>
          <a:xfrm>
            <a:off x="6169225" y="1804251"/>
            <a:ext cx="1110249" cy="360600"/>
            <a:chOff x="6169225" y="1804251"/>
            <a:chExt cx="1110249" cy="360600"/>
          </a:xfrm>
        </p:grpSpPr>
        <p:grpSp>
          <p:nvGrpSpPr>
            <p:cNvPr id="747" name="Google Shape;747;p55"/>
            <p:cNvGrpSpPr/>
            <p:nvPr/>
          </p:nvGrpSpPr>
          <p:grpSpPr>
            <a:xfrm>
              <a:off x="6169225" y="1804251"/>
              <a:ext cx="1110249" cy="360600"/>
              <a:chOff x="5493725" y="1803525"/>
              <a:chExt cx="1110249" cy="360600"/>
            </a:xfrm>
          </p:grpSpPr>
          <p:sp>
            <p:nvSpPr>
              <p:cNvPr id="748" name="Google Shape;748;p55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80000"/>
                  </a:solidFill>
                </a:endParaRPr>
              </a:p>
            </p:txBody>
          </p:sp>
          <p:sp>
            <p:nvSpPr>
              <p:cNvPr id="749" name="Google Shape;749;p55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13</a:t>
                </a:r>
                <a:endParaRPr>
                  <a:solidFill>
                    <a:srgbClr val="980000"/>
                  </a:solidFill>
                </a:endParaRPr>
              </a:p>
            </p:txBody>
          </p:sp>
          <p:sp>
            <p:nvSpPr>
              <p:cNvPr id="750" name="Google Shape;750;p55"/>
              <p:cNvSpPr/>
              <p:nvPr/>
            </p:nvSpPr>
            <p:spPr>
              <a:xfrm>
                <a:off x="623197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4000" tIns="91425" rIns="5400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16</a:t>
                </a:r>
                <a:endParaRPr>
                  <a:solidFill>
                    <a:srgbClr val="980000"/>
                  </a:solidFill>
                </a:endParaRPr>
              </a:p>
            </p:txBody>
          </p:sp>
        </p:grpSp>
        <p:sp>
          <p:nvSpPr>
            <p:cNvPr id="751" name="Google Shape;751;p55"/>
            <p:cNvSpPr/>
            <p:nvPr/>
          </p:nvSpPr>
          <p:spPr>
            <a:xfrm>
              <a:off x="6281051" y="1956651"/>
              <a:ext cx="148800" cy="55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80000"/>
                </a:solidFill>
              </a:endParaRPr>
            </a:p>
          </p:txBody>
        </p:sp>
      </p:grpSp>
      <p:cxnSp>
        <p:nvCxnSpPr>
          <p:cNvPr id="752" name="Google Shape;752;p55"/>
          <p:cNvCxnSpPr>
            <a:stCxn id="751" idx="2"/>
            <a:endCxn id="753" idx="0"/>
          </p:cNvCxnSpPr>
          <p:nvPr/>
        </p:nvCxnSpPr>
        <p:spPr>
          <a:xfrm rot="5400000">
            <a:off x="5511701" y="2287701"/>
            <a:ext cx="1119600" cy="5679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754" name="Google Shape;754;p55"/>
          <p:cNvSpPr txBox="1"/>
          <p:nvPr/>
        </p:nvSpPr>
        <p:spPr>
          <a:xfrm>
            <a:off x="5371450" y="1495650"/>
            <a:ext cx="86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</a:t>
            </a:r>
            <a:endParaRPr sz="1200"/>
          </a:p>
        </p:txBody>
      </p:sp>
      <p:sp>
        <p:nvSpPr>
          <p:cNvPr id="755" name="Google Shape;755;p55"/>
          <p:cNvSpPr txBox="1"/>
          <p:nvPr/>
        </p:nvSpPr>
        <p:spPr>
          <a:xfrm>
            <a:off x="6233123" y="1495650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756" name="Google Shape;756;p55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55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55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55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55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0" name="Google Shape;760;p55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p55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2" name="Google Shape;762;p55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3" name="Google Shape;763;p55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4" name="Google Shape;764;p55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Google Shape;765;p55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6" name="Google Shape;766;p55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7" name="Google Shape;767;p55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Google Shape;768;p55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55"/>
          <p:cNvSpPr/>
          <p:nvPr/>
        </p:nvSpPr>
        <p:spPr>
          <a:xfrm>
            <a:off x="5694125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9" name="Google Shape;769;p55"/>
          <p:cNvSpPr/>
          <p:nvPr/>
        </p:nvSpPr>
        <p:spPr>
          <a:xfrm>
            <a:off x="5883312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0" name="Google Shape;770;p55"/>
          <p:cNvSpPr/>
          <p:nvPr/>
        </p:nvSpPr>
        <p:spPr>
          <a:xfrm>
            <a:off x="6064411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1" name="Google Shape;771;p55"/>
          <p:cNvSpPr/>
          <p:nvPr/>
        </p:nvSpPr>
        <p:spPr>
          <a:xfrm>
            <a:off x="6252437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Google Shape;772;p55"/>
          <p:cNvSpPr/>
          <p:nvPr/>
        </p:nvSpPr>
        <p:spPr>
          <a:xfrm>
            <a:off x="6440463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3" name="Google Shape;773;p55"/>
          <p:cNvSpPr/>
          <p:nvPr/>
        </p:nvSpPr>
        <p:spPr>
          <a:xfrm>
            <a:off x="6628488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4" name="Google Shape;774;p55"/>
          <p:cNvSpPr/>
          <p:nvPr/>
        </p:nvSpPr>
        <p:spPr>
          <a:xfrm>
            <a:off x="6811589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5" name="Google Shape;775;p55"/>
          <p:cNvSpPr/>
          <p:nvPr/>
        </p:nvSpPr>
        <p:spPr>
          <a:xfrm>
            <a:off x="6999615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55"/>
          <p:cNvSpPr/>
          <p:nvPr/>
        </p:nvSpPr>
        <p:spPr>
          <a:xfrm>
            <a:off x="7187641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Google Shape;777;p55"/>
          <p:cNvSpPr/>
          <p:nvPr/>
        </p:nvSpPr>
        <p:spPr>
          <a:xfrm>
            <a:off x="7363792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8" name="Google Shape;778;p55"/>
          <p:cNvSpPr/>
          <p:nvPr/>
        </p:nvSpPr>
        <p:spPr>
          <a:xfrm>
            <a:off x="7544891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55"/>
          <p:cNvSpPr/>
          <p:nvPr/>
        </p:nvSpPr>
        <p:spPr>
          <a:xfrm>
            <a:off x="7730938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55"/>
          <p:cNvSpPr/>
          <p:nvPr/>
        </p:nvSpPr>
        <p:spPr>
          <a:xfrm>
            <a:off x="7912036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55"/>
          <p:cNvSpPr/>
          <p:nvPr/>
        </p:nvSpPr>
        <p:spPr>
          <a:xfrm>
            <a:off x="8098089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2" name="Google Shape;782;p55"/>
          <p:cNvSpPr/>
          <p:nvPr/>
        </p:nvSpPr>
        <p:spPr>
          <a:xfrm>
            <a:off x="8284689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3" name="Google Shape;783;p55"/>
          <p:cNvSpPr/>
          <p:nvPr/>
        </p:nvSpPr>
        <p:spPr>
          <a:xfrm>
            <a:off x="8471289" y="3131309"/>
            <a:ext cx="186600" cy="360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789" name="Google Shape;789;p56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0" name="Google Shape;790;p5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44</a:t>
            </a:fld>
            <a:endParaRPr/>
          </a:p>
        </p:txBody>
      </p:sp>
      <p:sp>
        <p:nvSpPr>
          <p:cNvPr id="791" name="Google Shape;791;p5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5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793" name="Google Shape;793;p56"/>
          <p:cNvSpPr/>
          <p:nvPr/>
        </p:nvSpPr>
        <p:spPr>
          <a:xfrm>
            <a:off x="5264100" y="3131309"/>
            <a:ext cx="3568200" cy="360600"/>
          </a:xfrm>
          <a:prstGeom prst="rect">
            <a:avLst/>
          </a:prstGeom>
          <a:solidFill>
            <a:srgbClr val="FF9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795" name="Google Shape;795;p56"/>
          <p:cNvSpPr/>
          <p:nvPr/>
        </p:nvSpPr>
        <p:spPr>
          <a:xfrm flipH="1">
            <a:off x="5371459" y="1872549"/>
            <a:ext cx="304500" cy="22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56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sp>
        <p:nvSpPr>
          <p:cNvPr id="797" name="Google Shape;797;p56"/>
          <p:cNvSpPr/>
          <p:nvPr/>
        </p:nvSpPr>
        <p:spPr>
          <a:xfrm>
            <a:off x="373125" y="3843150"/>
            <a:ext cx="3378300" cy="222600"/>
          </a:xfrm>
          <a:prstGeom prst="roundRect">
            <a:avLst>
              <a:gd name="adj" fmla="val 16667"/>
            </a:avLst>
          </a:prstGeom>
          <a:solidFill>
            <a:srgbClr val="EEFF41">
              <a:alpha val="1913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56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6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0" name="Google Shape;800;p56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1" name="Google Shape;801;p56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2" name="Google Shape;802;p56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56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4" name="Google Shape;804;p56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5" name="Google Shape;805;p56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6" name="Google Shape;806;p56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56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56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9" name="Google Shape;809;p56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0" name="Google Shape;810;p56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1" name="Google Shape;811;p56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817" name="Google Shape;817;p5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Si crea un oggetto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it" dirty="0"/>
              <a:t> con le istruzioni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s0 = String::new(); //crea una stringa vuota</a:t>
            </a:r>
            <a:endParaRPr dirty="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s1 = String::from(“some text”); //crea una stringa inizializzata</a:t>
            </a:r>
            <a:endParaRPr b="1" dirty="0">
              <a:solidFill>
                <a:schemeClr val="accen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s2 = “some text”.to_string(); //equivalente al precedente</a:t>
            </a:r>
            <a:endParaRPr b="1"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Si ricava un oggetto di tipo &amp;str da un oggetto String con il metodo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s2.as_str();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Un oggetto String (se mutabile) può essere modificato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s3.push_str(“This goes to the end”); // aggiunge al fondo</a:t>
            </a:r>
            <a:endParaRPr dirty="0"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s3.insert_str(0, “This goes to the front”); // inserisce alla posizione data</a:t>
            </a:r>
            <a:endParaRPr dirty="0"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s3.remove(4); // elimina il carattere alla posizione indicata</a:t>
            </a:r>
            <a:endParaRPr dirty="0"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s3.clear();  // svuota la stringa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In altri casi si può costruire un altro oggetto String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s4 = s1.to_uppercase();// forza il maiuscolo (ATTENZIONE alla lingua!)</a:t>
            </a:r>
            <a:endParaRPr dirty="0"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s5 = s1.replace(“some”, “  more ”); // sostituisce un blocco</a:t>
            </a:r>
            <a:r>
              <a:rPr lang="it" dirty="0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s6 = s1.trim(); // elimina spaziature iniziali e finali</a:t>
            </a:r>
            <a:endParaRPr dirty="0"/>
          </a:p>
        </p:txBody>
      </p:sp>
      <p:sp>
        <p:nvSpPr>
          <p:cNvPr id="818" name="Google Shape;818;p5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824" name="Google Shape;824;p5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46</a:t>
            </a:fld>
            <a:endParaRPr/>
          </a:p>
        </p:txBody>
      </p:sp>
      <p:pic>
        <p:nvPicPr>
          <p:cNvPr id="825" name="Google Shape;825;p58"/>
          <p:cNvPicPr preferRelativeResize="0"/>
          <p:nvPr/>
        </p:nvPicPr>
        <p:blipFill rotWithShape="1">
          <a:blip r:embed="rId3">
            <a:alphaModFix/>
          </a:blip>
          <a:srcRect l="787" t="2101" r="797" b="1036"/>
          <a:stretch/>
        </p:blipFill>
        <p:spPr>
          <a:xfrm>
            <a:off x="2790825" y="807875"/>
            <a:ext cx="3562350" cy="414512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58"/>
          <p:cNvSpPr txBox="1"/>
          <p:nvPr/>
        </p:nvSpPr>
        <p:spPr>
          <a:xfrm>
            <a:off x="2057400" y="4876800"/>
            <a:ext cx="4876800" cy="400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https://www.programmersought.com/article/41316303245/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</a:t>
            </a:r>
            <a:endParaRPr/>
          </a:p>
        </p:txBody>
      </p:sp>
      <p:sp>
        <p:nvSpPr>
          <p:cNvPr id="832" name="Google Shape;832;p5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Costituiscono il nucleo principale attorno al quale viene definito il comportamento di un programma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funzione è introdotta dalla parola chiave fn seguita dal nome e dalla lista di argomenti, ciascuno con il relativo tipo, racchiusa tra parentesi tonde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ritorna un valore diverso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/>
              <a:t>, la lista degli argomenti è seguita dal simbolo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it"/>
              <a:t> e dal tipo ritornato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corpo della funzione è racchiuso tra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{ }</a:t>
            </a:r>
            <a:r>
              <a:rPr lang="it"/>
              <a:t> ed è composto da istruzioni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L’ultima espressione presente nel corpo, se priva di ‘;’ finale, viene interpretata come valore di ritorno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alternativa, è possibile utilizzare l’istruzione return seguita dal valore e da 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Google Shape;833;p5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47</a:t>
            </a:fld>
            <a:endParaRPr/>
          </a:p>
        </p:txBody>
      </p:sp>
      <p:sp>
        <p:nvSpPr>
          <p:cNvPr id="834" name="Google Shape;834;p59"/>
          <p:cNvSpPr txBox="1"/>
          <p:nvPr/>
        </p:nvSpPr>
        <p:spPr>
          <a:xfrm>
            <a:off x="427050" y="4245125"/>
            <a:ext cx="4135200" cy="83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print_number(x: i32)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/* -&gt; () */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{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println!("x is: {}", x);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5" name="Google Shape;835;p59"/>
          <p:cNvSpPr txBox="1"/>
          <p:nvPr/>
        </p:nvSpPr>
        <p:spPr>
          <a:xfrm>
            <a:off x="4697100" y="4245125"/>
            <a:ext cx="4135200" cy="83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add_numbers(x: i32, y: i32) -&gt; i32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x + y // NON c’è il ; finale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41" name="Google Shape;841;p6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corpo di una funzione è costituito da istruzioni e/o espressioni separate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istruzione ha come tipo di ritorno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/>
              <a:t>, un’espressione può restituire un tipo arbitrario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costrutti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…</a:t>
            </a:r>
            <a:r>
              <a:rPr lang="it"/>
              <a:t> 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mut …</a:t>
            </a:r>
            <a:r>
              <a:rPr lang="it"/>
              <a:t> sono istruzioni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Creano un legame tra la variabile indicata ed il valore assegnato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blocco racchiuso tra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{...}</a:t>
            </a:r>
            <a:r>
              <a:rPr lang="it"/>
              <a:t> è un’espressione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Restituisce il valore corrispondente all’ultima espressione, a condizione che non sia terminata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costrutto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if … else …</a:t>
            </a:r>
            <a:r>
              <a:rPr lang="it"/>
              <a:t> è un’espressione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ramo positivo ed il ramo negativo sono costituiti da blocchi che devono restituire lo stesso tipo di dato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costrutto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loop …</a:t>
            </a:r>
            <a:r>
              <a:rPr lang="it"/>
              <a:t> è un’espressione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Crea un iterazione infinita che può essere interrotta eseguendo l’istruzione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it"/>
              <a:t> seguita dal valore di ritorno (se presente)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singola iterazione può essere parzialmente saltata eseguendo l’istruzione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42" name="Google Shape;842;p6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48" name="Google Shape;848;p6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49</a:t>
            </a:fld>
            <a:endParaRPr/>
          </a:p>
        </p:txBody>
      </p:sp>
      <p:sp>
        <p:nvSpPr>
          <p:cNvPr id="849" name="Google Shape;849;p61"/>
          <p:cNvSpPr txBox="1"/>
          <p:nvPr/>
        </p:nvSpPr>
        <p:spPr>
          <a:xfrm>
            <a:off x="549300" y="1276825"/>
            <a:ext cx="8045400" cy="36317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fn find_number(n: i32) -&gt; i32 {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let mut count = 0;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let mut sum = 0;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loop {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count += 1;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if count % 5 == 0 { continue;              // ignora i multipli di 5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sum += if count % 3 == 0 { 1 } else { 0 }; // conta i multipli di 3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if sum == n { break; }.                    // fermati al n° multiplo di 3</a:t>
            </a:r>
            <a:br>
              <a:rPr lang="it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                                       // ma non multiplo di 5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count                                        // restituisce il valore trovato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}    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println!(“{}”, find_number(5) );             // invocazione della funzione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e tratti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Rust offre un insieme di tipi predefiniti (tipi elementari, tuple, stringhe, array, slice, never, vari tipi di puntatori, … )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E’ possibile definire tipi ulteriori sotto forma di struct, enum, union, funzioni, chiusure, ulteriori tratti…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A differenza di quanto succede in altri linguaggi, i tipi </a:t>
            </a:r>
            <a:r>
              <a:rPr lang="it" b="1">
                <a:solidFill>
                  <a:srgbClr val="0B5394"/>
                </a:solidFill>
              </a:rPr>
              <a:t>NON</a:t>
            </a:r>
            <a:r>
              <a:rPr lang="it"/>
              <a:t> sono organizzati in una gerarchia di ereditarietà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Le proprietà di cui il tipo gode (ed il modo con cui il compilatore tratta i valori di quel tipo) sono invece definite attraverso un meccanismo dichiarativo basato su un insieme di </a:t>
            </a:r>
            <a:r>
              <a:rPr lang="it" b="1">
                <a:solidFill>
                  <a:srgbClr val="0B5394"/>
                </a:solidFill>
              </a:rPr>
              <a:t>tratti</a:t>
            </a:r>
            <a:endParaRPr b="1">
              <a:solidFill>
                <a:srgbClr val="0B5394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</a:t>
            </a:r>
            <a:r>
              <a:rPr lang="it" b="1">
                <a:solidFill>
                  <a:srgbClr val="0B5394"/>
                </a:solidFill>
              </a:rPr>
              <a:t>tratto</a:t>
            </a:r>
            <a:r>
              <a:rPr lang="it"/>
              <a:t> descrive un insieme di comportamenti (metodi) che un dato tipo implementa 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Il compilatore utilizza l’informazione che un certo tipo implementa un dato tratto per governare il codice che viene generato manipolando un’espressione che consuma o genera quel particolare tipo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I tratti assomigliano a quelle che in altri linguaggi sono chiamate interfacce: insiemi di metodi privi di implementazione o con un'implementazione di default (sovrascrivibile)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Qualsiasi tipo, predefinito o meno, può implementare zero o più tratti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55" name="Google Shape;855;p6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possibile annidare più costrutti di tipo loop ed interrompere o continuare un particolare livello di annidamento, facendo precedere l’istruzione loop da un’etichetta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L’etichetta è un identificatore preceduto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istruzioni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it"/>
              <a:t> 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it"/>
              <a:t> possono indicare l’etichetta cui fanno riferimento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L’istruzione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while …</a:t>
            </a:r>
            <a:r>
              <a:rPr lang="it"/>
              <a:t> permette di subordinare l’esecuzione del ciclo al verificarsi di una condizione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modo analogo a quanto avviene in altri linguaggi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L’istruzione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for …</a:t>
            </a:r>
            <a:r>
              <a:rPr lang="it"/>
              <a:t> ha una sintassi particolare: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i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i="1"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i="1"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i="1"/>
              <a:t>expression</a:t>
            </a:r>
            <a:r>
              <a:rPr lang="it"/>
              <a:t> deve restituire un valore che sia (o possa essere convertito in) un iteratore: sono leciti, ad esempio, </a:t>
            </a:r>
            <a:r>
              <a:rPr lang="it" i="1"/>
              <a:t>array</a:t>
            </a:r>
            <a:r>
              <a:rPr lang="it"/>
              <a:t>, </a:t>
            </a:r>
            <a:r>
              <a:rPr lang="it" i="1"/>
              <a:t>slice</a:t>
            </a:r>
            <a:r>
              <a:rPr lang="it"/>
              <a:t> e </a:t>
            </a:r>
            <a:r>
              <a:rPr lang="it" i="1"/>
              <a:t>range</a:t>
            </a:r>
            <a:r>
              <a:rPr lang="it"/>
              <a:t> (nella forma </a:t>
            </a:r>
            <a:r>
              <a:rPr lang="it" i="1">
                <a:latin typeface="Consolas"/>
                <a:ea typeface="Consolas"/>
                <a:cs typeface="Consolas"/>
                <a:sym typeface="Consolas"/>
              </a:rPr>
              <a:t>low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it" i="1">
                <a:latin typeface="Consolas"/>
                <a:ea typeface="Consolas"/>
                <a:cs typeface="Consolas"/>
                <a:sym typeface="Consolas"/>
              </a:rPr>
              <a:t>high</a:t>
            </a:r>
            <a:r>
              <a:rPr lang="it"/>
              <a:t>)</a:t>
            </a:r>
            <a:endParaRPr/>
          </a:p>
        </p:txBody>
      </p:sp>
      <p:sp>
        <p:nvSpPr>
          <p:cNvPr id="856" name="Google Shape;856;p6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62" name="Google Shape;862;p63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51</a:t>
            </a:fld>
            <a:endParaRPr/>
          </a:p>
        </p:txBody>
      </p:sp>
      <p:sp>
        <p:nvSpPr>
          <p:cNvPr id="863" name="Google Shape;863;p63"/>
          <p:cNvSpPr txBox="1"/>
          <p:nvPr/>
        </p:nvSpPr>
        <p:spPr>
          <a:xfrm>
            <a:off x="549300" y="1290513"/>
            <a:ext cx="8045400" cy="3848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'outer: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loop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println!("Entrato nel ciclo esterno");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'inner: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loop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println!("Entrato nel ciclo interno");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// La prossima istruzione interromperebbe il ciclo interno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//break;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// Così si interrompe il ciclo esterno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    break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'outer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//Il programma non raggiunge mai questa posizione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println!("Terminato il ciclo esterno);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69" name="Google Shape;869;p64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52</a:t>
            </a:fld>
            <a:endParaRPr/>
          </a:p>
        </p:txBody>
      </p:sp>
      <p:sp>
        <p:nvSpPr>
          <p:cNvPr id="870" name="Google Shape;870;p64"/>
          <p:cNvSpPr txBox="1"/>
          <p:nvPr/>
        </p:nvSpPr>
        <p:spPr>
          <a:xfrm>
            <a:off x="549300" y="1290513"/>
            <a:ext cx="8045400" cy="363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use std::time::{Duration, Instant};    // Importa dalla libreria standard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mut counter = 0;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time_limit = Duration::new(1,0); // Crea una durata di 1 secondo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let start = Instant::now();		  // Determina l’ora attuale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while (Instant::now() - start) &lt; time_limit {  // Finché non è passato 1 s...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counter += 1;                              // ...incrementa il contatore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println!(“{}”, counter);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76" name="Google Shape;876;p6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notazioni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a..b</a:t>
            </a:r>
            <a:r>
              <a:rPr lang="it"/>
              <a:t> 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c..=d</a:t>
            </a:r>
            <a:r>
              <a:rPr lang="it"/>
              <a:t> indicano, rispettivamente, un intervallo semi-aperto e un intervallo chiuso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Possono essere usati in senso generale, riferendosi al dominio del tipo della variabile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Oppure possono essere applicati ad una slice, riferendosi all’insieme dei valori leciti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Sono possibili diverse  combinazioni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it"/>
              <a:t> indica tutti i valori possibili per un dato dominio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a..</a:t>
            </a:r>
            <a:r>
              <a:rPr lang="it"/>
              <a:t> indica tutti i valori a partire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/>
              <a:t> (incluso)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..b</a:t>
            </a:r>
            <a:r>
              <a:rPr lang="it"/>
              <a:t> indica tutti i valori fino 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/>
              <a:t> (escluso)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..=c</a:t>
            </a:r>
            <a:r>
              <a:rPr lang="it"/>
              <a:t> indica tutti i valori fino 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it"/>
              <a:t> (incluso)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d..e</a:t>
            </a:r>
            <a:r>
              <a:rPr lang="it"/>
              <a:t> indica tutti i valori tra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it"/>
              <a:t> (incluso) ed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it"/>
              <a:t> (escluso)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f..=g</a:t>
            </a:r>
            <a:r>
              <a:rPr lang="it"/>
              <a:t> indica tutti i valori tra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it"/>
              <a:t> 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it"/>
              <a:t> (inclusi)</a:t>
            </a:r>
            <a:endParaRPr/>
          </a:p>
        </p:txBody>
      </p:sp>
      <p:sp>
        <p:nvSpPr>
          <p:cNvPr id="877" name="Google Shape;877;p65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6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83" name="Google Shape;883;p66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54</a:t>
            </a:fld>
            <a:endParaRPr/>
          </a:p>
        </p:txBody>
      </p:sp>
      <p:sp>
        <p:nvSpPr>
          <p:cNvPr id="884" name="Google Shape;884;p66"/>
          <p:cNvSpPr txBox="1"/>
          <p:nvPr/>
        </p:nvSpPr>
        <p:spPr>
          <a:xfrm>
            <a:off x="549300" y="1130775"/>
            <a:ext cx="8045400" cy="406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for n in 1..10 {                            // Stampa i numeri da 1 a 9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println!(“{}”, n);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let names = ["Bob", "Frank", "Ferris"];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for name in names.iter() {  	           // Stampa i tre nomi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println(“{}”, name);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name in &amp;names[ ..=1 ] {  	           // Stampa i primi due nomi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println(“{}”, name);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for (i,n) in names.iter().enumerate() {     //stampa indici e nomi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println!("names[{}]: {}", i, n);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90" name="Google Shape;890;p6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L’espressione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match …</a:t>
            </a:r>
            <a:r>
              <a:rPr lang="it"/>
              <a:t> permette di eseguire in modo condizionale blocchi di codice confrontando un valore con una serie di pattern alternativi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Essa confronta la </a:t>
            </a:r>
            <a:r>
              <a:rPr lang="it" b="1">
                <a:solidFill>
                  <a:srgbClr val="0B5394"/>
                </a:solidFill>
              </a:rPr>
              <a:t>struttura</a:t>
            </a:r>
            <a:r>
              <a:rPr lang="it"/>
              <a:t> del valore con i singoli pattern indicati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Tali pattern possono contenere </a:t>
            </a:r>
            <a:r>
              <a:rPr lang="it" b="1">
                <a:solidFill>
                  <a:srgbClr val="0B5394"/>
                </a:solidFill>
              </a:rPr>
              <a:t>variabili</a:t>
            </a:r>
            <a:r>
              <a:rPr lang="it"/>
              <a:t>, che - in caso di corrispondenza delle parti costanti - vengono legate al corrispondente frammento del valore confrontato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L’elenco dei pattern deve essere </a:t>
            </a:r>
            <a:r>
              <a:rPr lang="it" b="1">
                <a:solidFill>
                  <a:srgbClr val="0B5394"/>
                </a:solidFill>
              </a:rPr>
              <a:t>esaustivo</a:t>
            </a:r>
            <a:r>
              <a:rPr lang="it"/>
              <a:t> del dominio dell’espressione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Ciascun pattern è separato dal blocco di codice da eseguire dal simbolo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pattern può essere annotato con una clausola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if …</a:t>
            </a:r>
            <a:r>
              <a:rPr lang="it"/>
              <a:t> per limitarne l’applicabilità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diversi rami sono separati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>
              <a:solidFill>
                <a:srgbClr val="0B5394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espressioni di confronto contenute nel pattern possono essere annotate con un identificatore seguito da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"/>
              <a:t>, per legare il valore confrontato al nome dato, così da poter fare riferimento ad esso nel blocco corrispondente</a:t>
            </a:r>
            <a:endParaRPr/>
          </a:p>
        </p:txBody>
      </p:sp>
      <p:sp>
        <p:nvSpPr>
          <p:cNvPr id="891" name="Google Shape;891;p67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97" name="Google Shape;897;p6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L’espressione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it"/>
              <a:t> offre una sintassi concisa e sofisticata per confrontare valori multipli così come per estrarre valori da tipi complessi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indicare un singolo valore, non occorre nessun operatore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sintassi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it" b="1" baseline="-25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..= val</a:t>
            </a:r>
            <a:r>
              <a:rPr lang="it" b="1" baseline="-25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/>
              <a:t> indica un intervallo chiuso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barra verticale singola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it"/>
              <a:t> può essere usata per indicare una disgiunzione (or)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segno di sottolineatura _ corrisponde a qualsiasi valore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pattern sono valutati nell’ordine indicato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Alla prima corrispondenza, viene valutato il blocco associato, il cui valore diventa il valore dell’espressione complessiva</a:t>
            </a:r>
            <a:endParaRPr/>
          </a:p>
        </p:txBody>
      </p:sp>
      <p:sp>
        <p:nvSpPr>
          <p:cNvPr id="898" name="Google Shape;898;p6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56</a:t>
            </a:fld>
            <a:endParaRPr/>
          </a:p>
        </p:txBody>
      </p:sp>
      <p:sp>
        <p:nvSpPr>
          <p:cNvPr id="899" name="Google Shape;899;p68"/>
          <p:cNvSpPr txBox="1"/>
          <p:nvPr/>
        </p:nvSpPr>
        <p:spPr>
          <a:xfrm>
            <a:off x="549300" y="3808738"/>
            <a:ext cx="8045400" cy="147729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s = match item {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=&gt; "zero",	 		                   // valore singolo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10 ..= 20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=&gt; "tra dieci e venti",                   // intervallo inclusivo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40 | 80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=&gt; "quaranta o ottanta",                    // alternativa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=&gt;  "altro",                                      // qualunque cosa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915" name="Google Shape;915;p70"/>
          <p:cNvSpPr txBox="1">
            <a:spLocks noGrp="1"/>
          </p:cNvSpPr>
          <p:nvPr>
            <p:ph type="body" idx="1"/>
          </p:nvPr>
        </p:nvSpPr>
        <p:spPr>
          <a:xfrm>
            <a:off x="311700" y="1199900"/>
            <a:ext cx="8520600" cy="387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let mut index = 0;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while index &lt; 10 {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println!("This is index: {}", index);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index += 1;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for index in 0 .. 10 {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println!("Same with index: {}", index);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let s: &amp;str = match index {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  0 ..= 4 =&gt; { "I'm in the first half" },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    _ =&gt; { "I'm in the second half..." }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};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    println!("{}", s);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tx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6" name="Google Shape;916;p7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922" name="Google Shape;922;p7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58</a:t>
            </a:fld>
            <a:endParaRPr/>
          </a:p>
        </p:txBody>
      </p:sp>
      <p:sp>
        <p:nvSpPr>
          <p:cNvPr id="923" name="Google Shape;923;p71"/>
          <p:cNvSpPr txBox="1"/>
          <p:nvPr/>
        </p:nvSpPr>
        <p:spPr>
          <a:xfrm>
            <a:off x="549300" y="1130775"/>
            <a:ext cx="8045400" cy="40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let values = [1, 2, 3];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match &amp;values[..] {	// crea una slice con tutti gli elementi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// Contiene almeno un elemento, il primo valore è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&amp;[0, ..]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println!("Comincia con 0"),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// Contiene almeno un elemento, l’ultimo valore è compreso tra 3 e 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&amp;[.., v @ 3..=5]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println!("Finisce con {}", v),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// Contiene almeno due elementi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&amp;[_, v, ..]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println!("Il secondo valore è {}", v),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// Contiene un solo elemento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&amp;[v]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println!("Ha un solo elemento: {}", v),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// Non contiene elementi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&amp;[]</a:t>
            </a: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=&gt; println!("E' vuoto")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72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Convenzioni sui nomi</a:t>
            </a:r>
            <a:endParaRPr/>
          </a:p>
        </p:txBody>
      </p:sp>
      <p:sp>
        <p:nvSpPr>
          <p:cNvPr id="929" name="Google Shape;929;p72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comunità degli sviluppatori Rust ha elaborato una serie di regole sul formato dei nomi delle diverse entità del linguaggio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usano nomi nel formato UpperCamelCase per tutti i costrutti legati al sistema dei tipi (struct, enum, tratti, …)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usano nomi nel formato snake_case per i costrutti di tipo valore (variabili, funzioni, metodi, 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Alcune regole che generano warning possono essere disabilitate usando la sintassi con # (simile al pragma del C/C++):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#[allow(non_snake_case)]</a:t>
            </a:r>
            <a:r>
              <a:rPr lang="it" b="1">
                <a:solidFill>
                  <a:schemeClr val="accent1"/>
                </a:solidFill>
              </a:rPr>
              <a:t> </a:t>
            </a:r>
            <a:r>
              <a:rPr lang="it"/>
              <a:t>(vicino alla variabile per cui si vuole accettare un nome non snake)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#![allow(non_snake_case)]</a:t>
            </a:r>
            <a:r>
              <a:rPr lang="it"/>
              <a:t> (all’inizio del file per applicare la regola a tutto il crate: notare il ! iniziale)</a:t>
            </a:r>
            <a:endParaRPr/>
          </a:p>
        </p:txBody>
      </p:sp>
      <p:sp>
        <p:nvSpPr>
          <p:cNvPr id="930" name="Google Shape;930;p72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e tratti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Poiché tipi diversi possono implementare tratti comuni, si viene a creare una forma di “parentela” alquanto articolata tra tipi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Rust introduce una ventina di tratti predefiniti, cui il compilatore associa un particolare significato, e permette al programmatore di aggiungerne altri a piacere, al fine di estendere tale comportamento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446350" y="3525700"/>
            <a:ext cx="779400" cy="43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Copy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4056175" y="3088400"/>
            <a:ext cx="779400" cy="43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Send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617075" y="2749625"/>
            <a:ext cx="779400" cy="43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Clone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5407100" y="2749625"/>
            <a:ext cx="779400" cy="43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Drop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967650" y="3088400"/>
            <a:ext cx="981300" cy="43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Display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345400" y="4459588"/>
            <a:ext cx="981300" cy="437400"/>
          </a:xfrm>
          <a:prstGeom prst="rect">
            <a:avLst/>
          </a:prstGeom>
          <a:solidFill>
            <a:srgbClr val="AFD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i32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5276283" y="4459588"/>
            <a:ext cx="981300" cy="437400"/>
          </a:xfrm>
          <a:prstGeom prst="rect">
            <a:avLst/>
          </a:prstGeom>
          <a:solidFill>
            <a:srgbClr val="AFD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310842" y="4459588"/>
            <a:ext cx="981300" cy="437400"/>
          </a:xfrm>
          <a:prstGeom prst="rect">
            <a:avLst/>
          </a:prstGeom>
          <a:solidFill>
            <a:srgbClr val="AFD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cxnSp>
        <p:nvCxnSpPr>
          <p:cNvPr id="102" name="Google Shape;102;p18"/>
          <p:cNvCxnSpPr>
            <a:stCxn id="99" idx="0"/>
            <a:endCxn id="94" idx="2"/>
          </p:cNvCxnSpPr>
          <p:nvPr/>
        </p:nvCxnSpPr>
        <p:spPr>
          <a:xfrm rot="10800000">
            <a:off x="1836050" y="3963088"/>
            <a:ext cx="0" cy="49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8"/>
          <p:cNvCxnSpPr>
            <a:stCxn id="99" idx="0"/>
            <a:endCxn id="95" idx="2"/>
          </p:cNvCxnSpPr>
          <p:nvPr/>
        </p:nvCxnSpPr>
        <p:spPr>
          <a:xfrm rot="10800000" flipH="1">
            <a:off x="1836050" y="3525688"/>
            <a:ext cx="2609700" cy="9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8"/>
          <p:cNvCxnSpPr>
            <a:stCxn id="100" idx="0"/>
            <a:endCxn id="96" idx="2"/>
          </p:cNvCxnSpPr>
          <p:nvPr/>
        </p:nvCxnSpPr>
        <p:spPr>
          <a:xfrm rot="10800000">
            <a:off x="3006633" y="3186988"/>
            <a:ext cx="2760300" cy="12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8"/>
          <p:cNvCxnSpPr>
            <a:stCxn id="99" idx="0"/>
            <a:endCxn id="98" idx="2"/>
          </p:cNvCxnSpPr>
          <p:nvPr/>
        </p:nvCxnSpPr>
        <p:spPr>
          <a:xfrm rot="10800000" flipH="1">
            <a:off x="1836050" y="3525688"/>
            <a:ext cx="5622300" cy="9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8"/>
          <p:cNvCxnSpPr>
            <a:stCxn id="100" idx="0"/>
            <a:endCxn id="98" idx="2"/>
          </p:cNvCxnSpPr>
          <p:nvPr/>
        </p:nvCxnSpPr>
        <p:spPr>
          <a:xfrm rot="10800000" flipH="1">
            <a:off x="5766933" y="3525688"/>
            <a:ext cx="1691400" cy="9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8"/>
          <p:cNvCxnSpPr>
            <a:stCxn id="100" idx="0"/>
            <a:endCxn id="95" idx="2"/>
          </p:cNvCxnSpPr>
          <p:nvPr/>
        </p:nvCxnSpPr>
        <p:spPr>
          <a:xfrm rot="10800000">
            <a:off x="4445733" y="3525688"/>
            <a:ext cx="1321200" cy="9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8"/>
          <p:cNvCxnSpPr>
            <a:stCxn id="101" idx="0"/>
            <a:endCxn id="96" idx="2"/>
          </p:cNvCxnSpPr>
          <p:nvPr/>
        </p:nvCxnSpPr>
        <p:spPr>
          <a:xfrm rot="10800000">
            <a:off x="3006792" y="3186988"/>
            <a:ext cx="794700" cy="12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8"/>
          <p:cNvCxnSpPr>
            <a:stCxn id="101" idx="0"/>
            <a:endCxn id="97" idx="2"/>
          </p:cNvCxnSpPr>
          <p:nvPr/>
        </p:nvCxnSpPr>
        <p:spPr>
          <a:xfrm rot="10800000" flipH="1">
            <a:off x="3801492" y="3186988"/>
            <a:ext cx="1995300" cy="12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8"/>
          <p:cNvCxnSpPr>
            <a:stCxn id="101" idx="0"/>
            <a:endCxn id="95" idx="2"/>
          </p:cNvCxnSpPr>
          <p:nvPr/>
        </p:nvCxnSpPr>
        <p:spPr>
          <a:xfrm rot="10800000" flipH="1">
            <a:off x="3801492" y="3525688"/>
            <a:ext cx="644400" cy="9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8"/>
          <p:cNvSpPr/>
          <p:nvPr/>
        </p:nvSpPr>
        <p:spPr>
          <a:xfrm>
            <a:off x="7241725" y="4459588"/>
            <a:ext cx="981300" cy="437400"/>
          </a:xfrm>
          <a:prstGeom prst="rect">
            <a:avLst/>
          </a:prstGeom>
          <a:solidFill>
            <a:srgbClr val="AFD7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...</a:t>
            </a:r>
            <a:endParaRPr/>
          </a:p>
        </p:txBody>
      </p:sp>
      <p:cxnSp>
        <p:nvCxnSpPr>
          <p:cNvPr id="112" name="Google Shape;112;p18"/>
          <p:cNvCxnSpPr>
            <a:stCxn id="94" idx="0"/>
            <a:endCxn id="96" idx="2"/>
          </p:cNvCxnSpPr>
          <p:nvPr/>
        </p:nvCxnSpPr>
        <p:spPr>
          <a:xfrm rot="10800000" flipH="1">
            <a:off x="1836050" y="3187000"/>
            <a:ext cx="1170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8"/>
          <p:cNvCxnSpPr>
            <a:stCxn id="100" idx="0"/>
            <a:endCxn id="97" idx="2"/>
          </p:cNvCxnSpPr>
          <p:nvPr/>
        </p:nvCxnSpPr>
        <p:spPr>
          <a:xfrm rot="10800000" flipH="1">
            <a:off x="5766933" y="3186988"/>
            <a:ext cx="30000" cy="12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elementari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Numeri interi con segno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i8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i16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i32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i64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i128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Numerici interi senza segno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u16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u32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u64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u128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virgola mobile (IEEE 754)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f32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Logici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Caratteri (32 bit, Unicode Scalar Value)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Unit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/>
              <a:t> - rappresenta una tupla di 0 elementi,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/>
              <a:t> indica sia il tipo che il suo unico possibile valore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Corrisponde al tipo void in C/C++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Tuple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Rappresentano collezioni ordinate di valori eterogenei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Vengono costruite racchiudendo i valori in parentesi tonde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tupla ha tipo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(T</a:t>
            </a:r>
            <a:r>
              <a:rPr lang="it" baseline="-25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, T</a:t>
            </a:r>
            <a:r>
              <a:rPr lang="it" baseline="-25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, …, T</a:t>
            </a:r>
            <a:r>
              <a:rPr lang="it" baseline="-250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/>
              <a:t>, dove T</a:t>
            </a:r>
            <a:r>
              <a:rPr lang="it" baseline="-25000"/>
              <a:t>1</a:t>
            </a:r>
            <a:r>
              <a:rPr lang="it"/>
              <a:t>, T</a:t>
            </a:r>
            <a:r>
              <a:rPr lang="it" baseline="-25000"/>
              <a:t>2</a:t>
            </a:r>
            <a:r>
              <a:rPr lang="it"/>
              <a:t>, …, T</a:t>
            </a:r>
            <a:r>
              <a:rPr lang="it" baseline="-25000"/>
              <a:t>n</a:t>
            </a:r>
            <a:r>
              <a:rPr lang="it"/>
              <a:t> sono i tipi dei singoli valori membro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accede al contenuto di una tupla utilizzando la notazione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.0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.1</a:t>
            </a:r>
            <a:r>
              <a:rPr lang="it"/>
              <a:t>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tupla può contenere un numero arbitrario di valori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Simili a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std::tuple</a:t>
            </a:r>
            <a:r>
              <a:rPr lang="it"/>
              <a:t> del C++ ma con accesso semplificato (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.&lt;numero campo&gt;</a:t>
            </a:r>
            <a:r>
              <a:rPr lang="it"/>
              <a:t> al posto di </a:t>
            </a:r>
            <a:r>
              <a:rPr lang="it" b="1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std::get&lt; &lt;numero campo&gt; &gt;(tupla)</a:t>
            </a:r>
            <a:r>
              <a:rPr lang="it"/>
              <a:t>)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549300" y="3257225"/>
            <a:ext cx="8045400" cy="204804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4000" tIns="54000" rIns="54000" bIns="54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t: (i32, bool) = (123, false); // t è una tupla formata da un intero </a:t>
            </a:r>
            <a:br>
              <a:rPr lang="it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                           // e da un booleano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mut u = (3.14, 2.71);          // u è una tupla riassegnabile formata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                                   // da due double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let i = t.0; 		       // i contiene il valore 123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latin typeface="Consolas"/>
                <a:ea typeface="Consolas"/>
                <a:cs typeface="Consolas"/>
                <a:sym typeface="Consolas"/>
              </a:rPr>
              <a:t>u.1 = 0.0;		       // adesso u contiene (3.14, 0.0)       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Puntatori e memoria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Rust offre vari modi per rappresentare indirizzi in memoria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Riferimenti (condivisi e mutabili)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Box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Puntatori nativi (costanti e mutabili)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A differenza di quanto capita in C e C++, l’uso dei puntatori è abbondantemente semplificato grazie alle garanzie offerte dal compilatore del linguaggio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dirty="0"/>
              <a:t>Che verifica il </a:t>
            </a:r>
            <a:r>
              <a:rPr lang="it" b="1" dirty="0">
                <a:solidFill>
                  <a:srgbClr val="0B5394"/>
                </a:solidFill>
              </a:rPr>
              <a:t>possesso</a:t>
            </a:r>
            <a:r>
              <a:rPr lang="it" dirty="0"/>
              <a:t> ed il </a:t>
            </a:r>
            <a:r>
              <a:rPr lang="it" b="1" dirty="0">
                <a:solidFill>
                  <a:srgbClr val="0B5394"/>
                </a:solidFill>
              </a:rPr>
              <a:t>tempo di vita</a:t>
            </a:r>
            <a:r>
              <a:rPr lang="it" dirty="0"/>
              <a:t> delle variabili e garantisce che possano avvenire solo accessi che è possibile dimostrare essere leciti (oppure forza il programmatore ad assumersi la responsabilità della correttezza del proprio operato racchiudendo il codice in un blocco </a:t>
            </a:r>
            <a:r>
              <a:rPr lang="it" b="1" dirty="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unsafe {...}</a:t>
            </a:r>
            <a:r>
              <a:rPr lang="it" dirty="0"/>
              <a:t>)</a:t>
            </a:r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li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6742</Words>
  <Application>Microsoft Office PowerPoint</Application>
  <PresentationFormat>Presentazione su schermo (16:10)</PresentationFormat>
  <Paragraphs>1001</Paragraphs>
  <Slides>59</Slides>
  <Notes>59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59</vt:i4>
      </vt:variant>
    </vt:vector>
  </HeadingPairs>
  <TitlesOfParts>
    <vt:vector size="62" baseType="lpstr">
      <vt:lpstr>Arial</vt:lpstr>
      <vt:lpstr>Consolas</vt:lpstr>
      <vt:lpstr>Polito</vt:lpstr>
      <vt:lpstr>I dettagli del linguaggio</vt:lpstr>
      <vt:lpstr>Variabili e tipi</vt:lpstr>
      <vt:lpstr>Variabili e tipi</vt:lpstr>
      <vt:lpstr>Valori ed espressioni</vt:lpstr>
      <vt:lpstr>Tipi e tratti</vt:lpstr>
      <vt:lpstr>Tipi e tratti</vt:lpstr>
      <vt:lpstr>Tipi elementari</vt:lpstr>
      <vt:lpstr>Tuple</vt:lpstr>
      <vt:lpstr>Puntatori e memoria</vt:lpstr>
      <vt:lpstr>Riferimenti</vt:lpstr>
      <vt:lpstr>Riferimenti</vt:lpstr>
      <vt:lpstr>Riferimenti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Box&lt;T&gt;</vt:lpstr>
      <vt:lpstr>Puntatori nativi</vt:lpstr>
      <vt:lpstr>Array</vt:lpstr>
      <vt:lpstr>Slice</vt:lpstr>
      <vt:lpstr>Vec&lt;T&gt;</vt:lpstr>
      <vt:lpstr>Vec&lt;T&gt;</vt:lpstr>
      <vt:lpstr>Vec&lt;T&gt;</vt:lpstr>
      <vt:lpstr>Vec&lt;T&gt;</vt:lpstr>
      <vt:lpstr>Vec&lt;T&gt;</vt:lpstr>
      <vt:lpstr>Vec&lt;T&gt;</vt:lpstr>
      <vt:lpstr>Vec&lt;T&gt;</vt:lpstr>
      <vt:lpstr>Stringhe</vt:lpstr>
      <vt:lpstr>Stringhe</vt:lpstr>
      <vt:lpstr>Stringhe</vt:lpstr>
      <vt:lpstr>Stringhe</vt:lpstr>
      <vt:lpstr>Stringhe</vt:lpstr>
      <vt:lpstr>Stringhe</vt:lpstr>
      <vt:lpstr>Stringhe</vt:lpstr>
      <vt:lpstr>Stringhe</vt:lpstr>
      <vt:lpstr>Stringhe</vt:lpstr>
      <vt:lpstr>Funzioni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Istruzioni ed espressioni</vt:lpstr>
      <vt:lpstr>Convenzioni sui nomi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dettagli del linguaggio</dc:title>
  <dc:creator>GiovanniC</dc:creator>
  <cp:lastModifiedBy>CESTA GIOVANNI BATTISTA</cp:lastModifiedBy>
  <cp:revision>14</cp:revision>
  <dcterms:modified xsi:type="dcterms:W3CDTF">2023-03-08T17:53:48Z</dcterms:modified>
</cp:coreProperties>
</file>