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73E7C-3744-4C60-8B31-FFF235D5894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E2A9FDBB-DCE5-4976-BC83-7FF6C34B6A8A}">
      <dgm:prSet/>
      <dgm:spPr/>
      <dgm:t>
        <a:bodyPr/>
        <a:lstStyle/>
        <a:p>
          <a:r>
            <a:rPr lang="it-IT" b="1" i="0" baseline="0" dirty="0" err="1"/>
            <a:t>Variable</a:t>
          </a:r>
          <a:r>
            <a:rPr lang="it-IT" b="1" i="0" baseline="0" dirty="0"/>
            <a:t> </a:t>
          </a:r>
          <a:r>
            <a:rPr lang="it-IT" b="1" i="0" baseline="0" dirty="0" err="1"/>
            <a:t>importance</a:t>
          </a:r>
          <a:r>
            <a:rPr lang="it-IT" b="0" i="0" baseline="0" dirty="0"/>
            <a:t>: Le variabili utilizzate con maggiore frequenza dagli algoritmi sono: le ore di studio settimanali, la percentuale di frequenza alle lezioni e i punteggi degli esami precedenti.</a:t>
          </a:r>
          <a:endParaRPr lang="en-US" dirty="0"/>
        </a:p>
      </dgm:t>
    </dgm:pt>
    <dgm:pt modelId="{43A158A2-92F2-4031-B4D5-54F4056255D6}" type="parTrans" cxnId="{1E93E9B9-6D2C-4893-B503-678E3FEA2832}">
      <dgm:prSet/>
      <dgm:spPr/>
      <dgm:t>
        <a:bodyPr/>
        <a:lstStyle/>
        <a:p>
          <a:endParaRPr lang="en-US"/>
        </a:p>
      </dgm:t>
    </dgm:pt>
    <dgm:pt modelId="{753F9653-71FB-4B77-8F9D-684252A048E4}" type="sibTrans" cxnId="{1E93E9B9-6D2C-4893-B503-678E3FEA2832}">
      <dgm:prSet/>
      <dgm:spPr/>
      <dgm:t>
        <a:bodyPr/>
        <a:lstStyle/>
        <a:p>
          <a:endParaRPr lang="en-US"/>
        </a:p>
      </dgm:t>
    </dgm:pt>
    <dgm:pt modelId="{F1B830E4-41A6-42B9-B3A2-7AFEFB3EC4A4}">
      <dgm:prSet/>
      <dgm:spPr/>
      <dgm:t>
        <a:bodyPr/>
        <a:lstStyle/>
        <a:p>
          <a:r>
            <a:rPr lang="it-IT" b="1" i="0" baseline="0" dirty="0"/>
            <a:t>Performance dei modelli Random </a:t>
          </a:r>
          <a:r>
            <a:rPr lang="it-IT" b="1" i="0" baseline="0" dirty="0" err="1"/>
            <a:t>Forest</a:t>
          </a:r>
          <a:r>
            <a:rPr lang="it-IT" b="0" i="0" baseline="0" dirty="0"/>
            <a:t>: Senza pesi, il modello fatica a riconoscere le classi meno rappresentate, l’uso dei pesi riduce l’errore di queste ultime ma non porta a un miglioramento sostanziale. La classificazione in quattro fasce stabilizza il modello e ne aumenta l’accuratezza, mentre l’utilizzo dell’algoritmo SMOTE peggiora le prestazioni.</a:t>
          </a:r>
          <a:endParaRPr lang="en-US" dirty="0"/>
        </a:p>
      </dgm:t>
    </dgm:pt>
    <dgm:pt modelId="{01D82C5D-7952-4C53-9462-9124DD0B51B0}" type="parTrans" cxnId="{E2C79A6C-1854-4EC0-9923-8478E8A2F0F6}">
      <dgm:prSet/>
      <dgm:spPr/>
      <dgm:t>
        <a:bodyPr/>
        <a:lstStyle/>
        <a:p>
          <a:endParaRPr lang="en-US"/>
        </a:p>
      </dgm:t>
    </dgm:pt>
    <dgm:pt modelId="{195B2AD9-10F8-40CA-8274-DE1E297D4EE5}" type="sibTrans" cxnId="{E2C79A6C-1854-4EC0-9923-8478E8A2F0F6}">
      <dgm:prSet/>
      <dgm:spPr/>
      <dgm:t>
        <a:bodyPr/>
        <a:lstStyle/>
        <a:p>
          <a:endParaRPr lang="en-US"/>
        </a:p>
      </dgm:t>
    </dgm:pt>
    <dgm:pt modelId="{436619F6-C034-400E-BA4C-068C12E2E709}">
      <dgm:prSet/>
      <dgm:spPr/>
      <dgm:t>
        <a:bodyPr/>
        <a:lstStyle/>
        <a:p>
          <a:r>
            <a:rPr lang="it-IT" b="1" i="0" baseline="0" dirty="0"/>
            <a:t>Altri modelli a confronto</a:t>
          </a:r>
          <a:r>
            <a:rPr lang="it-IT" b="0" i="0" baseline="0" dirty="0"/>
            <a:t>: Il modello CART è semplice ma meno efficace, con tendenza a sottostimare le classi estreme. Il </a:t>
          </a:r>
          <a:r>
            <a:rPr lang="it-IT" b="0" i="0" baseline="0" dirty="0" err="1"/>
            <a:t>Boosting</a:t>
          </a:r>
          <a:r>
            <a:rPr lang="it-IT" b="0" i="0" baseline="0" dirty="0"/>
            <a:t>, invece, si distingue per l’accuratezza (80% test) e la buona generalizzazione post-ottimizzazione.</a:t>
          </a:r>
          <a:endParaRPr lang="en-US" dirty="0"/>
        </a:p>
      </dgm:t>
    </dgm:pt>
    <dgm:pt modelId="{B493DEFA-1D8B-4D54-8B84-4317DA09A06A}" type="parTrans" cxnId="{EA21AB26-A5D7-41B3-8D6B-C64655EE5AB1}">
      <dgm:prSet/>
      <dgm:spPr/>
      <dgm:t>
        <a:bodyPr/>
        <a:lstStyle/>
        <a:p>
          <a:endParaRPr lang="en-US"/>
        </a:p>
      </dgm:t>
    </dgm:pt>
    <dgm:pt modelId="{A90F0BD6-D861-4B29-9B82-680D14DE882E}" type="sibTrans" cxnId="{EA21AB26-A5D7-41B3-8D6B-C64655EE5AB1}">
      <dgm:prSet/>
      <dgm:spPr/>
      <dgm:t>
        <a:bodyPr/>
        <a:lstStyle/>
        <a:p>
          <a:endParaRPr lang="en-US"/>
        </a:p>
      </dgm:t>
    </dgm:pt>
    <dgm:pt modelId="{73AB26BB-6BB8-4C7D-854C-4BB045080858}">
      <dgm:prSet/>
      <dgm:spPr/>
      <dgm:t>
        <a:bodyPr/>
        <a:lstStyle/>
        <a:p>
          <a:r>
            <a:rPr lang="it-IT" b="1" i="0" baseline="0" dirty="0"/>
            <a:t>Considerazioni</a:t>
          </a:r>
          <a:r>
            <a:rPr lang="it-IT" b="0" i="0" baseline="0" dirty="0"/>
            <a:t>: limitazioni legate alle dipendenze tra variabili, in particolare, modelli come CART soffrono quando si tratta di catturare relazioni lineari o prossime alla linearità, come evidenziato nel nostro caso di studio.</a:t>
          </a:r>
          <a:endParaRPr lang="en-US" dirty="0"/>
        </a:p>
      </dgm:t>
    </dgm:pt>
    <dgm:pt modelId="{DB2C7C03-79DF-45B8-8E1D-E0A80C08B1B6}" type="parTrans" cxnId="{80164C64-CB58-4845-9FDC-558C1D242905}">
      <dgm:prSet/>
      <dgm:spPr/>
      <dgm:t>
        <a:bodyPr/>
        <a:lstStyle/>
        <a:p>
          <a:endParaRPr lang="en-US"/>
        </a:p>
      </dgm:t>
    </dgm:pt>
    <dgm:pt modelId="{AD07B273-4AC8-4759-B0DC-F2C04133457E}" type="sibTrans" cxnId="{80164C64-CB58-4845-9FDC-558C1D242905}">
      <dgm:prSet/>
      <dgm:spPr/>
      <dgm:t>
        <a:bodyPr/>
        <a:lstStyle/>
        <a:p>
          <a:endParaRPr lang="en-US"/>
        </a:p>
      </dgm:t>
    </dgm:pt>
    <dgm:pt modelId="{37D97F0A-B004-4543-A61C-73650B387148}" type="pres">
      <dgm:prSet presAssocID="{BB573E7C-3744-4C60-8B31-FFF235D5894E}" presName="root" presStyleCnt="0">
        <dgm:presLayoutVars>
          <dgm:dir/>
          <dgm:resizeHandles val="exact"/>
        </dgm:presLayoutVars>
      </dgm:prSet>
      <dgm:spPr/>
    </dgm:pt>
    <dgm:pt modelId="{210C4246-F19D-4419-96FC-C80CC79B875C}" type="pres">
      <dgm:prSet presAssocID="{BB573E7C-3744-4C60-8B31-FFF235D5894E}" presName="container" presStyleCnt="0">
        <dgm:presLayoutVars>
          <dgm:dir/>
          <dgm:resizeHandles val="exact"/>
        </dgm:presLayoutVars>
      </dgm:prSet>
      <dgm:spPr/>
    </dgm:pt>
    <dgm:pt modelId="{1BA04B72-7045-4BD2-AE70-1DC97A36A585}" type="pres">
      <dgm:prSet presAssocID="{E2A9FDBB-DCE5-4976-BC83-7FF6C34B6A8A}" presName="compNode" presStyleCnt="0"/>
      <dgm:spPr/>
    </dgm:pt>
    <dgm:pt modelId="{24AF2349-AF16-43BE-A987-BDA474839FD6}" type="pres">
      <dgm:prSet presAssocID="{E2A9FDBB-DCE5-4976-BC83-7FF6C34B6A8A}" presName="iconBgRect" presStyleLbl="bgShp" presStyleIdx="0" presStyleCnt="4"/>
      <dgm:spPr/>
    </dgm:pt>
    <dgm:pt modelId="{FDA3884E-80C4-4FB9-9B81-95A7264BA0C7}" type="pres">
      <dgm:prSet presAssocID="{E2A9FDBB-DCE5-4976-BC83-7FF6C34B6A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920BB26-F9A6-4103-B631-1B07DF0A9CB5}" type="pres">
      <dgm:prSet presAssocID="{E2A9FDBB-DCE5-4976-BC83-7FF6C34B6A8A}" presName="spaceRect" presStyleCnt="0"/>
      <dgm:spPr/>
    </dgm:pt>
    <dgm:pt modelId="{0B285916-3E4F-4206-BF5F-AB91C5429436}" type="pres">
      <dgm:prSet presAssocID="{E2A9FDBB-DCE5-4976-BC83-7FF6C34B6A8A}" presName="textRect" presStyleLbl="revTx" presStyleIdx="0" presStyleCnt="4">
        <dgm:presLayoutVars>
          <dgm:chMax val="1"/>
          <dgm:chPref val="1"/>
        </dgm:presLayoutVars>
      </dgm:prSet>
      <dgm:spPr/>
    </dgm:pt>
    <dgm:pt modelId="{8A6946F0-52E0-41FB-B6E0-DC571F7FF0B8}" type="pres">
      <dgm:prSet presAssocID="{753F9653-71FB-4B77-8F9D-684252A048E4}" presName="sibTrans" presStyleLbl="sibTrans2D1" presStyleIdx="0" presStyleCnt="0"/>
      <dgm:spPr/>
    </dgm:pt>
    <dgm:pt modelId="{418EFBE9-9A23-4DC2-9F8F-D961EA4DCEAD}" type="pres">
      <dgm:prSet presAssocID="{F1B830E4-41A6-42B9-B3A2-7AFEFB3EC4A4}" presName="compNode" presStyleCnt="0"/>
      <dgm:spPr/>
    </dgm:pt>
    <dgm:pt modelId="{31365EAA-6876-4128-8C24-473F1CED86A8}" type="pres">
      <dgm:prSet presAssocID="{F1B830E4-41A6-42B9-B3A2-7AFEFB3EC4A4}" presName="iconBgRect" presStyleLbl="bgShp" presStyleIdx="1" presStyleCnt="4"/>
      <dgm:spPr/>
    </dgm:pt>
    <dgm:pt modelId="{308FC6AF-C252-48C9-93F3-B62E3D76A760}" type="pres">
      <dgm:prSet presAssocID="{F1B830E4-41A6-42B9-B3A2-7AFEFB3EC4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3F4E0233-78B4-472A-8B30-9887CE4C6F3B}" type="pres">
      <dgm:prSet presAssocID="{F1B830E4-41A6-42B9-B3A2-7AFEFB3EC4A4}" presName="spaceRect" presStyleCnt="0"/>
      <dgm:spPr/>
    </dgm:pt>
    <dgm:pt modelId="{01022AE6-1E23-43C7-97AE-E1D993CA1932}" type="pres">
      <dgm:prSet presAssocID="{F1B830E4-41A6-42B9-B3A2-7AFEFB3EC4A4}" presName="textRect" presStyleLbl="revTx" presStyleIdx="1" presStyleCnt="4">
        <dgm:presLayoutVars>
          <dgm:chMax val="1"/>
          <dgm:chPref val="1"/>
        </dgm:presLayoutVars>
      </dgm:prSet>
      <dgm:spPr/>
    </dgm:pt>
    <dgm:pt modelId="{266C483D-7B46-4AFD-B086-CEEB596DBB0B}" type="pres">
      <dgm:prSet presAssocID="{195B2AD9-10F8-40CA-8274-DE1E297D4EE5}" presName="sibTrans" presStyleLbl="sibTrans2D1" presStyleIdx="0" presStyleCnt="0"/>
      <dgm:spPr/>
    </dgm:pt>
    <dgm:pt modelId="{FDD36D3A-409E-4F4A-B861-14B693D1FBCB}" type="pres">
      <dgm:prSet presAssocID="{436619F6-C034-400E-BA4C-068C12E2E709}" presName="compNode" presStyleCnt="0"/>
      <dgm:spPr/>
    </dgm:pt>
    <dgm:pt modelId="{D3FD59ED-8EFF-4A5E-A4EC-37FF8EF2212A}" type="pres">
      <dgm:prSet presAssocID="{436619F6-C034-400E-BA4C-068C12E2E709}" presName="iconBgRect" presStyleLbl="bgShp" presStyleIdx="2" presStyleCnt="4"/>
      <dgm:spPr/>
    </dgm:pt>
    <dgm:pt modelId="{46BF77E8-A0D0-4F82-A543-BCCC28F79258}" type="pres">
      <dgm:prSet presAssocID="{436619F6-C034-400E-BA4C-068C12E2E7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B57640A7-A2B9-40EB-9D40-F828544A2BFA}" type="pres">
      <dgm:prSet presAssocID="{436619F6-C034-400E-BA4C-068C12E2E709}" presName="spaceRect" presStyleCnt="0"/>
      <dgm:spPr/>
    </dgm:pt>
    <dgm:pt modelId="{3BF84D20-CA50-4A86-9DBA-F50FC78E6BA7}" type="pres">
      <dgm:prSet presAssocID="{436619F6-C034-400E-BA4C-068C12E2E709}" presName="textRect" presStyleLbl="revTx" presStyleIdx="2" presStyleCnt="4">
        <dgm:presLayoutVars>
          <dgm:chMax val="1"/>
          <dgm:chPref val="1"/>
        </dgm:presLayoutVars>
      </dgm:prSet>
      <dgm:spPr/>
    </dgm:pt>
    <dgm:pt modelId="{5DCDA1EA-15FA-44F4-BAE7-9010821E7A86}" type="pres">
      <dgm:prSet presAssocID="{A90F0BD6-D861-4B29-9B82-680D14DE882E}" presName="sibTrans" presStyleLbl="sibTrans2D1" presStyleIdx="0" presStyleCnt="0"/>
      <dgm:spPr/>
    </dgm:pt>
    <dgm:pt modelId="{72EEB4FA-6690-4714-867B-C53C0DF1AC8B}" type="pres">
      <dgm:prSet presAssocID="{73AB26BB-6BB8-4C7D-854C-4BB045080858}" presName="compNode" presStyleCnt="0"/>
      <dgm:spPr/>
    </dgm:pt>
    <dgm:pt modelId="{6C188542-3CFA-489E-B2AA-E2A6E2CE5B22}" type="pres">
      <dgm:prSet presAssocID="{73AB26BB-6BB8-4C7D-854C-4BB045080858}" presName="iconBgRect" presStyleLbl="bgShp" presStyleIdx="3" presStyleCnt="4"/>
      <dgm:spPr/>
    </dgm:pt>
    <dgm:pt modelId="{9BC1A3A2-8C60-41C5-9E27-081C13F3A90A}" type="pres">
      <dgm:prSet presAssocID="{73AB26BB-6BB8-4C7D-854C-4BB0450808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9142665-4004-4E4E-BBBD-9D6DA45B0993}" type="pres">
      <dgm:prSet presAssocID="{73AB26BB-6BB8-4C7D-854C-4BB045080858}" presName="spaceRect" presStyleCnt="0"/>
      <dgm:spPr/>
    </dgm:pt>
    <dgm:pt modelId="{82B60401-8564-4D71-9E57-860D7E0F6BB7}" type="pres">
      <dgm:prSet presAssocID="{73AB26BB-6BB8-4C7D-854C-4BB0450808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D40B02-83C7-4A24-B9D3-1D317152DD48}" type="presOf" srcId="{F1B830E4-41A6-42B9-B3A2-7AFEFB3EC4A4}" destId="{01022AE6-1E23-43C7-97AE-E1D993CA1932}" srcOrd="0" destOrd="0" presId="urn:microsoft.com/office/officeart/2018/2/layout/IconCircleList"/>
    <dgm:cxn modelId="{3C62B20D-A310-41F2-B293-ACF68AD81E98}" type="presOf" srcId="{E2A9FDBB-DCE5-4976-BC83-7FF6C34B6A8A}" destId="{0B285916-3E4F-4206-BF5F-AB91C5429436}" srcOrd="0" destOrd="0" presId="urn:microsoft.com/office/officeart/2018/2/layout/IconCircleList"/>
    <dgm:cxn modelId="{EA21AB26-A5D7-41B3-8D6B-C64655EE5AB1}" srcId="{BB573E7C-3744-4C60-8B31-FFF235D5894E}" destId="{436619F6-C034-400E-BA4C-068C12E2E709}" srcOrd="2" destOrd="0" parTransId="{B493DEFA-1D8B-4D54-8B84-4317DA09A06A}" sibTransId="{A90F0BD6-D861-4B29-9B82-680D14DE882E}"/>
    <dgm:cxn modelId="{46192C42-171D-4498-9CCF-BAA9A3DAEA51}" type="presOf" srcId="{195B2AD9-10F8-40CA-8274-DE1E297D4EE5}" destId="{266C483D-7B46-4AFD-B086-CEEB596DBB0B}" srcOrd="0" destOrd="0" presId="urn:microsoft.com/office/officeart/2018/2/layout/IconCircleList"/>
    <dgm:cxn modelId="{80164C64-CB58-4845-9FDC-558C1D242905}" srcId="{BB573E7C-3744-4C60-8B31-FFF235D5894E}" destId="{73AB26BB-6BB8-4C7D-854C-4BB045080858}" srcOrd="3" destOrd="0" parTransId="{DB2C7C03-79DF-45B8-8E1D-E0A80C08B1B6}" sibTransId="{AD07B273-4AC8-4759-B0DC-F2C04133457E}"/>
    <dgm:cxn modelId="{E2C79A6C-1854-4EC0-9923-8478E8A2F0F6}" srcId="{BB573E7C-3744-4C60-8B31-FFF235D5894E}" destId="{F1B830E4-41A6-42B9-B3A2-7AFEFB3EC4A4}" srcOrd="1" destOrd="0" parTransId="{01D82C5D-7952-4C53-9462-9124DD0B51B0}" sibTransId="{195B2AD9-10F8-40CA-8274-DE1E297D4EE5}"/>
    <dgm:cxn modelId="{8ADEB172-9644-4920-AE08-5DC4FA654FE9}" type="presOf" srcId="{A90F0BD6-D861-4B29-9B82-680D14DE882E}" destId="{5DCDA1EA-15FA-44F4-BAE7-9010821E7A86}" srcOrd="0" destOrd="0" presId="urn:microsoft.com/office/officeart/2018/2/layout/IconCircleList"/>
    <dgm:cxn modelId="{11746693-CE9C-44B9-B7EA-A2B52CE01671}" type="presOf" srcId="{73AB26BB-6BB8-4C7D-854C-4BB045080858}" destId="{82B60401-8564-4D71-9E57-860D7E0F6BB7}" srcOrd="0" destOrd="0" presId="urn:microsoft.com/office/officeart/2018/2/layout/IconCircleList"/>
    <dgm:cxn modelId="{148321A9-BC5F-43F2-A954-4DEC6F824C5D}" type="presOf" srcId="{436619F6-C034-400E-BA4C-068C12E2E709}" destId="{3BF84D20-CA50-4A86-9DBA-F50FC78E6BA7}" srcOrd="0" destOrd="0" presId="urn:microsoft.com/office/officeart/2018/2/layout/IconCircleList"/>
    <dgm:cxn modelId="{1E93E9B9-6D2C-4893-B503-678E3FEA2832}" srcId="{BB573E7C-3744-4C60-8B31-FFF235D5894E}" destId="{E2A9FDBB-DCE5-4976-BC83-7FF6C34B6A8A}" srcOrd="0" destOrd="0" parTransId="{43A158A2-92F2-4031-B4D5-54F4056255D6}" sibTransId="{753F9653-71FB-4B77-8F9D-684252A048E4}"/>
    <dgm:cxn modelId="{987760E4-074A-4821-B61B-EC0505618EC7}" type="presOf" srcId="{753F9653-71FB-4B77-8F9D-684252A048E4}" destId="{8A6946F0-52E0-41FB-B6E0-DC571F7FF0B8}" srcOrd="0" destOrd="0" presId="urn:microsoft.com/office/officeart/2018/2/layout/IconCircleList"/>
    <dgm:cxn modelId="{42F54BFA-82CD-4AD3-AE2F-B0E3A4666C5D}" type="presOf" srcId="{BB573E7C-3744-4C60-8B31-FFF235D5894E}" destId="{37D97F0A-B004-4543-A61C-73650B387148}" srcOrd="0" destOrd="0" presId="urn:microsoft.com/office/officeart/2018/2/layout/IconCircleList"/>
    <dgm:cxn modelId="{516614CA-F4CB-4F7E-9D9F-BEF96CBD758F}" type="presParOf" srcId="{37D97F0A-B004-4543-A61C-73650B387148}" destId="{210C4246-F19D-4419-96FC-C80CC79B875C}" srcOrd="0" destOrd="0" presId="urn:microsoft.com/office/officeart/2018/2/layout/IconCircleList"/>
    <dgm:cxn modelId="{B67B94E8-95EC-4F50-83C3-28107539FA32}" type="presParOf" srcId="{210C4246-F19D-4419-96FC-C80CC79B875C}" destId="{1BA04B72-7045-4BD2-AE70-1DC97A36A585}" srcOrd="0" destOrd="0" presId="urn:microsoft.com/office/officeart/2018/2/layout/IconCircleList"/>
    <dgm:cxn modelId="{C281DE5E-46A4-4780-A9EE-E45258F82DBA}" type="presParOf" srcId="{1BA04B72-7045-4BD2-AE70-1DC97A36A585}" destId="{24AF2349-AF16-43BE-A987-BDA474839FD6}" srcOrd="0" destOrd="0" presId="urn:microsoft.com/office/officeart/2018/2/layout/IconCircleList"/>
    <dgm:cxn modelId="{111AD260-F53D-4A44-859E-1FC9D37CD668}" type="presParOf" srcId="{1BA04B72-7045-4BD2-AE70-1DC97A36A585}" destId="{FDA3884E-80C4-4FB9-9B81-95A7264BA0C7}" srcOrd="1" destOrd="0" presId="urn:microsoft.com/office/officeart/2018/2/layout/IconCircleList"/>
    <dgm:cxn modelId="{5C26C060-2AF4-46CA-B34F-2FA677AB0AC2}" type="presParOf" srcId="{1BA04B72-7045-4BD2-AE70-1DC97A36A585}" destId="{B920BB26-F9A6-4103-B631-1B07DF0A9CB5}" srcOrd="2" destOrd="0" presId="urn:microsoft.com/office/officeart/2018/2/layout/IconCircleList"/>
    <dgm:cxn modelId="{442767DF-3501-4843-B857-8E4F48D8DC48}" type="presParOf" srcId="{1BA04B72-7045-4BD2-AE70-1DC97A36A585}" destId="{0B285916-3E4F-4206-BF5F-AB91C5429436}" srcOrd="3" destOrd="0" presId="urn:microsoft.com/office/officeart/2018/2/layout/IconCircleList"/>
    <dgm:cxn modelId="{32172306-C001-42CF-9E80-33A748D1A57A}" type="presParOf" srcId="{210C4246-F19D-4419-96FC-C80CC79B875C}" destId="{8A6946F0-52E0-41FB-B6E0-DC571F7FF0B8}" srcOrd="1" destOrd="0" presId="urn:microsoft.com/office/officeart/2018/2/layout/IconCircleList"/>
    <dgm:cxn modelId="{044084F1-F62E-4BE3-9F9F-1F044E2CB917}" type="presParOf" srcId="{210C4246-F19D-4419-96FC-C80CC79B875C}" destId="{418EFBE9-9A23-4DC2-9F8F-D961EA4DCEAD}" srcOrd="2" destOrd="0" presId="urn:microsoft.com/office/officeart/2018/2/layout/IconCircleList"/>
    <dgm:cxn modelId="{693E7663-9157-4730-A963-9817C42D0E50}" type="presParOf" srcId="{418EFBE9-9A23-4DC2-9F8F-D961EA4DCEAD}" destId="{31365EAA-6876-4128-8C24-473F1CED86A8}" srcOrd="0" destOrd="0" presId="urn:microsoft.com/office/officeart/2018/2/layout/IconCircleList"/>
    <dgm:cxn modelId="{1C3838D6-8DD4-4846-A37E-492A4B5A70CD}" type="presParOf" srcId="{418EFBE9-9A23-4DC2-9F8F-D961EA4DCEAD}" destId="{308FC6AF-C252-48C9-93F3-B62E3D76A760}" srcOrd="1" destOrd="0" presId="urn:microsoft.com/office/officeart/2018/2/layout/IconCircleList"/>
    <dgm:cxn modelId="{580FBE91-611D-4FD9-B29D-9882ADCC3B9D}" type="presParOf" srcId="{418EFBE9-9A23-4DC2-9F8F-D961EA4DCEAD}" destId="{3F4E0233-78B4-472A-8B30-9887CE4C6F3B}" srcOrd="2" destOrd="0" presId="urn:microsoft.com/office/officeart/2018/2/layout/IconCircleList"/>
    <dgm:cxn modelId="{2C7F684C-4389-4107-ADB5-29709BB1917D}" type="presParOf" srcId="{418EFBE9-9A23-4DC2-9F8F-D961EA4DCEAD}" destId="{01022AE6-1E23-43C7-97AE-E1D993CA1932}" srcOrd="3" destOrd="0" presId="urn:microsoft.com/office/officeart/2018/2/layout/IconCircleList"/>
    <dgm:cxn modelId="{7E87216C-2776-4A40-82C9-B556B1F87998}" type="presParOf" srcId="{210C4246-F19D-4419-96FC-C80CC79B875C}" destId="{266C483D-7B46-4AFD-B086-CEEB596DBB0B}" srcOrd="3" destOrd="0" presId="urn:microsoft.com/office/officeart/2018/2/layout/IconCircleList"/>
    <dgm:cxn modelId="{D351636A-3685-44AF-9953-B25E9C547929}" type="presParOf" srcId="{210C4246-F19D-4419-96FC-C80CC79B875C}" destId="{FDD36D3A-409E-4F4A-B861-14B693D1FBCB}" srcOrd="4" destOrd="0" presId="urn:microsoft.com/office/officeart/2018/2/layout/IconCircleList"/>
    <dgm:cxn modelId="{DF47FAA3-1FC4-4AAF-8D49-E75CB3047633}" type="presParOf" srcId="{FDD36D3A-409E-4F4A-B861-14B693D1FBCB}" destId="{D3FD59ED-8EFF-4A5E-A4EC-37FF8EF2212A}" srcOrd="0" destOrd="0" presId="urn:microsoft.com/office/officeart/2018/2/layout/IconCircleList"/>
    <dgm:cxn modelId="{F55706A6-884E-4783-8707-11A358CA0B93}" type="presParOf" srcId="{FDD36D3A-409E-4F4A-B861-14B693D1FBCB}" destId="{46BF77E8-A0D0-4F82-A543-BCCC28F79258}" srcOrd="1" destOrd="0" presId="urn:microsoft.com/office/officeart/2018/2/layout/IconCircleList"/>
    <dgm:cxn modelId="{93A57EDB-8F74-4D5D-BD48-AA3DC2E530BE}" type="presParOf" srcId="{FDD36D3A-409E-4F4A-B861-14B693D1FBCB}" destId="{B57640A7-A2B9-40EB-9D40-F828544A2BFA}" srcOrd="2" destOrd="0" presId="urn:microsoft.com/office/officeart/2018/2/layout/IconCircleList"/>
    <dgm:cxn modelId="{163F1E16-3C4F-4274-959A-279E23B36CE2}" type="presParOf" srcId="{FDD36D3A-409E-4F4A-B861-14B693D1FBCB}" destId="{3BF84D20-CA50-4A86-9DBA-F50FC78E6BA7}" srcOrd="3" destOrd="0" presId="urn:microsoft.com/office/officeart/2018/2/layout/IconCircleList"/>
    <dgm:cxn modelId="{7FCA6655-032C-4045-B9D5-11635BBA2B16}" type="presParOf" srcId="{210C4246-F19D-4419-96FC-C80CC79B875C}" destId="{5DCDA1EA-15FA-44F4-BAE7-9010821E7A86}" srcOrd="5" destOrd="0" presId="urn:microsoft.com/office/officeart/2018/2/layout/IconCircleList"/>
    <dgm:cxn modelId="{4BFACCAE-497D-4933-83B9-562076F8185D}" type="presParOf" srcId="{210C4246-F19D-4419-96FC-C80CC79B875C}" destId="{72EEB4FA-6690-4714-867B-C53C0DF1AC8B}" srcOrd="6" destOrd="0" presId="urn:microsoft.com/office/officeart/2018/2/layout/IconCircleList"/>
    <dgm:cxn modelId="{E8407D86-E040-4D9E-AD64-36B08BB880A8}" type="presParOf" srcId="{72EEB4FA-6690-4714-867B-C53C0DF1AC8B}" destId="{6C188542-3CFA-489E-B2AA-E2A6E2CE5B22}" srcOrd="0" destOrd="0" presId="urn:microsoft.com/office/officeart/2018/2/layout/IconCircleList"/>
    <dgm:cxn modelId="{FEBF0218-639E-41A7-9A64-95B61AB2C5AF}" type="presParOf" srcId="{72EEB4FA-6690-4714-867B-C53C0DF1AC8B}" destId="{9BC1A3A2-8C60-41C5-9E27-081C13F3A90A}" srcOrd="1" destOrd="0" presId="urn:microsoft.com/office/officeart/2018/2/layout/IconCircleList"/>
    <dgm:cxn modelId="{21A87BCC-68BB-489A-A7DF-1E18790880D5}" type="presParOf" srcId="{72EEB4FA-6690-4714-867B-C53C0DF1AC8B}" destId="{89142665-4004-4E4E-BBBD-9D6DA45B0993}" srcOrd="2" destOrd="0" presId="urn:microsoft.com/office/officeart/2018/2/layout/IconCircleList"/>
    <dgm:cxn modelId="{C47DD1D5-56AF-4D20-A4B4-88637BFAB9DF}" type="presParOf" srcId="{72EEB4FA-6690-4714-867B-C53C0DF1AC8B}" destId="{82B60401-8564-4D71-9E57-860D7E0F6B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F2349-AF16-43BE-A987-BDA474839FD6}">
      <dsp:nvSpPr>
        <dsp:cNvPr id="0" name=""/>
        <dsp:cNvSpPr/>
      </dsp:nvSpPr>
      <dsp:spPr>
        <a:xfrm>
          <a:off x="242208" y="200828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3884E-80C4-4FB9-9B81-95A7264BA0C7}">
      <dsp:nvSpPr>
        <dsp:cNvPr id="0" name=""/>
        <dsp:cNvSpPr/>
      </dsp:nvSpPr>
      <dsp:spPr>
        <a:xfrm>
          <a:off x="525988" y="484608"/>
          <a:ext cx="783773" cy="783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85916-3E4F-4206-BF5F-AB91C5429436}">
      <dsp:nvSpPr>
        <dsp:cNvPr id="0" name=""/>
        <dsp:cNvSpPr/>
      </dsp:nvSpPr>
      <dsp:spPr>
        <a:xfrm>
          <a:off x="1883113" y="200828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baseline="0" dirty="0" err="1"/>
            <a:t>Variable</a:t>
          </a:r>
          <a:r>
            <a:rPr lang="it-IT" sz="1200" b="1" i="0" kern="1200" baseline="0" dirty="0"/>
            <a:t> </a:t>
          </a:r>
          <a:r>
            <a:rPr lang="it-IT" sz="1200" b="1" i="0" kern="1200" baseline="0" dirty="0" err="1"/>
            <a:t>importance</a:t>
          </a:r>
          <a:r>
            <a:rPr lang="it-IT" sz="1200" b="0" i="0" kern="1200" baseline="0" dirty="0"/>
            <a:t>: Le variabili utilizzate con maggiore frequenza dagli algoritmi sono: le ore di studio settimanali, la percentuale di frequenza alle lezioni e i punteggi degli esami precedenti.</a:t>
          </a:r>
          <a:endParaRPr lang="en-US" sz="1200" kern="1200" dirty="0"/>
        </a:p>
      </dsp:txBody>
      <dsp:txXfrm>
        <a:off x="1883113" y="200828"/>
        <a:ext cx="3185286" cy="1351333"/>
      </dsp:txXfrm>
    </dsp:sp>
    <dsp:sp modelId="{31365EAA-6876-4128-8C24-473F1CED86A8}">
      <dsp:nvSpPr>
        <dsp:cNvPr id="0" name=""/>
        <dsp:cNvSpPr/>
      </dsp:nvSpPr>
      <dsp:spPr>
        <a:xfrm>
          <a:off x="5623411" y="200828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FC6AF-C252-48C9-93F3-B62E3D76A760}">
      <dsp:nvSpPr>
        <dsp:cNvPr id="0" name=""/>
        <dsp:cNvSpPr/>
      </dsp:nvSpPr>
      <dsp:spPr>
        <a:xfrm>
          <a:off x="5907192" y="484608"/>
          <a:ext cx="783773" cy="783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22AE6-1E23-43C7-97AE-E1D993CA1932}">
      <dsp:nvSpPr>
        <dsp:cNvPr id="0" name=""/>
        <dsp:cNvSpPr/>
      </dsp:nvSpPr>
      <dsp:spPr>
        <a:xfrm>
          <a:off x="7264317" y="200828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baseline="0" dirty="0"/>
            <a:t>Performance dei modelli Random </a:t>
          </a:r>
          <a:r>
            <a:rPr lang="it-IT" sz="1200" b="1" i="0" kern="1200" baseline="0" dirty="0" err="1"/>
            <a:t>Forest</a:t>
          </a:r>
          <a:r>
            <a:rPr lang="it-IT" sz="1200" b="0" i="0" kern="1200" baseline="0" dirty="0"/>
            <a:t>: Senza pesi, il modello fatica a riconoscere le classi meno rappresentate, l’uso dei pesi riduce l’errore di queste ultime ma non porta a un miglioramento sostanziale. La classificazione in quattro fasce stabilizza il modello e ne aumenta l’accuratezza, mentre l’utilizzo dell’algoritmo SMOTE peggiora le prestazioni.</a:t>
          </a:r>
          <a:endParaRPr lang="en-US" sz="1200" kern="1200" dirty="0"/>
        </a:p>
      </dsp:txBody>
      <dsp:txXfrm>
        <a:off x="7264317" y="200828"/>
        <a:ext cx="3185286" cy="1351333"/>
      </dsp:txXfrm>
    </dsp:sp>
    <dsp:sp modelId="{D3FD59ED-8EFF-4A5E-A4EC-37FF8EF2212A}">
      <dsp:nvSpPr>
        <dsp:cNvPr id="0" name=""/>
        <dsp:cNvSpPr/>
      </dsp:nvSpPr>
      <dsp:spPr>
        <a:xfrm>
          <a:off x="242208" y="2187987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F77E8-A0D0-4F82-A543-BCCC28F79258}">
      <dsp:nvSpPr>
        <dsp:cNvPr id="0" name=""/>
        <dsp:cNvSpPr/>
      </dsp:nvSpPr>
      <dsp:spPr>
        <a:xfrm>
          <a:off x="525988" y="2471767"/>
          <a:ext cx="783773" cy="783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84D20-CA50-4A86-9DBA-F50FC78E6BA7}">
      <dsp:nvSpPr>
        <dsp:cNvPr id="0" name=""/>
        <dsp:cNvSpPr/>
      </dsp:nvSpPr>
      <dsp:spPr>
        <a:xfrm>
          <a:off x="1883113" y="2187987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baseline="0" dirty="0"/>
            <a:t>Altri modelli a confronto</a:t>
          </a:r>
          <a:r>
            <a:rPr lang="it-IT" sz="1200" b="0" i="0" kern="1200" baseline="0" dirty="0"/>
            <a:t>: Il modello CART è semplice ma meno efficace, con tendenza a sottostimare le classi estreme. Il </a:t>
          </a:r>
          <a:r>
            <a:rPr lang="it-IT" sz="1200" b="0" i="0" kern="1200" baseline="0" dirty="0" err="1"/>
            <a:t>Boosting</a:t>
          </a:r>
          <a:r>
            <a:rPr lang="it-IT" sz="1200" b="0" i="0" kern="1200" baseline="0" dirty="0"/>
            <a:t>, invece, si distingue per l’accuratezza (80% test) e la buona generalizzazione post-ottimizzazione.</a:t>
          </a:r>
          <a:endParaRPr lang="en-US" sz="1200" kern="1200" dirty="0"/>
        </a:p>
      </dsp:txBody>
      <dsp:txXfrm>
        <a:off x="1883113" y="2187987"/>
        <a:ext cx="3185286" cy="1351333"/>
      </dsp:txXfrm>
    </dsp:sp>
    <dsp:sp modelId="{6C188542-3CFA-489E-B2AA-E2A6E2CE5B22}">
      <dsp:nvSpPr>
        <dsp:cNvPr id="0" name=""/>
        <dsp:cNvSpPr/>
      </dsp:nvSpPr>
      <dsp:spPr>
        <a:xfrm>
          <a:off x="5623411" y="2187987"/>
          <a:ext cx="1351333" cy="135133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1A3A2-8C60-41C5-9E27-081C13F3A90A}">
      <dsp:nvSpPr>
        <dsp:cNvPr id="0" name=""/>
        <dsp:cNvSpPr/>
      </dsp:nvSpPr>
      <dsp:spPr>
        <a:xfrm>
          <a:off x="5907192" y="2471767"/>
          <a:ext cx="783773" cy="783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0401-8564-4D71-9E57-860D7E0F6BB7}">
      <dsp:nvSpPr>
        <dsp:cNvPr id="0" name=""/>
        <dsp:cNvSpPr/>
      </dsp:nvSpPr>
      <dsp:spPr>
        <a:xfrm>
          <a:off x="7264317" y="2187987"/>
          <a:ext cx="3185286" cy="135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i="0" kern="1200" baseline="0" dirty="0"/>
            <a:t>Considerazioni</a:t>
          </a:r>
          <a:r>
            <a:rPr lang="it-IT" sz="1200" b="0" i="0" kern="1200" baseline="0" dirty="0"/>
            <a:t>: limitazioni legate alle dipendenze tra variabili, in particolare, modelli come CART soffrono quando si tratta di catturare relazioni lineari o prossime alla linearità, come evidenziato nel nostro caso di studio.</a:t>
          </a:r>
          <a:endParaRPr lang="en-US" sz="1200" kern="1200" dirty="0"/>
        </a:p>
      </dsp:txBody>
      <dsp:txXfrm>
        <a:off x="7264317" y="2187987"/>
        <a:ext cx="3185286" cy="1351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8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3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6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2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1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7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83D700-07E1-9AA8-9E43-B6E1AFA0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it-IT" sz="4000" dirty="0"/>
              <a:t>Tree </a:t>
            </a:r>
            <a:br>
              <a:rPr lang="it-IT" sz="4000" dirty="0"/>
            </a:br>
            <a:r>
              <a:rPr lang="it-IT" sz="4000" dirty="0" err="1"/>
              <a:t>Based</a:t>
            </a:r>
            <a:br>
              <a:rPr lang="it-IT" sz="4000" dirty="0"/>
            </a:br>
            <a:r>
              <a:rPr lang="it-IT" sz="4000" dirty="0"/>
              <a:t>Models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C1D94A2-F43F-692C-BD9C-281F62D79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009293"/>
            <a:ext cx="3380437" cy="1786812"/>
          </a:xfrm>
        </p:spPr>
        <p:txBody>
          <a:bodyPr anchor="b">
            <a:normAutofit/>
          </a:bodyPr>
          <a:lstStyle/>
          <a:p>
            <a:r>
              <a:rPr lang="it-IT" sz="1800" dirty="0"/>
              <a:t>Roberto Cerminara</a:t>
            </a:r>
          </a:p>
          <a:p>
            <a:r>
              <a:rPr lang="it-IT" sz="1800" dirty="0"/>
              <a:t>Daniele Florio</a:t>
            </a:r>
          </a:p>
          <a:p>
            <a:r>
              <a:rPr lang="it-IT" sz="1800" dirty="0"/>
              <a:t>Lorenzo </a:t>
            </a:r>
            <a:r>
              <a:rPr lang="it-IT" sz="1800" dirty="0" err="1"/>
              <a:t>Piattoli</a:t>
            </a:r>
            <a:endParaRPr lang="it-IT" sz="1800" dirty="0"/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Rametti e fiori su una superficie bianca">
            <a:extLst>
              <a:ext uri="{FF2B5EF4-FFF2-40B4-BE49-F238E27FC236}">
                <a16:creationId xmlns:a16="http://schemas.microsoft.com/office/drawing/2014/main" id="{43278849-B3C4-B376-27E3-C5660318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46" r="5848" b="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72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DAF6F-D6F0-476A-D12A-0AC13DD2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4AC3ECC-5C02-CD9D-46A5-BFE10D93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4369309"/>
            <a:ext cx="10691812" cy="1177010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364917F-5F0E-9429-7119-0CB6B44E0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2273" y="833494"/>
            <a:ext cx="8399628" cy="2890781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790A1C5-5CDD-932D-4152-04B9298E972A}"/>
              </a:ext>
            </a:extLst>
          </p:cNvPr>
          <p:cNvCxnSpPr>
            <a:cxnSpLocks/>
          </p:cNvCxnSpPr>
          <p:nvPr/>
        </p:nvCxnSpPr>
        <p:spPr>
          <a:xfrm>
            <a:off x="6046541" y="3724275"/>
            <a:ext cx="0" cy="50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9F651F-BEC5-4292-9169-013C44324BAA}"/>
              </a:ext>
            </a:extLst>
          </p:cNvPr>
          <p:cNvSpPr txBox="1"/>
          <p:nvPr/>
        </p:nvSpPr>
        <p:spPr>
          <a:xfrm>
            <a:off x="6867144" y="5901395"/>
            <a:ext cx="4892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Link: </a:t>
            </a:r>
            <a:r>
              <a:rPr lang="it-IT" sz="1000" u="sng" dirty="0">
                <a:solidFill>
                  <a:srgbClr val="0070C0"/>
                </a:solidFill>
              </a:rPr>
              <a:t>https://www.kaggle.com/datasets/lainguyn123/student-performance-factors</a:t>
            </a:r>
          </a:p>
        </p:txBody>
      </p:sp>
    </p:spTree>
    <p:extLst>
      <p:ext uri="{BB962C8B-B14F-4D97-AF65-F5344CB8AC3E}">
        <p14:creationId xmlns:p14="http://schemas.microsoft.com/office/powerpoint/2010/main" val="10107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5AD25AA-04E4-93F9-6C64-F3C0A9B4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796" y="864275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Dataset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6D916098-C96E-C65D-C66A-7DA89A8F1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9" y="2820050"/>
            <a:ext cx="5085200" cy="316553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A9FF37B5-10DF-E3A2-FB87-6EE96612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14" y="2819399"/>
            <a:ext cx="5107801" cy="316683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EBC401F-714F-00CB-46D2-95E9E82F338C}"/>
              </a:ext>
            </a:extLst>
          </p:cNvPr>
          <p:cNvSpPr txBox="1"/>
          <p:nvPr/>
        </p:nvSpPr>
        <p:spPr>
          <a:xfrm>
            <a:off x="653796" y="1623819"/>
            <a:ext cx="1023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stati generati due dataset con raggruppamenti diversi della variabile </a:t>
            </a:r>
            <a:r>
              <a:rPr lang="it-IT" dirty="0" err="1"/>
              <a:t>Exam</a:t>
            </a:r>
            <a:r>
              <a:rPr lang="it-IT" dirty="0"/>
              <a:t> Score (target):</a:t>
            </a:r>
          </a:p>
        </p:txBody>
      </p:sp>
    </p:spTree>
    <p:extLst>
      <p:ext uri="{BB962C8B-B14F-4D97-AF65-F5344CB8AC3E}">
        <p14:creationId xmlns:p14="http://schemas.microsoft.com/office/powerpoint/2010/main" val="3947124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A8B9ED-4476-44C5-9209-0146C28B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2D70E7-FB7D-B911-6E9A-B39BAACB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07" y="1681480"/>
            <a:ext cx="3758293" cy="17586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Random forest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34567-6096-4347-8107-EC8D2AEF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9591B1A5-5BEB-42A6-B4F4-63DB727E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7" y="1551035"/>
            <a:ext cx="3078240" cy="1823857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BF81B2B-B7E1-44FB-7497-E83849ECA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07" y="3537183"/>
            <a:ext cx="3078240" cy="1846943"/>
          </a:xfrm>
          <a:prstGeom prst="rect">
            <a:avLst/>
          </a:prstGeom>
        </p:spPr>
      </p:pic>
      <p:pic>
        <p:nvPicPr>
          <p:cNvPr id="5" name="Segnaposto contenuto 4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DE8F125-FB50-0FBA-AFD1-09DD330B9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901851" y="1586516"/>
            <a:ext cx="3116258" cy="175289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39C108-ED63-4645-9FC8-D00CC5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BC056016-18E2-1563-2D53-38D173FDB3E0}"/>
              </a:ext>
            </a:extLst>
          </p:cNvPr>
          <p:cNvGrpSpPr/>
          <p:nvPr/>
        </p:nvGrpSpPr>
        <p:grpSpPr>
          <a:xfrm>
            <a:off x="3901851" y="3374892"/>
            <a:ext cx="3116258" cy="1830801"/>
            <a:chOff x="3901851" y="3374892"/>
            <a:chExt cx="3116258" cy="1830801"/>
          </a:xfrm>
        </p:grpSpPr>
        <p:pic>
          <p:nvPicPr>
            <p:cNvPr id="9" name="Immagine 8" descr="Immagine che contiene testo, schermata, diagramma, Carattere&#10;&#10;Il contenuto generato dall'IA potrebbe non essere corretto.">
              <a:extLst>
                <a:ext uri="{FF2B5EF4-FFF2-40B4-BE49-F238E27FC236}">
                  <a16:creationId xmlns:a16="http://schemas.microsoft.com/office/drawing/2014/main" id="{EE7C4121-47EE-6277-EF65-75BA5B499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01851" y="3374892"/>
              <a:ext cx="3116258" cy="1830801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CDD601B-E0B4-211E-D9C9-961D2AE04D48}"/>
                </a:ext>
              </a:extLst>
            </p:cNvPr>
            <p:cNvSpPr txBox="1">
              <a:spLocks/>
            </p:cNvSpPr>
            <p:nvPr/>
          </p:nvSpPr>
          <p:spPr>
            <a:xfrm>
              <a:off x="4773168" y="4888045"/>
              <a:ext cx="9966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Basso</a:t>
              </a:r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A31A320-90DD-8B36-4C94-D10247E449D5}"/>
              </a:ext>
            </a:extLst>
          </p:cNvPr>
          <p:cNvSpPr txBox="1"/>
          <p:nvPr/>
        </p:nvSpPr>
        <p:spPr>
          <a:xfrm>
            <a:off x="7681373" y="3537324"/>
            <a:ext cx="4070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Vediamo i risultati principali del modello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46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4DFEF-A4F9-8CCA-5E16-B9D88B1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- </a:t>
            </a:r>
            <a:r>
              <a:rPr lang="it-IT" dirty="0" err="1"/>
              <a:t>Weighted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2401BB0-FFF5-3D9B-0CFA-0785AFE3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582065"/>
            <a:ext cx="5271540" cy="3191721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5DFFF86-0A4D-540B-321D-58F785E7DDF7}"/>
              </a:ext>
            </a:extLst>
          </p:cNvPr>
          <p:cNvSpPr txBox="1"/>
          <p:nvPr/>
        </p:nvSpPr>
        <p:spPr>
          <a:xfrm>
            <a:off x="700635" y="1912336"/>
            <a:ext cx="698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Comparazione del modello con classi pesate in base all’errore Out-of-</a:t>
            </a:r>
            <a:r>
              <a:rPr lang="it-IT" dirty="0" err="1"/>
              <a:t>bag</a:t>
            </a:r>
            <a:r>
              <a:rPr lang="it-IT" dirty="0"/>
              <a:t> e all’accuratezza sui dati di test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89CF2922-5631-9910-954E-6F212A77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828" y="2836401"/>
            <a:ext cx="5028128" cy="290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1DB5C-AA66-C7F7-EC81-0A03163C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 sul dataset </a:t>
            </a:r>
            <a:r>
              <a:rPr lang="it-IT" dirty="0" err="1"/>
              <a:t>augmented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AF73471-4826-6872-8270-56C6B56F6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919" y="1651000"/>
            <a:ext cx="4791075" cy="2967862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B1BDD3E-8E01-ABA5-3612-FB894E26E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59" y="2542847"/>
            <a:ext cx="3891441" cy="234329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34423D7-3A0E-BB2B-1D76-1732FEEC0090}"/>
              </a:ext>
            </a:extLst>
          </p:cNvPr>
          <p:cNvSpPr txBox="1"/>
          <p:nvPr/>
        </p:nvSpPr>
        <p:spPr>
          <a:xfrm>
            <a:off x="700635" y="5207000"/>
            <a:ext cx="5395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Distribuzione ottenuta dai dati aumentati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32E3473-DDFC-9192-8D59-4376A3B0053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3290457" y="4618862"/>
            <a:ext cx="107861" cy="58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53C3A78-6F47-A8DD-ECCF-08C067EF7532}"/>
              </a:ext>
            </a:extLst>
          </p:cNvPr>
          <p:cNvCxnSpPr/>
          <p:nvPr/>
        </p:nvCxnSpPr>
        <p:spPr>
          <a:xfrm>
            <a:off x="5779008" y="3867912"/>
            <a:ext cx="1344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603A87-2BD9-1CFA-55A0-4F4470E1F4FD}"/>
              </a:ext>
            </a:extLst>
          </p:cNvPr>
          <p:cNvSpPr txBox="1"/>
          <p:nvPr/>
        </p:nvSpPr>
        <p:spPr>
          <a:xfrm>
            <a:off x="5901716" y="2736704"/>
            <a:ext cx="1440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Predizione sui dati di test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F66BE13-7246-BDEC-4E7F-7F914DFB7547}"/>
              </a:ext>
            </a:extLst>
          </p:cNvPr>
          <p:cNvSpPr txBox="1"/>
          <p:nvPr/>
        </p:nvSpPr>
        <p:spPr>
          <a:xfrm>
            <a:off x="8631936" y="4540022"/>
            <a:ext cx="996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Basso</a:t>
            </a:r>
          </a:p>
        </p:txBody>
      </p:sp>
    </p:spTree>
    <p:extLst>
      <p:ext uri="{BB962C8B-B14F-4D97-AF65-F5344CB8AC3E}">
        <p14:creationId xmlns:p14="http://schemas.microsoft.com/office/powerpoint/2010/main" val="10020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6C584-233A-9B91-13D0-9C36971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93BE24A-A1A5-2C18-D244-A67E690D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67" y="3474148"/>
            <a:ext cx="3502732" cy="2575179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ACF134E-EC3F-894C-F4C9-45DDC5CA1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1067" y="1183804"/>
            <a:ext cx="6485552" cy="2814486"/>
          </a:xfr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247529-F60D-35E6-7492-7F3F7E4FD50A}"/>
              </a:ext>
            </a:extLst>
          </p:cNvPr>
          <p:cNvSpPr txBox="1"/>
          <p:nvPr/>
        </p:nvSpPr>
        <p:spPr>
          <a:xfrm>
            <a:off x="5310949" y="4438571"/>
            <a:ext cx="63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può osservare come il modello CART non classifica le categorie Alto e Quasi-Sufficiente 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E147195-FDE2-F70C-4EC2-C8A8D6D52830}"/>
              </a:ext>
            </a:extLst>
          </p:cNvPr>
          <p:cNvCxnSpPr>
            <a:stCxn id="8" idx="1"/>
            <a:endCxn id="7" idx="3"/>
          </p:cNvCxnSpPr>
          <p:nvPr/>
        </p:nvCxnSpPr>
        <p:spPr>
          <a:xfrm flipH="1">
            <a:off x="4607599" y="4761737"/>
            <a:ext cx="703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44AC36-0E60-9A48-7947-860255A802DF}"/>
              </a:ext>
            </a:extLst>
          </p:cNvPr>
          <p:cNvSpPr txBox="1"/>
          <p:nvPr/>
        </p:nvSpPr>
        <p:spPr>
          <a:xfrm>
            <a:off x="1856232" y="2112264"/>
            <a:ext cx="213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Risultato del CART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1BE6FC0-6C50-F405-FA8F-B3FFF0208C67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3989829" y="2296930"/>
            <a:ext cx="781238" cy="294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3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A78704-2845-C92E-FACA-7575CD3D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5391912" cy="1821525"/>
          </a:xfrm>
        </p:spPr>
        <p:txBody>
          <a:bodyPr>
            <a:normAutofit/>
          </a:bodyPr>
          <a:lstStyle/>
          <a:p>
            <a:r>
              <a:rPr lang="it-IT" dirty="0" err="1"/>
              <a:t>Boosting</a:t>
            </a:r>
            <a:endParaRPr lang="it-IT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4102387-5779-86B0-7D31-8AA37DBF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" r="-1" b="-1"/>
          <a:stretch/>
        </p:blipFill>
        <p:spPr>
          <a:xfrm>
            <a:off x="7545691" y="1304851"/>
            <a:ext cx="3846210" cy="198685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83646D0-E2FC-C2D7-E0D7-76C7B23B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97" y="3624262"/>
            <a:ext cx="3645227" cy="224402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02964D3-13B4-9EA5-C79E-1464864B801F}"/>
              </a:ext>
            </a:extLst>
          </p:cNvPr>
          <p:cNvSpPr txBox="1"/>
          <p:nvPr/>
        </p:nvSpPr>
        <p:spPr>
          <a:xfrm>
            <a:off x="5888736" y="1759242"/>
            <a:ext cx="15910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Errore sul modello al variare del numero di alberi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BFCD2EA-C901-7F23-8ADC-DF74AC577E79}"/>
              </a:ext>
            </a:extLst>
          </p:cNvPr>
          <p:cNvSpPr txBox="1"/>
          <p:nvPr/>
        </p:nvSpPr>
        <p:spPr>
          <a:xfrm>
            <a:off x="9944285" y="4455632"/>
            <a:ext cx="1357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Fine tuning dei parametri</a:t>
            </a:r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19A25791-7DCE-B101-BB60-5D3220A0C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45" y="2162240"/>
            <a:ext cx="4892314" cy="3281360"/>
          </a:xfrm>
          <a:prstGeom prst="rect">
            <a:avLst/>
          </a:prstGeom>
        </p:spPr>
      </p:pic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DEB0B65C-2668-3CFD-3183-43EF30A78B71}"/>
              </a:ext>
            </a:extLst>
          </p:cNvPr>
          <p:cNvCxnSpPr>
            <a:cxnSpLocks/>
          </p:cNvCxnSpPr>
          <p:nvPr/>
        </p:nvCxnSpPr>
        <p:spPr>
          <a:xfrm>
            <a:off x="5760719" y="1466278"/>
            <a:ext cx="0" cy="4315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4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376DB9-81D2-C38B-A8DE-A88A6D1D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3FA5567-40EA-5012-8A51-9AA0C2634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1397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612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287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Tree  Based Models</vt:lpstr>
      <vt:lpstr>Dataset</vt:lpstr>
      <vt:lpstr>Dataset</vt:lpstr>
      <vt:lpstr>Random forest</vt:lpstr>
      <vt:lpstr>Random forest - Weighted</vt:lpstr>
      <vt:lpstr>Random Forest sul dataset augmented</vt:lpstr>
      <vt:lpstr>CART</vt:lpstr>
      <vt:lpstr>Boosting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FLORIO</dc:creator>
  <cp:lastModifiedBy>DANIELE FLORIO</cp:lastModifiedBy>
  <cp:revision>7</cp:revision>
  <dcterms:created xsi:type="dcterms:W3CDTF">2025-04-22T11:49:41Z</dcterms:created>
  <dcterms:modified xsi:type="dcterms:W3CDTF">2025-04-22T16:03:48Z</dcterms:modified>
</cp:coreProperties>
</file>