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Light" panose="020B0306030504020204" pitchFamily="34" charset="0"/>
      <p:regular r:id="rId22"/>
      <p:bold r:id="rId23"/>
      <p:italic r:id="rId24"/>
      <p:boldItalic r:id="rId25"/>
    </p:embeddedFont>
    <p:embeddedFont>
      <p:font typeface="Play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lfSSfreAiefHU8ykH99zDRF+5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226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ubTitle" idx="1"/>
          </p:nvPr>
        </p:nvSpPr>
        <p:spPr>
          <a:xfrm>
            <a:off x="1143000" y="3290047"/>
            <a:ext cx="6858000" cy="85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 b="1" cap="none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5502827" y="4799159"/>
            <a:ext cx="314543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 rot="5400000">
            <a:off x="3062841" y="-698426"/>
            <a:ext cx="3018318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5502827" y="4799159"/>
            <a:ext cx="314543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5502827" y="4799159"/>
            <a:ext cx="314543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5502827" y="4799159"/>
            <a:ext cx="314543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5" name="Google Shape;1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57250" y="1507165"/>
            <a:ext cx="7429500" cy="301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3pPr>
            <a:lvl4pPr marL="1828800" lvl="3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5502827" y="4799159"/>
            <a:ext cx="314543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5502827" y="4799159"/>
            <a:ext cx="314543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628650" y="1443370"/>
            <a:ext cx="3886200" cy="318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4629150" y="1443370"/>
            <a:ext cx="3886200" cy="318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dt" idx="10"/>
          </p:nvPr>
        </p:nvSpPr>
        <p:spPr>
          <a:xfrm>
            <a:off x="5502827" y="4799159"/>
            <a:ext cx="314543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629841" y="1300744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500" b="1" cap="none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2"/>
          </p:nvPr>
        </p:nvSpPr>
        <p:spPr>
          <a:xfrm>
            <a:off x="629841" y="1918678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3"/>
          </p:nvPr>
        </p:nvSpPr>
        <p:spPr>
          <a:xfrm>
            <a:off x="4629150" y="1300744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500" b="1" cap="none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4"/>
          </p:nvPr>
        </p:nvSpPr>
        <p:spPr>
          <a:xfrm>
            <a:off x="4629150" y="1918678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dt" idx="10"/>
          </p:nvPr>
        </p:nvSpPr>
        <p:spPr>
          <a:xfrm>
            <a:off x="5502827" y="4799159"/>
            <a:ext cx="314543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5502827" y="4799159"/>
            <a:ext cx="314543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Char char="•"/>
              <a:defRPr sz="24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  <a:defRPr sz="21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800"/>
            </a:lvl3pPr>
            <a:lvl4pPr marL="1828800" lvl="3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500"/>
            </a:lvl4pPr>
            <a:lvl5pPr marL="2286000" lvl="4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5502827" y="4799159"/>
            <a:ext cx="314543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5502827" y="4799159"/>
            <a:ext cx="314543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3"/>
          <p:cNvCxnSpPr/>
          <p:nvPr/>
        </p:nvCxnSpPr>
        <p:spPr>
          <a:xfrm flipH="1">
            <a:off x="0" y="0"/>
            <a:ext cx="2339789" cy="51435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" name="Google Shape;7;p13"/>
          <p:cNvCxnSpPr/>
          <p:nvPr/>
        </p:nvCxnSpPr>
        <p:spPr>
          <a:xfrm flipH="1">
            <a:off x="0" y="0"/>
            <a:ext cx="677826" cy="4907756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" name="Google Shape;8;p13"/>
          <p:cNvCxnSpPr/>
          <p:nvPr/>
        </p:nvCxnSpPr>
        <p:spPr>
          <a:xfrm rot="10800000">
            <a:off x="-32147" y="4343400"/>
            <a:ext cx="4714876" cy="800101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" name="Google Shape;9;p13"/>
          <p:cNvCxnSpPr/>
          <p:nvPr/>
        </p:nvCxnSpPr>
        <p:spPr>
          <a:xfrm flipH="1">
            <a:off x="6347223" y="4386263"/>
            <a:ext cx="2796777" cy="757238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10;p13"/>
          <p:cNvCxnSpPr/>
          <p:nvPr/>
        </p:nvCxnSpPr>
        <p:spPr>
          <a:xfrm flipH="1">
            <a:off x="8657369" y="1235869"/>
            <a:ext cx="486632" cy="3907631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11;p13"/>
          <p:cNvCxnSpPr/>
          <p:nvPr/>
        </p:nvCxnSpPr>
        <p:spPr>
          <a:xfrm rot="10800000">
            <a:off x="8086166" y="0"/>
            <a:ext cx="1057835" cy="3193755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12;p13"/>
          <p:cNvCxnSpPr/>
          <p:nvPr/>
        </p:nvCxnSpPr>
        <p:spPr>
          <a:xfrm rot="10800000">
            <a:off x="4897041" y="-3572"/>
            <a:ext cx="4246959" cy="698981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"/>
              <a:buNone/>
              <a:defRPr sz="3300" b="0" i="1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body" idx="1"/>
          </p:nvPr>
        </p:nvSpPr>
        <p:spPr>
          <a:xfrm>
            <a:off x="857250" y="1507165"/>
            <a:ext cx="7429500" cy="301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502827" y="4799159"/>
            <a:ext cx="314543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1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0" y="489"/>
            <a:ext cx="9144000" cy="514301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ctrTitle"/>
          </p:nvPr>
        </p:nvSpPr>
        <p:spPr>
          <a:xfrm>
            <a:off x="653903" y="562196"/>
            <a:ext cx="4234416" cy="292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lay"/>
              <a:buNone/>
            </a:pPr>
            <a:r>
              <a:rPr lang="it" sz="4200" i="0" dirty="0"/>
              <a:t>MONTECARLO INTEGRATION</a:t>
            </a:r>
            <a:endParaRPr i="0" dirty="0"/>
          </a:p>
        </p:txBody>
      </p:sp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53903" y="3488809"/>
            <a:ext cx="3668233" cy="74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it"/>
              <a:t>STATISTIC NUMERIC METHOD FOR INTEGRATION</a:t>
            </a:r>
            <a:endParaRPr/>
          </a:p>
        </p:txBody>
      </p:sp>
      <p:pic>
        <p:nvPicPr>
          <p:cNvPr id="140" name="Google Shape;140;p1" descr="Immagine che contiene ragnatel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37614" r="5226" b="1"/>
          <a:stretch/>
        </p:blipFill>
        <p:spPr>
          <a:xfrm>
            <a:off x="4409853" y="-4762"/>
            <a:ext cx="4734147" cy="5155748"/>
          </a:xfrm>
          <a:custGeom>
            <a:avLst/>
            <a:gdLst/>
            <a:ahLst/>
            <a:cxnLst/>
            <a:rect l="l" t="t" r="r" b="b"/>
            <a:pathLst>
              <a:path w="6312196" h="6874330" extrusionOk="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41" name="Google Shape;141;p1"/>
          <p:cNvCxnSpPr/>
          <p:nvPr/>
        </p:nvCxnSpPr>
        <p:spPr>
          <a:xfrm flipH="1">
            <a:off x="4976036" y="0"/>
            <a:ext cx="685801" cy="5143011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41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278C8DF-A062-72BA-1B9D-EAE5EFEFB3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it-IT"/>
              <a:t>Frati Davide, Gazzola Daniele, Micucci Francesco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724FB-F2B0-F23E-5BA1-D7593FD065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D3259-3F74-A584-E0CE-B58CBD9C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 TESTS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9C6EA8-1107-A7C9-FACB-6E0B78D484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it-IT"/>
              <a:t>Frati Davide, Gazzola Daniele, Micucci Francesco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890543-6821-30E4-9D2E-2B2AE9BE2F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3F275F-D407-E1D4-E42C-C9490212A336}"/>
              </a:ext>
            </a:extLst>
          </p:cNvPr>
          <p:cNvSpPr txBox="1"/>
          <p:nvPr/>
        </p:nvSpPr>
        <p:spPr>
          <a:xfrm>
            <a:off x="527825" y="1436668"/>
            <a:ext cx="676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F8F5AFB-BD9C-3777-D3E8-1FE5990C8DCA}"/>
                  </a:ext>
                </a:extLst>
              </p:cNvPr>
              <p:cNvSpPr txBox="1"/>
              <p:nvPr/>
            </p:nvSpPr>
            <p:spPr>
              <a:xfrm>
                <a:off x="3233852" y="1424198"/>
                <a:ext cx="21336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it-IT" sz="1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800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it-IT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sz="1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F8F5AFB-BD9C-3777-D3E8-1FE5990C8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52" y="1424198"/>
                <a:ext cx="2133602" cy="276999"/>
              </a:xfrm>
              <a:prstGeom prst="rect">
                <a:avLst/>
              </a:prstGeom>
              <a:blipFill>
                <a:blip r:embed="rId2"/>
                <a:stretch>
                  <a:fillRect l="-4286" t="-46667" r="-1714"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D6F89C73-DE26-FC5D-8DB0-74EC02D01635}"/>
              </a:ext>
            </a:extLst>
          </p:cNvPr>
          <p:cNvSpPr txBox="1"/>
          <p:nvPr/>
        </p:nvSpPr>
        <p:spPr>
          <a:xfrm>
            <a:off x="527825" y="1940313"/>
            <a:ext cx="5783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domain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following 3-dimensional </a:t>
            </a:r>
            <a:r>
              <a:rPr lang="it-IT" dirty="0" err="1"/>
              <a:t>hyper-rectangle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140152D-FC56-5E76-EC57-6F1FB58DE5B7}"/>
                  </a:ext>
                </a:extLst>
              </p:cNvPr>
              <p:cNvSpPr txBox="1"/>
              <p:nvPr/>
            </p:nvSpPr>
            <p:spPr>
              <a:xfrm>
                <a:off x="2992602" y="2404122"/>
                <a:ext cx="1471962" cy="982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2000">
                                        <a:latin typeface="Cambria Math" panose="02040503050406030204" pitchFamily="18" charset="0"/>
                                      </a:rPr>
                                      <m:t>10≤</m:t>
                                    </m:r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2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it-IT" sz="2000">
                                        <a:latin typeface="Cambria Math" panose="02040503050406030204" pitchFamily="18" charset="0"/>
                                      </a:rPr>
                                      <m:t>≤12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>
                                        <a:latin typeface="Cambria Math" panose="02040503050406030204" pitchFamily="18" charset="0"/>
                                      </a:rPr>
                                      <m:t>1≤</m:t>
                                    </m:r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it-IT" sz="2000">
                                        <a:latin typeface="Cambria Math" panose="02040503050406030204" pitchFamily="18" charset="0"/>
                                      </a:rPr>
                                      <m:t>≤10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2000">
                                        <a:latin typeface="Cambria Math" panose="02040503050406030204" pitchFamily="18" charset="0"/>
                                      </a:rPr>
                                      <m:t>3≤</m:t>
                                    </m:r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20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it-IT" sz="2000">
                                        <a:latin typeface="Cambria Math" panose="02040503050406030204" pitchFamily="18" charset="0"/>
                                      </a:rPr>
                                      <m:t>≤7,5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140152D-FC56-5E76-EC57-6F1FB58DE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02" y="2404122"/>
                <a:ext cx="1471962" cy="982577"/>
              </a:xfrm>
              <a:prstGeom prst="rect">
                <a:avLst/>
              </a:prstGeom>
              <a:blipFill>
                <a:blip r:embed="rId3"/>
                <a:stretch>
                  <a:fillRect r="-9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84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"/>
              <a:buNone/>
            </a:pPr>
            <a:r>
              <a:rPr lang="it" i="0"/>
              <a:t>COMPUTATIONAL TIME ANALYSIS</a:t>
            </a:r>
            <a:endParaRPr i="0"/>
          </a:p>
        </p:txBody>
      </p:sp>
      <p:sp>
        <p:nvSpPr>
          <p:cNvPr id="223" name="Google Shape;223;p10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224" name="Google Shape;224;p10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  <p:pic>
        <p:nvPicPr>
          <p:cNvPr id="225" name="Google Shape;22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308" y="1250993"/>
            <a:ext cx="2856575" cy="340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6808" y="1423168"/>
            <a:ext cx="4945053" cy="305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"/>
              <a:buNone/>
            </a:pPr>
            <a:r>
              <a:rPr lang="it" i="0"/>
              <a:t>COMPUTATIONAL TIME ANALYSIS</a:t>
            </a:r>
            <a:endParaRPr/>
          </a:p>
        </p:txBody>
      </p:sp>
      <p:sp>
        <p:nvSpPr>
          <p:cNvPr id="232" name="Google Shape;232;p11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233" name="Google Shape;233;p11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283" y="1191793"/>
            <a:ext cx="3663727" cy="340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2260" y="1582118"/>
            <a:ext cx="4489338" cy="277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"/>
              <a:buNone/>
            </a:pPr>
            <a:r>
              <a:rPr lang="it" i="0"/>
              <a:t>ERROR TREND</a:t>
            </a:r>
            <a:endParaRPr/>
          </a:p>
        </p:txBody>
      </p:sp>
      <p:sp>
        <p:nvSpPr>
          <p:cNvPr id="241" name="Google Shape;241;p12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242" name="Google Shape;242;p12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  <p:pic>
        <p:nvPicPr>
          <p:cNvPr id="243" name="Google Shape;24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833" y="1397118"/>
            <a:ext cx="4194013" cy="340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0" y="1569293"/>
            <a:ext cx="3008495" cy="3057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"/>
              <a:buNone/>
            </a:pPr>
            <a:r>
              <a:rPr lang="it"/>
              <a:t>PRESENTATION INDEX</a:t>
            </a:r>
            <a:endParaRPr/>
          </a:p>
        </p:txBody>
      </p:sp>
      <p:sp>
        <p:nvSpPr>
          <p:cNvPr id="147" name="Google Shape;147;p2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Frati Davide, Gazzola Daniele, Micucci Francesco</a:t>
            </a:r>
            <a:endParaRPr/>
          </a:p>
        </p:txBody>
      </p:sp>
      <p:sp>
        <p:nvSpPr>
          <p:cNvPr id="148" name="Google Shape;148;p2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734786" y="1743763"/>
            <a:ext cx="6976965" cy="8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it" sz="1700" b="0" i="0" u="sng" strike="noStrike" cap="none" dirty="0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 action="ppaction://hlinksldjump"/>
              </a:rPr>
              <a:t>Mathematical aspects of MonteCarlo</a:t>
            </a:r>
            <a:endParaRPr sz="1700" b="0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it" sz="1700" b="0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4" action="ppaction://hlinksldjump"/>
              </a:rPr>
              <a:t>Code design and implementation</a:t>
            </a:r>
            <a:endParaRPr sz="1700" b="0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it" sz="1700" b="0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5" action="ppaction://hlinksldjump"/>
              </a:rPr>
              <a:t>Scalability results</a:t>
            </a:r>
            <a:endParaRPr sz="1700" b="0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762777" y="409712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"/>
              <a:buNone/>
            </a:pPr>
            <a:r>
              <a:rPr lang="it" i="0"/>
              <a:t>MATHEMATICAL INTRODUCTION</a:t>
            </a:r>
            <a:endParaRPr i="0"/>
          </a:p>
        </p:txBody>
      </p:sp>
      <p:sp>
        <p:nvSpPr>
          <p:cNvPr id="155" name="Google Shape;155;p3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762777" y="1446328"/>
            <a:ext cx="64801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MonteCarlo is an algorithm that is used to approximate integrals.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762777" y="1723328"/>
            <a:ext cx="5860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have an integral of the form: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2434030" y="1997807"/>
            <a:ext cx="2518285" cy="5448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 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762777" y="2658426"/>
            <a:ext cx="65781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idea is to randomly generate a certain number of points in our domain </a:t>
            </a:r>
            <a:r>
              <a:rPr lang="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and then approximate the integral using the following formula: </a:t>
            </a: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3168772" y="3258932"/>
            <a:ext cx="1668120" cy="6486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 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762777" y="3944340"/>
            <a:ext cx="5860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(n is the number of random samples)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"/>
              <a:buNone/>
            </a:pPr>
            <a:r>
              <a:rPr lang="it" i="0"/>
              <a:t>MONTECARLO RELATIVE ERROR</a:t>
            </a:r>
            <a:endParaRPr i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169" name="Google Shape;169;p4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852584" y="1507744"/>
            <a:ext cx="66165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error estimation can be provided by the variance.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particular, can be shown that when n grows, the relative error is reduced of a quantity proportional to</a:t>
            </a: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2757764" y="2132750"/>
            <a:ext cx="587700" cy="3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 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4" descr="Monte Carlo integration — STA663-2020 1.0 document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90" y="2700338"/>
            <a:ext cx="194310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"/>
          <p:cNvSpPr txBox="1"/>
          <p:nvPr/>
        </p:nvSpPr>
        <p:spPr>
          <a:xfrm>
            <a:off x="2635898" y="3811124"/>
            <a:ext cx="483325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this 2D example, we have the unitary circle as domain: we generate our points and then we evaluate the function in each one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"/>
              <a:buNone/>
            </a:pPr>
            <a:r>
              <a:rPr lang="it" i="0"/>
              <a:t>CODE DESIGN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602" y="1251464"/>
            <a:ext cx="6768297" cy="307764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/>
        </p:nvSpPr>
        <p:spPr>
          <a:xfrm>
            <a:off x="1085350" y="4189775"/>
            <a:ext cx="704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OSS: </a:t>
            </a: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 provide a function as an input we included the muparser library into the code.</a:t>
            </a:r>
            <a:endParaRPr sz="1400" b="0" i="0" u="none" strike="noStrike" cap="non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857250" y="197110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"/>
              <a:buNone/>
            </a:pPr>
            <a:r>
              <a:rPr lang="it" i="0"/>
              <a:t>PARALLELISM: MPI</a:t>
            </a:r>
            <a:endParaRPr i="0"/>
          </a:p>
        </p:txBody>
      </p:sp>
      <p:sp>
        <p:nvSpPr>
          <p:cNvPr id="188" name="Google Shape;188;p6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189" name="Google Shape;189;p6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pic>
        <p:nvPicPr>
          <p:cNvPr id="190" name="Google Shape;190;p6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201" y="1119600"/>
            <a:ext cx="3007519" cy="343614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 txBox="1"/>
          <p:nvPr/>
        </p:nvSpPr>
        <p:spPr>
          <a:xfrm>
            <a:off x="4571999" y="1343609"/>
            <a:ext cx="3489600" cy="3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use MPI in order to improve the performances.</a:t>
            </a: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the figure we suppose to have 3 MPI threads.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Each one calculates the number of samples to generate with the following formula: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mySamples = N/size – (rank &lt; (N % size)).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try to balance the load as much as possible. It might happen that the threads with a lower rank are going to perform more iterations.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"/>
              <a:buNone/>
            </a:pPr>
            <a:r>
              <a:rPr lang="it" i="0"/>
              <a:t>PARALLELISM: OPENMP</a:t>
            </a:r>
            <a:endParaRPr i="0"/>
          </a:p>
        </p:txBody>
      </p:sp>
      <p:sp>
        <p:nvSpPr>
          <p:cNvPr id="197" name="Google Shape;197;p7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1204815" y="1919527"/>
            <a:ext cx="70818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loop for the generation of the points is also parallelized using OpenMp.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scheduling strategy is the default one because after trying all the possible solutions we noticed that there is no improvement on using a different schedule.</a:t>
            </a: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tried to combine MPI and OpenMp in order to get the best possible</a:t>
            </a: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performances from a parallel code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"/>
              <a:buNone/>
            </a:pPr>
            <a:r>
              <a:rPr lang="it" i="0"/>
              <a:t>RANDOM POINTS GENERATION</a:t>
            </a:r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Frati Davide, Gazzola Daniele, Micucci Francesco</a:t>
            </a:r>
            <a:endParaRPr/>
          </a:p>
        </p:txBody>
      </p:sp>
      <p:sp>
        <p:nvSpPr>
          <p:cNvPr id="206" name="Google Shape;206;p8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699796" y="1385596"/>
            <a:ext cx="75870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If the domain is an hyper-rectangle, points are generated coordinate-after-coordinate, and each coordinate is generated between the 2 bounds in that direction.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If the domain is an hyper-sphere, we are going to use the </a:t>
            </a:r>
            <a:r>
              <a:rPr lang="it" sz="14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rejection sample algorithm</a:t>
            </a: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</a:t>
            </a: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Points are randomly generated in the hyper-cube circumscribing the hyper-sphere. If the generated point is not inside our initial domain, the point is rejected, otherwise it is considered valid.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8" descr="Monte Carlo integration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004" y="2963288"/>
            <a:ext cx="1727598" cy="167712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 txBox="1"/>
          <p:nvPr/>
        </p:nvSpPr>
        <p:spPr>
          <a:xfrm>
            <a:off x="2514601" y="3596051"/>
            <a:ext cx="480526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 example of generation in 2D: the domain is the circle.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All points are generated, but blue points are rejected.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>
            <a:spLocks noGrp="1"/>
          </p:cNvSpPr>
          <p:nvPr>
            <p:ph type="title"/>
          </p:nvPr>
        </p:nvSpPr>
        <p:spPr>
          <a:xfrm>
            <a:off x="857250" y="400051"/>
            <a:ext cx="7429500" cy="1036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Play"/>
              <a:buNone/>
            </a:pPr>
            <a:r>
              <a:rPr lang="it" i="0"/>
              <a:t>RANDOM POINTS GENERATION</a:t>
            </a:r>
            <a:endParaRPr/>
          </a:p>
        </p:txBody>
      </p:sp>
      <p:sp>
        <p:nvSpPr>
          <p:cNvPr id="215" name="Google Shape;215;p9"/>
          <p:cNvSpPr txBox="1">
            <a:spLocks noGrp="1"/>
          </p:cNvSpPr>
          <p:nvPr>
            <p:ph type="ftr" idx="11"/>
          </p:nvPr>
        </p:nvSpPr>
        <p:spPr>
          <a:xfrm>
            <a:off x="115822" y="4799159"/>
            <a:ext cx="337298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Frati Davide, Gazzola Daniele, Micucci Francesco</a:t>
            </a:r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sldNum" idx="12"/>
          </p:nvPr>
        </p:nvSpPr>
        <p:spPr>
          <a:xfrm>
            <a:off x="8701858" y="4799159"/>
            <a:ext cx="3531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699796" y="1536725"/>
            <a:ext cx="72780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Each MPI thread is going to generate an object of type std::mt19937 using as a seed its actual rank. </a:t>
            </a: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When the function generatePoint() is called, will be defined an object “distribution” of type std::uniform_real_distribution that is going to have the extreme point of a range as a parameters.</a:t>
            </a: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are going to use the random number generated in this range as part of the coordinates.</a:t>
            </a: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"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 are going to perform the same operation for n times, where n is the space dimension.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rgbClr val="000000"/>
      </a:dk1>
      <a:lt1>
        <a:srgbClr val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654</Words>
  <Application>Microsoft Office PowerPoint</Application>
  <PresentationFormat>Presentazione su schermo (16:9)</PresentationFormat>
  <Paragraphs>85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Open Sans Light</vt:lpstr>
      <vt:lpstr>Arial</vt:lpstr>
      <vt:lpstr>Play</vt:lpstr>
      <vt:lpstr>Open Sans</vt:lpstr>
      <vt:lpstr>Cambria Math</vt:lpstr>
      <vt:lpstr>AngleLinesVTI</vt:lpstr>
      <vt:lpstr>Simple Light</vt:lpstr>
      <vt:lpstr>MONTECARLO INTEGRATION</vt:lpstr>
      <vt:lpstr>PRESENTATION INDEX</vt:lpstr>
      <vt:lpstr>MATHEMATICAL INTRODUCTION</vt:lpstr>
      <vt:lpstr>MONTECARLO RELATIVE ERROR</vt:lpstr>
      <vt:lpstr>CODE DESIGN</vt:lpstr>
      <vt:lpstr>PARALLELISM: MPI</vt:lpstr>
      <vt:lpstr>PARALLELISM: OPENMP</vt:lpstr>
      <vt:lpstr>RANDOM POINTS GENERATION</vt:lpstr>
      <vt:lpstr>RANDOM POINTS GENERATION</vt:lpstr>
      <vt:lpstr>INTEGRATION  TESTS</vt:lpstr>
      <vt:lpstr>COMPUTATIONAL TIME ANALYSIS</vt:lpstr>
      <vt:lpstr>COMPUTATIONAL TIME ANALYSIS</vt:lpstr>
      <vt:lpstr>ERROR TREND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MONTECARLO INTEGRATION</dc:title>
  <cp:lastModifiedBy>Davide Frati</cp:lastModifiedBy>
  <cp:revision>2</cp:revision>
  <dcterms:modified xsi:type="dcterms:W3CDTF">2022-12-21T11:21:06Z</dcterms:modified>
</cp:coreProperties>
</file>