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96" r:id="rId2"/>
    <p:sldId id="30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2E95B-0B0B-4104-B11B-000759F09330}">
  <a:tblStyle styleId="{8242E95B-0B0B-4104-B11B-000759F09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BFEC14-F711-474D-9B29-8DD45594D3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1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5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38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5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7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5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6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9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7" r:id="rId7"/>
    <p:sldLayoutId id="2147483668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User_By_I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trello.com/b/WBCqqAyc/connectedx" TargetMode="External"/><Relationship Id="rId4" Type="http://schemas.openxmlformats.org/officeDocument/2006/relationships/hyperlink" Target="https://bit.ly/3A1uf1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anieleGotti/ConnecTEDx/tree/main/ConnecTEDx/code/aws/lambda/Get_Watch_next_by_Id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Events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User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Casual_Video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Dist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Events_By_Distance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eGotti/ConnecTEDx/tree/main/ConnecTEDx/code/aws/lambda/Get_Percent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eleGotti/ConnecTEDx/tree/main/ConnecTEDx/code/aws/lambda/Get_Talks_By_Tags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20065" y="2772509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Inspirating ideas, connecting people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1244CF-0AF6-B467-EFE2-8687A7A582C6}"/>
              </a:ext>
            </a:extLst>
          </p:cNvPr>
          <p:cNvSpPr txBox="1"/>
          <p:nvPr/>
        </p:nvSpPr>
        <p:spPr>
          <a:xfrm>
            <a:off x="6398810" y="4434793"/>
            <a:ext cx="32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Daniele Gotti - 1079011</a:t>
            </a:r>
          </a:p>
          <a:p>
            <a:r>
              <a:rPr lang="it-IT" dirty="0"/>
              <a:t>Filippo Bolis - 1079493</a:t>
            </a:r>
          </a:p>
        </p:txBody>
      </p:sp>
      <p:pic>
        <p:nvPicPr>
          <p:cNvPr id="9" name="Immagine 8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FDD4D78A-AC28-27FF-4255-FF3773D5C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t="22741" r="9549" b="10560"/>
          <a:stretch/>
        </p:blipFill>
        <p:spPr>
          <a:xfrm>
            <a:off x="3434002" y="1616997"/>
            <a:ext cx="5238000" cy="1237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37117" y="2724221"/>
            <a:ext cx="3004457" cy="999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l’Id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tutti i dati dell’utente associato</a:t>
            </a:r>
            <a:r>
              <a:rPr lang="it-IT" sz="1600" dirty="0"/>
              <a:t>. 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507092" y="309370"/>
            <a:ext cx="427146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Get_User_By_Id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1939346" y="4294394"/>
            <a:ext cx="4357302" cy="2376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997427" y="1747473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4642827" y="4666226"/>
            <a:ext cx="4572000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https://d5h8r1q8bf.execute-api.us-east-1.amazonaws.com/default/Get_User_By_Id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orologio, schermata, Orologio digitale, Carattere&#10;&#10;Descrizione generata automaticamente">
            <a:extLst>
              <a:ext uri="{FF2B5EF4-FFF2-40B4-BE49-F238E27FC236}">
                <a16:creationId xmlns:a16="http://schemas.microsoft.com/office/drawing/2014/main" id="{6A2380E9-D136-E274-E815-937A84A7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1" y="4212891"/>
            <a:ext cx="1467055" cy="638264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0DAE314-0EB5-BDE5-F2E8-4F8D85E1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178" y="1095830"/>
            <a:ext cx="5330939" cy="31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Criticità</a:t>
            </a:r>
            <a:endParaRPr sz="3600" b="1" dirty="0"/>
          </a:p>
        </p:txBody>
      </p:sp>
      <p:graphicFrame>
        <p:nvGraphicFramePr>
          <p:cNvPr id="951" name="Google Shape;951;p27"/>
          <p:cNvGraphicFramePr/>
          <p:nvPr>
            <p:extLst>
              <p:ext uri="{D42A27DB-BD31-4B8C-83A1-F6EECF244321}">
                <p14:modId xmlns:p14="http://schemas.microsoft.com/office/powerpoint/2010/main" val="1106529019"/>
              </p:ext>
            </p:extLst>
          </p:nvPr>
        </p:nvGraphicFramePr>
        <p:xfrm>
          <a:off x="125395" y="1941395"/>
          <a:ext cx="8298605" cy="20870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L’API “Get_Percentage”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 quanto sia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fondamentale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questa funzionalità per il programma, questa potrebbe causare delle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latenze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a causa della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complessità del codice</a:t>
                      </a:r>
                      <a:endParaRPr sz="1600" dirty="0">
                        <a:solidFill>
                          <a:schemeClr val="bg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Distanze in linea d’aria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Le distanze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sono calcolate in linea d’aria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potremmo utilizzare un API per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calcolare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la distanza </a:t>
                      </a:r>
                      <a:r>
                        <a:rPr lang="it-IT" sz="1600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usando i mezzi</a:t>
                      </a:r>
                      <a:endParaRPr sz="1600" dirty="0">
                        <a:solidFill>
                          <a:schemeClr val="bg2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 </a:t>
                      </a:r>
                      <a:r>
                        <a:rPr lang="it-IT" sz="1800" b="1" u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AWS:Glue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L’idea di 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aggiornare il database di S3 è stata scartata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 causa </a:t>
                      </a:r>
                      <a:r>
                        <a:rPr lang="it-IT" sz="1600" u="sng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dell’account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venuto </a:t>
                      </a:r>
                      <a:r>
                        <a:rPr lang="it-IT" sz="1600" u="sng" dirty="0">
                          <a:solidFill>
                            <a:schemeClr val="bg2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disabilitato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per i troppi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run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dei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glue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corrispondenti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magine 2" descr="Immagine che contiene giallo, triangolo&#10;&#10;Descrizione generata automaticamente">
            <a:extLst>
              <a:ext uri="{FF2B5EF4-FFF2-40B4-BE49-F238E27FC236}">
                <a16:creationId xmlns:a16="http://schemas.microsoft.com/office/drawing/2014/main" id="{5E9ACA59-4036-D3CB-399C-E3B31C8A5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634" y="196986"/>
            <a:ext cx="1068777" cy="10687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 evoluzioni</a:t>
            </a:r>
            <a:endParaRPr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53" name="Google Shape;953;p27"/>
          <p:cNvSpPr txBox="1">
            <a:spLocks/>
          </p:cNvSpPr>
          <p:nvPr/>
        </p:nvSpPr>
        <p:spPr>
          <a:xfrm>
            <a:off x="7105236" y="4169838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more info:</a:t>
            </a:r>
            <a:b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" sz="18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en" sz="1800" b="1" u="sng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r>
              <a:rPr lang="en" sz="1800" b="1" dirty="0">
                <a:solidFill>
                  <a:srgbClr val="017DC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u="sng" dirty="0">
              <a:solidFill>
                <a:srgbClr val="017DC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9214;p64">
            <a:extLst>
              <a:ext uri="{FF2B5EF4-FFF2-40B4-BE49-F238E27FC236}">
                <a16:creationId xmlns:a16="http://schemas.microsoft.com/office/drawing/2014/main" id="{F90149A5-03E7-0A83-788F-74D83B5F65B9}"/>
              </a:ext>
            </a:extLst>
          </p:cNvPr>
          <p:cNvGrpSpPr/>
          <p:nvPr/>
        </p:nvGrpSpPr>
        <p:grpSpPr>
          <a:xfrm>
            <a:off x="1508093" y="315949"/>
            <a:ext cx="857736" cy="919784"/>
            <a:chOff x="-1591550" y="3597475"/>
            <a:chExt cx="293825" cy="294575"/>
          </a:xfrm>
        </p:grpSpPr>
        <p:sp>
          <p:nvSpPr>
            <p:cNvPr id="4" name="Google Shape;9215;p64">
              <a:extLst>
                <a:ext uri="{FF2B5EF4-FFF2-40B4-BE49-F238E27FC236}">
                  <a16:creationId xmlns:a16="http://schemas.microsoft.com/office/drawing/2014/main" id="{44ABC75E-31FD-F3C7-ADB8-9584B4C1A9B2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16;p64">
              <a:extLst>
                <a:ext uri="{FF2B5EF4-FFF2-40B4-BE49-F238E27FC236}">
                  <a16:creationId xmlns:a16="http://schemas.microsoft.com/office/drawing/2014/main" id="{B8006CBA-149A-D5EC-95FD-A0E4F3C0D95E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17;p64">
              <a:extLst>
                <a:ext uri="{FF2B5EF4-FFF2-40B4-BE49-F238E27FC236}">
                  <a16:creationId xmlns:a16="http://schemas.microsoft.com/office/drawing/2014/main" id="{355FC5BE-F5FC-5382-D216-AFA26EC0601A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Google Shape;951;p27">
            <a:extLst>
              <a:ext uri="{FF2B5EF4-FFF2-40B4-BE49-F238E27FC236}">
                <a16:creationId xmlns:a16="http://schemas.microsoft.com/office/drawing/2014/main" id="{636113E2-A7A5-A0B8-3CE3-372E84C49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697993"/>
              </p:ext>
            </p:extLst>
          </p:nvPr>
        </p:nvGraphicFramePr>
        <p:xfrm>
          <a:off x="125395" y="1890834"/>
          <a:ext cx="8298605" cy="25568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8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Implementazione di un API di AI</a:t>
                      </a: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Implementare un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API di intelligenza artificiale 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 collegare i tag degli eventi e dei </a:t>
                      </a:r>
                      <a:r>
                        <a:rPr lang="it-IT" sz="1600" dirty="0" err="1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tedx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per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consigliare eventi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non solo in base alla distanza ma anche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in base </a:t>
                      </a:r>
                      <a:r>
                        <a:rPr lang="it-IT" sz="1600" dirty="0" err="1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algli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 interessi</a:t>
                      </a:r>
                      <a:endParaRPr sz="1600" dirty="0">
                        <a:solidFill>
                          <a:srgbClr val="0070C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2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Accesso degli utenti</a:t>
                      </a:r>
                      <a:endParaRPr lang="it-IT"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Si potrebbe trattare 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l’accesso degli utenti</a:t>
                      </a:r>
                      <a:r>
                        <a:rPr lang="it-IT" sz="1600" dirty="0">
                          <a:solidFill>
                            <a:schemeClr val="dk1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, ad esempio con Cognito non ancora stato implementato</a:t>
                      </a: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1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1E74C7B3-AFE8-3B1B-AEC2-495FEBBB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24" y="1222412"/>
            <a:ext cx="4925112" cy="638264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477657" y="2154815"/>
            <a:ext cx="4666343" cy="1384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</a:t>
            </a:r>
            <a:r>
              <a:rPr lang="it-IT" sz="1600" dirty="0" err="1">
                <a:solidFill>
                  <a:srgbClr val="0070C0"/>
                </a:solidFill>
              </a:rPr>
              <a:t>tedx</a:t>
            </a:r>
            <a:r>
              <a:rPr lang="it-IT" sz="1600" dirty="0">
                <a:solidFill>
                  <a:srgbClr val="0070C0"/>
                </a:solidFill>
              </a:rPr>
              <a:t>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alcuni dati dei video correlati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390568" y="308961"/>
            <a:ext cx="58970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 sz="3600" dirty="0" err="1">
                <a:solidFill>
                  <a:srgbClr val="0070C0"/>
                </a:solidFill>
              </a:rPr>
              <a:t>Get_Watch_next_by_Idx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5400000">
            <a:off x="3110056" y="2455211"/>
            <a:ext cx="1500526" cy="668623"/>
          </a:xfrm>
          <a:prstGeom prst="bentConnector3">
            <a:avLst>
              <a:gd name="adj1" fmla="val 998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104970" y="4233445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51943" y="3701686"/>
            <a:ext cx="510173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https://j8wtguywz8.execute-api.us-east-1.amazonaws.com/default/Get_Watch_next_by_Idx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A153AB09-CA57-D745-F309-A293AFC77C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5" r="47528"/>
          <a:stretch/>
        </p:blipFill>
        <p:spPr>
          <a:xfrm>
            <a:off x="290323" y="2847301"/>
            <a:ext cx="3235685" cy="1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tutti gli eventi</a:t>
            </a:r>
            <a:r>
              <a:rPr lang="it-IT" sz="1600" dirty="0"/>
              <a:t> in ordine casuale dal database degli eventi raccolti tramite </a:t>
            </a:r>
            <a:r>
              <a:rPr lang="it-IT" sz="1600" dirty="0" err="1"/>
              <a:t>scraping</a:t>
            </a:r>
            <a:r>
              <a:rPr lang="it-IT" sz="1600" dirty="0"/>
              <a:t> da </a:t>
            </a:r>
            <a:r>
              <a:rPr lang="it-IT" sz="1600" dirty="0" err="1"/>
              <a:t>Eventbrite</a:t>
            </a:r>
            <a:r>
              <a:rPr lang="it-IT" sz="1600" dirty="0"/>
              <a:t>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524286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Get_Casual_Events</a:t>
            </a:r>
            <a:endParaRPr lang="it-IT" sz="3600" dirty="0"/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728843A-1BB7-ACFA-82C6-237EF0BD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62935"/>
            <a:ext cx="3296110" cy="695422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B9E7B74-39EE-1C2E-2A35-D6D3CAB29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3373"/>
          <a:stretch/>
        </p:blipFill>
        <p:spPr>
          <a:xfrm>
            <a:off x="177835" y="3003877"/>
            <a:ext cx="6092336" cy="1479495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Google Shape;1006;p30">
            <a:extLst>
              <a:ext uri="{FF2B5EF4-FFF2-40B4-BE49-F238E27FC236}">
                <a16:creationId xmlns:a16="http://schemas.microsoft.com/office/drawing/2014/main" id="{873BF24D-D134-AE46-9C08-A0254322542F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7" name="Google Shape;1006;p30">
            <a:extLst>
              <a:ext uri="{FF2B5EF4-FFF2-40B4-BE49-F238E27FC236}">
                <a16:creationId xmlns:a16="http://schemas.microsoft.com/office/drawing/2014/main" id="{587BF784-4F92-F85A-F5A0-6DF9910C1FFA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https://pcabt8bxy7.execute-api.us-east-1.amazonaws.com/default/Get_Casual_Events 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alcuni dati gli utenti</a:t>
            </a:r>
            <a:r>
              <a:rPr lang="it-IT" sz="1600" dirty="0"/>
              <a:t> in ordine casuale dal database degli utenti.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19597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Get_Casual_Users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6B705C1-865D-5B87-8EAA-4E3FBA08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62935"/>
            <a:ext cx="3296110" cy="695422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5B7F246-DEF0-071B-9227-34304A31C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96"/>
          <a:stretch/>
        </p:blipFill>
        <p:spPr>
          <a:xfrm>
            <a:off x="177834" y="3003877"/>
            <a:ext cx="6167030" cy="1466523"/>
          </a:xfrm>
          <a:prstGeom prst="rect">
            <a:avLst/>
          </a:prstGeom>
        </p:spPr>
      </p:pic>
      <p:sp>
        <p:nvSpPr>
          <p:cNvPr id="12" name="Google Shape;1006;p30">
            <a:extLst>
              <a:ext uri="{FF2B5EF4-FFF2-40B4-BE49-F238E27FC236}">
                <a16:creationId xmlns:a16="http://schemas.microsoft.com/office/drawing/2014/main" id="{D45011A9-D54B-F79F-659D-1306A43EAF46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6" name="Google Shape;1006;p30">
            <a:extLst>
              <a:ext uri="{FF2B5EF4-FFF2-40B4-BE49-F238E27FC236}">
                <a16:creationId xmlns:a16="http://schemas.microsoft.com/office/drawing/2014/main" id="{04326834-B40C-0B86-4508-C21D10BD2890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https://21ggtaqrr8.execute-api.us-east-1.amazonaws.com/default/Get_Casual_Users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0A98F92-A588-A988-5BD3-4C19BD46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1759432"/>
            <a:ext cx="3293030" cy="695422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795090" y="1276504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>
                <a:solidFill>
                  <a:srgbClr val="FF0000"/>
                </a:solidFill>
              </a:rPr>
              <a:t> alcuni dati dei video </a:t>
            </a:r>
            <a:r>
              <a:rPr lang="it-IT" sz="1600" dirty="0" err="1">
                <a:solidFill>
                  <a:srgbClr val="FF0000"/>
                </a:solidFill>
              </a:rPr>
              <a:t>Tedx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in ordine casuale dal database degli utenti. È possibile </a:t>
            </a:r>
            <a:r>
              <a:rPr lang="it-IT" sz="1600" dirty="0">
                <a:solidFill>
                  <a:srgbClr val="0070C0"/>
                </a:solidFill>
              </a:rPr>
              <a:t>filtrare</a:t>
            </a:r>
            <a:r>
              <a:rPr lang="it-IT" sz="1600" dirty="0"/>
              <a:t> i risultati utilizzando </a:t>
            </a:r>
            <a:r>
              <a:rPr lang="it-IT" sz="1600" dirty="0">
                <a:solidFill>
                  <a:schemeClr val="tx1"/>
                </a:solidFill>
              </a:rPr>
              <a:t>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19597" y="308961"/>
            <a:ext cx="485205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Get_Casual_Video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9894" y="2685143"/>
            <a:ext cx="1829016" cy="1124860"/>
          </a:xfrm>
          <a:prstGeom prst="bentConnector3">
            <a:avLst>
              <a:gd name="adj1" fmla="val 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EDB3A61-9D35-7355-0B03-511109C1DB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97"/>
          <a:stretch/>
        </p:blipFill>
        <p:spPr>
          <a:xfrm>
            <a:off x="177835" y="3003877"/>
            <a:ext cx="6157652" cy="1514686"/>
          </a:xfrm>
          <a:prstGeom prst="rect">
            <a:avLst/>
          </a:prstGeom>
        </p:spPr>
      </p:pic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6433027" y="451393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447144" y="2541514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https://0oc6y6q9zj.execute-api.us-east-1.amazonaws.com/default/Get_Casual_Videos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5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499895" y="1643240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ID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degli utenti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distanza minore alla maggiore, </a:t>
            </a:r>
            <a:r>
              <a:rPr lang="it-IT" sz="1600" dirty="0">
                <a:solidFill>
                  <a:srgbClr val="FF0000"/>
                </a:solidFill>
              </a:rPr>
              <a:t>calcolando</a:t>
            </a:r>
            <a:r>
              <a:rPr lang="it-IT" sz="1600" dirty="0"/>
              <a:t> la distanza in </a:t>
            </a:r>
            <a:r>
              <a:rPr lang="it-IT" sz="1600" dirty="0">
                <a:solidFill>
                  <a:srgbClr val="FF0000"/>
                </a:solidFill>
              </a:rPr>
              <a:t>chilometri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41368" y="313122"/>
            <a:ext cx="37634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Get_Distance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5400000">
            <a:off x="3110056" y="2455211"/>
            <a:ext cx="1500526" cy="668623"/>
          </a:xfrm>
          <a:prstGeom prst="bentConnector3">
            <a:avLst>
              <a:gd name="adj1" fmla="val 998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104970" y="4233445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51943" y="3701686"/>
            <a:ext cx="478971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https://jaowcl2f33.execute-api.us-east-1.amazonaws.com/default/Get_Distance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testo, schermata, Carattere, orologio&#10;&#10;Descrizione generata automaticamente">
            <a:extLst>
              <a:ext uri="{FF2B5EF4-FFF2-40B4-BE49-F238E27FC236}">
                <a16:creationId xmlns:a16="http://schemas.microsoft.com/office/drawing/2014/main" id="{6BAD47ED-529E-36CF-4882-66BF238E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67" y="1220042"/>
            <a:ext cx="3801005" cy="657317"/>
          </a:xfrm>
          <a:prstGeom prst="rect">
            <a:avLst/>
          </a:prstGeom>
        </p:spPr>
      </p:pic>
      <p:pic>
        <p:nvPicPr>
          <p:cNvPr id="11" name="Immagine 10" descr="Immagine che contiene testo, schermata, Carattere, schermo&#10;&#10;Descrizione generata automaticamente">
            <a:extLst>
              <a:ext uri="{FF2B5EF4-FFF2-40B4-BE49-F238E27FC236}">
                <a16:creationId xmlns:a16="http://schemas.microsoft.com/office/drawing/2014/main" id="{E85CC197-4131-3490-0007-CDF25E1CE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23" y="2249188"/>
            <a:ext cx="3113278" cy="25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A006B147-ECFA-5225-7462-A345C6E7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67" y="1222689"/>
            <a:ext cx="3953427" cy="647790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8888D0-638A-9354-CA18-71836BF3E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3740"/>
          <a:stretch/>
        </p:blipFill>
        <p:spPr>
          <a:xfrm>
            <a:off x="275809" y="2222148"/>
            <a:ext cx="3235684" cy="2581190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499895" y="1643240"/>
            <a:ext cx="4644105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alcuni dati degli eventi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distanza minore alla maggiore, </a:t>
            </a:r>
            <a:r>
              <a:rPr lang="it-IT" sz="1600" dirty="0">
                <a:solidFill>
                  <a:srgbClr val="FF0000"/>
                </a:solidFill>
              </a:rPr>
              <a:t>calcolando</a:t>
            </a:r>
            <a:r>
              <a:rPr lang="it-IT" sz="1600" dirty="0"/>
              <a:t> la distanza in </a:t>
            </a:r>
            <a:r>
              <a:rPr lang="it-IT" sz="1600" dirty="0">
                <a:solidFill>
                  <a:srgbClr val="FF0000"/>
                </a:solidFill>
              </a:rPr>
              <a:t>metri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441368" y="313122"/>
            <a:ext cx="58970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Get_Events_By_Distance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</p:cNvCxnSpPr>
          <p:nvPr/>
        </p:nvCxnSpPr>
        <p:spPr>
          <a:xfrm rot="5400000">
            <a:off x="3110056" y="2455211"/>
            <a:ext cx="1500526" cy="668623"/>
          </a:xfrm>
          <a:prstGeom prst="bentConnector3">
            <a:avLst>
              <a:gd name="adj1" fmla="val 998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104970" y="4233445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51943" y="3701686"/>
            <a:ext cx="5101734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https://x5q0notlzb.execute-api.us-east-1.amazonaws.com/default/Get_Events_By_Distance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7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4067843" y="1979021"/>
            <a:ext cx="4644105" cy="1094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l'ID di un utente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bg2"/>
                </a:solidFill>
              </a:rPr>
              <a:t>calcola</a:t>
            </a:r>
            <a:r>
              <a:rPr lang="it-IT" sz="1600" dirty="0"/>
              <a:t> e </a:t>
            </a:r>
            <a:r>
              <a:rPr lang="it-IT" sz="1600" dirty="0">
                <a:solidFill>
                  <a:schemeClr val="tx1"/>
                </a:solidFill>
              </a:rPr>
              <a:t>restituisce i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bg2"/>
                </a:solidFill>
              </a:rPr>
              <a:t>tag</a:t>
            </a:r>
            <a:r>
              <a:rPr lang="it-IT" sz="1600" dirty="0"/>
              <a:t> e </a:t>
            </a:r>
            <a:r>
              <a:rPr lang="it-IT" sz="1600" dirty="0">
                <a:solidFill>
                  <a:schemeClr val="bg2"/>
                </a:solidFill>
              </a:rPr>
              <a:t>le percentuali degli interessi dell’utente </a:t>
            </a:r>
            <a:r>
              <a:rPr lang="it-IT" sz="1600" u="sng" dirty="0">
                <a:solidFill>
                  <a:srgbClr val="FF0000"/>
                </a:solidFill>
              </a:rPr>
              <a:t>ordinati</a:t>
            </a:r>
            <a:r>
              <a:rPr lang="it-IT" sz="1600" dirty="0"/>
              <a:t> dalla più alta alla più bassa</a:t>
            </a:r>
            <a:endParaRPr lang="it-IT" sz="1600" dirty="0">
              <a:solidFill>
                <a:srgbClr val="0070C0"/>
              </a:solidFill>
            </a:endParaRP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1623455" y="308961"/>
            <a:ext cx="589708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Get_Percentage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>
            <a:off x="2816006" y="1554276"/>
            <a:ext cx="547429" cy="2024764"/>
          </a:xfrm>
          <a:prstGeom prst="bentConnector3">
            <a:avLst>
              <a:gd name="adj1" fmla="val 208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5874639" y="4464680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3711814" y="3909856"/>
            <a:ext cx="4822586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https://qo0f5hn90k.execute-api.us-east-1.amazonaws.com/default/Get_Percentage</a:t>
            </a:r>
            <a:endParaRPr lang="it-IT" sz="900" i="1" dirty="0">
              <a:solidFill>
                <a:srgbClr val="0070C0"/>
              </a:solidFill>
            </a:endParaRPr>
          </a:p>
        </p:txBody>
      </p:sp>
      <p:pic>
        <p:nvPicPr>
          <p:cNvPr id="5" name="Immagine 4" descr="Immagine che contiene orologio, schermata, Carattere, testo&#10;&#10;Descrizione generata automaticamente">
            <a:extLst>
              <a:ext uri="{FF2B5EF4-FFF2-40B4-BE49-F238E27FC236}">
                <a16:creationId xmlns:a16="http://schemas.microsoft.com/office/drawing/2014/main" id="{04921165-8041-3213-8387-C12005D4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72" y="1249433"/>
            <a:ext cx="1676634" cy="609685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D059AD-8281-AA45-0A9B-F02B22642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0" y="2278696"/>
            <a:ext cx="286742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B37A58F-F517-23B9-B0B7-48F81350C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40"/>
          <a:stretch/>
        </p:blipFill>
        <p:spPr>
          <a:xfrm>
            <a:off x="3860801" y="1079636"/>
            <a:ext cx="5138056" cy="3181794"/>
          </a:xfrm>
          <a:prstGeom prst="rect">
            <a:avLst/>
          </a:prstGeom>
        </p:spPr>
      </p:pic>
      <p:pic>
        <p:nvPicPr>
          <p:cNvPr id="4" name="Immagine 3" descr="Immagine che contiene testo, schermata, orologio, Carattere&#10;&#10;Descrizione generata automaticamente">
            <a:extLst>
              <a:ext uri="{FF2B5EF4-FFF2-40B4-BE49-F238E27FC236}">
                <a16:creationId xmlns:a16="http://schemas.microsoft.com/office/drawing/2014/main" id="{D190C816-8BE3-4283-5404-DB991DF5D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" y="4347094"/>
            <a:ext cx="4271469" cy="638264"/>
          </a:xfrm>
          <a:prstGeom prst="rect">
            <a:avLst/>
          </a:prstGeom>
        </p:spPr>
      </p:pic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55599" y="2246175"/>
            <a:ext cx="3004457" cy="18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L'API, </a:t>
            </a:r>
            <a:r>
              <a:rPr lang="it-IT" sz="1600" dirty="0">
                <a:solidFill>
                  <a:schemeClr val="tx1"/>
                </a:solidFill>
              </a:rPr>
              <a:t>dato</a:t>
            </a:r>
            <a:r>
              <a:rPr lang="it-IT" sz="1600" dirty="0">
                <a:solidFill>
                  <a:srgbClr val="0070C0"/>
                </a:solidFill>
              </a:rPr>
              <a:t> un tag </a:t>
            </a:r>
            <a:r>
              <a:rPr lang="it-IT" sz="1600" dirty="0"/>
              <a:t>come input, </a:t>
            </a:r>
            <a:r>
              <a:rPr lang="it-IT" sz="1600" dirty="0">
                <a:solidFill>
                  <a:schemeClr val="tx1"/>
                </a:solidFill>
              </a:rPr>
              <a:t>restituisce</a:t>
            </a:r>
            <a:r>
              <a:rPr lang="it-IT" sz="1600" dirty="0"/>
              <a:t> gli </a:t>
            </a:r>
            <a:r>
              <a:rPr lang="it-IT" sz="1600" dirty="0">
                <a:solidFill>
                  <a:schemeClr val="bg2"/>
                </a:solidFill>
              </a:rPr>
              <a:t>tutti i dati dei video </a:t>
            </a:r>
            <a:r>
              <a:rPr lang="it-IT" sz="1600" dirty="0" err="1">
                <a:solidFill>
                  <a:schemeClr val="bg2"/>
                </a:solidFill>
              </a:rPr>
              <a:t>Tedx</a:t>
            </a:r>
            <a:r>
              <a:rPr lang="it-IT" sz="1600" dirty="0">
                <a:solidFill>
                  <a:schemeClr val="bg2"/>
                </a:solidFill>
              </a:rPr>
              <a:t> associati al tag</a:t>
            </a:r>
            <a:r>
              <a:rPr lang="it-IT" sz="1600" dirty="0"/>
              <a:t>. È possibile filtrare i risultati utilizzando le parole chiave </a:t>
            </a:r>
            <a:r>
              <a:rPr lang="it-IT" sz="1600" dirty="0">
                <a:solidFill>
                  <a:srgbClr val="0070C0"/>
                </a:solidFill>
              </a:rPr>
              <a:t>"page" </a:t>
            </a:r>
            <a:r>
              <a:rPr lang="it-IT" sz="1600" dirty="0"/>
              <a:t>e 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  <a:r>
              <a:rPr lang="it-IT" sz="1600" dirty="0" err="1">
                <a:solidFill>
                  <a:srgbClr val="0070C0"/>
                </a:solidFill>
              </a:rPr>
              <a:t>doc_per_page</a:t>
            </a:r>
            <a:r>
              <a:rPr lang="it-IT" sz="1600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1139372" y="264116"/>
            <a:ext cx="1599949" cy="662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API</a:t>
            </a:r>
            <a:endParaRPr sz="5400" dirty="0"/>
          </a:p>
        </p:txBody>
      </p:sp>
      <p:sp>
        <p:nvSpPr>
          <p:cNvPr id="2" name="Google Shape;2188;p47">
            <a:extLst>
              <a:ext uri="{FF2B5EF4-FFF2-40B4-BE49-F238E27FC236}">
                <a16:creationId xmlns:a16="http://schemas.microsoft.com/office/drawing/2014/main" id="{1FC44651-5325-FC0C-5F41-15A9B9D284B2}"/>
              </a:ext>
            </a:extLst>
          </p:cNvPr>
          <p:cNvSpPr txBox="1">
            <a:spLocks/>
          </p:cNvSpPr>
          <p:nvPr/>
        </p:nvSpPr>
        <p:spPr>
          <a:xfrm>
            <a:off x="2657358" y="309370"/>
            <a:ext cx="4271469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4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Medium"/>
              <a:buNone/>
              <a:defRPr sz="3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it-IT" sz="3600" dirty="0" err="1">
                <a:solidFill>
                  <a:srgbClr val="0070C0"/>
                </a:solidFill>
              </a:rPr>
              <a:t>Get_Talk_By_Tags</a:t>
            </a:r>
            <a:endParaRPr lang="it-IT" sz="3600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FCA0CEA1-BA93-D8B7-04C0-D3CC65FE050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4323112" y="4261430"/>
            <a:ext cx="2106717" cy="4047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006;p30">
            <a:extLst>
              <a:ext uri="{FF2B5EF4-FFF2-40B4-BE49-F238E27FC236}">
                <a16:creationId xmlns:a16="http://schemas.microsoft.com/office/drawing/2014/main" id="{C7FA2018-2270-F198-66E5-E21046AC4158}"/>
              </a:ext>
            </a:extLst>
          </p:cNvPr>
          <p:cNvSpPr txBox="1">
            <a:spLocks/>
          </p:cNvSpPr>
          <p:nvPr/>
        </p:nvSpPr>
        <p:spPr>
          <a:xfrm>
            <a:off x="852284" y="1523468"/>
            <a:ext cx="2714169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1400" dirty="0">
                <a:solidFill>
                  <a:schemeClr val="tx1"/>
                </a:solidFill>
              </a:rPr>
              <a:t>Per il codice fare </a:t>
            </a:r>
            <a:r>
              <a:rPr lang="it-IT" sz="1400" i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qui</a:t>
            </a:r>
            <a:endParaRPr lang="it-IT" sz="1400" i="1" dirty="0">
              <a:solidFill>
                <a:srgbClr val="0070C0"/>
              </a:solidFill>
            </a:endParaRPr>
          </a:p>
        </p:txBody>
      </p:sp>
      <p:sp>
        <p:nvSpPr>
          <p:cNvPr id="14" name="Google Shape;1006;p30">
            <a:extLst>
              <a:ext uri="{FF2B5EF4-FFF2-40B4-BE49-F238E27FC236}">
                <a16:creationId xmlns:a16="http://schemas.microsoft.com/office/drawing/2014/main" id="{FFB65697-8402-00EF-D3E2-D2B5212B7C8B}"/>
              </a:ext>
            </a:extLst>
          </p:cNvPr>
          <p:cNvSpPr txBox="1">
            <a:spLocks/>
          </p:cNvSpPr>
          <p:nvPr/>
        </p:nvSpPr>
        <p:spPr>
          <a:xfrm>
            <a:off x="4642827" y="4666226"/>
            <a:ext cx="4572000" cy="36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it-IT" sz="900" dirty="0">
                <a:solidFill>
                  <a:schemeClr val="tx1"/>
                </a:solidFill>
              </a:rPr>
              <a:t>https://3dwijdqjze.execute-api.us-east-1.amazonaws.com/default/Get_Talks_By_Tag</a:t>
            </a:r>
            <a:endParaRPr lang="it-IT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79419"/>
      </p:ext>
    </p:extLst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780</Words>
  <Application>Microsoft Office PowerPoint</Application>
  <PresentationFormat>Presentazione su schermo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Roboto Medium</vt:lpstr>
      <vt:lpstr>Arial</vt:lpstr>
      <vt:lpstr>Roboto</vt:lpstr>
      <vt:lpstr>Team Collaboration App Pitck Deck by Slidesgo</vt:lpstr>
      <vt:lpstr>Presentazione standard di PowerPoint</vt:lpstr>
      <vt:lpstr>L'API, dato l'ID di un tedx come input, restituisce alcuni dati dei video correlati. È possibile filtrare i risultati utilizzando le parole chiave "page" e "doc_per_page"</vt:lpstr>
      <vt:lpstr>L'API restituisce tutti gli eventi in ordine casuale dal database degli eventi raccolti tramite scraping da Eventbrite. È possibile filtrare i risultati utilizzando le parole chiave "page" e "doc_per_page"</vt:lpstr>
      <vt:lpstr>L'API restituisce alcuni dati gli utenti in ordine casuale dal database degli utenti. È possibile filtrare i risultati utilizzando le parole chiave "page" e "doc_per_page"</vt:lpstr>
      <vt:lpstr>L'API restituisce alcuni dati dei video Tedx in ordine casuale dal database degli utenti. È possibile filtrare i risultati utilizzando le parole chiave "page" e "doc_per_page"</vt:lpstr>
      <vt:lpstr>L'API, dato l'ID di un utente come input, restituisce gli ID degli utenti ordinati dalla distanza minore alla maggiore, calcolando la distanza in chilometri. È possibile filtrare i risultati utilizzando le parole chiave "page" e "doc_per_page"</vt:lpstr>
      <vt:lpstr>L'API, dato l'ID di un utente come input, restituisce alcuni dati degli eventi ordinati dalla distanza minore alla maggiore, calcolando la distanza in metri. È possibile filtrare i risultati utilizzando le parole chiave "page" e "doc_per_page"</vt:lpstr>
      <vt:lpstr>L'API, dato l'ID di un utente come input, calcola e restituisce i tag e le percentuali degli interessi dell’utente ordinati dalla più alta alla più bassa</vt:lpstr>
      <vt:lpstr>L'API, dato un tag come input, restituisce gli tutti i dati dei video Tedx associati al tag. È possibile filtrare i risultati utilizzando le parole chiave "page" e "doc_per_page"</vt:lpstr>
      <vt:lpstr>L'API, dato l’Id di un utente come input, restituisce gli tutti i dati dell’utente associato. </vt:lpstr>
      <vt:lpstr>Criticità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ANTONIO BOLIS</cp:lastModifiedBy>
  <cp:revision>5</cp:revision>
  <dcterms:modified xsi:type="dcterms:W3CDTF">2024-07-12T16:38:45Z</dcterms:modified>
</cp:coreProperties>
</file>