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36" r:id="rId3"/>
    <p:sldId id="262" r:id="rId4"/>
    <p:sldId id="317" r:id="rId5"/>
    <p:sldId id="263" r:id="rId6"/>
    <p:sldId id="264" r:id="rId7"/>
    <p:sldId id="270" r:id="rId8"/>
    <p:sldId id="271" r:id="rId9"/>
    <p:sldId id="318" r:id="rId10"/>
    <p:sldId id="319" r:id="rId11"/>
    <p:sldId id="320" r:id="rId12"/>
    <p:sldId id="27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35" r:id="rId29"/>
    <p:sldId id="337" r:id="rId30"/>
    <p:sldId id="339" r:id="rId31"/>
    <p:sldId id="338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52" r:id="rId41"/>
    <p:sldId id="350" r:id="rId42"/>
    <p:sldId id="349" r:id="rId43"/>
    <p:sldId id="351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59" d="100"/>
          <a:sy n="59" d="100"/>
        </p:scale>
        <p:origin x="101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21/06/2025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- 1079011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Prediction of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noProof="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lang="en-GB" sz="3600" b="0" noProof="0" dirty="0">
                <a:solidFill>
                  <a:srgbClr val="FFFFFF"/>
                </a:solidFill>
                <a:latin typeface="Arial Black"/>
              </a:rPr>
              <a:t> delivery times</a:t>
            </a:r>
            <a:endParaRPr lang="en-GB" sz="3200" b="0" noProof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43434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- 1079514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Some numerical variables show a clear linear relationship with delivery time.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Even though </a:t>
            </a:r>
            <a:r>
              <a:rPr lang="en-GB" sz="2400" i="1" noProof="0" dirty="0"/>
              <a:t>Courier Experience</a:t>
            </a:r>
            <a:r>
              <a:rPr lang="en-GB" sz="2400" noProof="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analysed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b="0" i="0" noProof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using numerical predictors only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We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BF1D-1F5E-BF87-3774-E0C37D0E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BF47E-C162-179C-D3F1-281638D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>
                <a:latin typeface="Arial Black" panose="020B0A04020102020204" pitchFamily="34" charset="0"/>
              </a:rPr>
              <a:t>Problem setting – food delivery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0EBCA-39BF-8FE7-E254-D5B99F97EE2E}"/>
              </a:ext>
            </a:extLst>
          </p:cNvPr>
          <p:cNvSpPr txBox="1"/>
          <p:nvPr/>
        </p:nvSpPr>
        <p:spPr>
          <a:xfrm>
            <a:off x="762000" y="1676400"/>
            <a:ext cx="5029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Food delivery is a market that has become a key component of the global economic and social system.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It grew massively in importance in 2020 – 2021 due to the spread of COVID-19, reaching over 1 billion € of market value in Italy in 2021.</a:t>
            </a:r>
          </a:p>
        </p:txBody>
      </p:sp>
      <p:pic>
        <p:nvPicPr>
          <p:cNvPr id="3" name="Immagine 2" descr="Immagine che contiene ruota, veicolo, pneumatico, Veicolo terrestre&#10;&#10;Il contenuto generato dall'IA potrebbe non essere corretto.">
            <a:extLst>
              <a:ext uri="{FF2B5EF4-FFF2-40B4-BE49-F238E27FC236}">
                <a16:creationId xmlns:a16="http://schemas.microsoft.com/office/drawing/2014/main" id="{809FAA8E-6A88-F8B3-1C91-2CE0CC41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2" y="1844043"/>
            <a:ext cx="4023357" cy="40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GB" sz="2400" noProof="0" dirty="0"/>
            </a:br>
            <a:r>
              <a:rPr lang="en-GB" sz="2400" noProof="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indicates heteroscedasticity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0.823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0.827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0.825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the dataset to compute three Cross Validation methods on the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regression model.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89.766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en-GB" sz="2400" noProof="0" dirty="0"/>
              <a:t>9.474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89.613	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en-GB" sz="2400" noProof="0" dirty="0"/>
              <a:t>9.466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74D-1396-BE00-F678-558A7B0F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216DC3B-F072-2F2F-BC38-0208AF2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Shrinkage methods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94E21-93AD-7FA3-68EC-6C8E3FDA38A3}"/>
              </a:ext>
            </a:extLst>
          </p:cNvPr>
          <p:cNvSpPr txBox="1"/>
          <p:nvPr/>
        </p:nvSpPr>
        <p:spPr>
          <a:xfrm>
            <a:off x="685800" y="1600200"/>
            <a:ext cx="487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utilize two methods: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For this evaluation, we need to </a:t>
            </a:r>
            <a:r>
              <a:rPr lang="en-GB" sz="2400" noProof="0" dirty="0"/>
              <a:t>return to a model with </a:t>
            </a:r>
            <a:r>
              <a:rPr lang="en-GB" sz="2400" b="1" noProof="0" dirty="0"/>
              <a:t>all variables</a:t>
            </a:r>
            <a:r>
              <a:rPr lang="en-GB" sz="2400" noProof="0" dirty="0"/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It is also important to </a:t>
            </a:r>
            <a:r>
              <a:rPr lang="en-GB" sz="2400" b="1" noProof="0" dirty="0"/>
              <a:t>standardize</a:t>
            </a:r>
            <a:r>
              <a:rPr lang="en-GB" sz="2400" noProof="0" dirty="0"/>
              <a:t> the model, as this ensures all variables are on the same scale.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618ADF-2C82-A65C-B070-5E7266F3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457201"/>
            <a:ext cx="4180825" cy="5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EB441B-84B4-7010-A71A-7DAB3561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1534" y="1447800"/>
            <a:ext cx="3810000" cy="3693319"/>
          </a:xfrm>
        </p:spPr>
        <p:txBody>
          <a:bodyPr/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begin by splitting the database into train and test sets, and we search for the optimal lambda for ridge regression, using 10-fold cross-validation.</a:t>
            </a: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Best Ridge Lambda:  5.359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8A2CADCF-74E9-34AF-0F2A-81D2C7AFD5D8}"/>
              </a:ext>
            </a:extLst>
          </p:cNvPr>
          <p:cNvSpPr txBox="1">
            <a:spLocks/>
          </p:cNvSpPr>
          <p:nvPr/>
        </p:nvSpPr>
        <p:spPr>
          <a:xfrm>
            <a:off x="762000" y="457201"/>
            <a:ext cx="10515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7" name="Immagine 6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A2C94F57-334C-3712-73A7-07717F75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90542"/>
            <a:ext cx="6712751" cy="4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93E4-EC9A-B642-5A4F-E0FB5AF9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F089B75-5482-71E4-AA67-9361BCB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25D67-2930-5760-91B9-9DEBD6E98B78}"/>
              </a:ext>
            </a:extLst>
          </p:cNvPr>
          <p:cNvSpPr txBox="1"/>
          <p:nvPr/>
        </p:nvSpPr>
        <p:spPr>
          <a:xfrm>
            <a:off x="685800" y="1577876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We see that the less significant variables have coefficients very close to zero for ridge regression.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B30D71-7692-5C7B-4AB9-EC91D65A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838199"/>
            <a:ext cx="2695916" cy="51438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B099C0-2033-37A4-616C-187D7C64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1672632" cy="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C021-CC0C-A742-F7D4-8E5D79C8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377CB-E863-8C7C-8778-AD500CB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F75830-6A9A-72C7-0EDC-6C07887A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239000" cy="4117214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7010617-0352-FCAD-DEE7-F0B878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667F-B2AE-5D61-C995-DA4B6841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3999717-5722-ED83-C668-DD5F955F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E5BDAE-6FE9-1F44-BCE8-3AB52C859F1E}"/>
              </a:ext>
            </a:extLst>
          </p:cNvPr>
          <p:cNvSpPr txBox="1"/>
          <p:nvPr/>
        </p:nvSpPr>
        <p:spPr>
          <a:xfrm>
            <a:off x="7467600" y="1513344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noProof="0" dirty="0"/>
              <a:t>We proceed in the same manner with lasso regression.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l">
              <a:buNone/>
            </a:pPr>
            <a:r>
              <a:rPr lang="en-GB" sz="2400" b="1" noProof="0" dirty="0"/>
              <a:t>Best Lasso lambda</a:t>
            </a:r>
            <a:r>
              <a:rPr lang="en-GB" sz="2400" noProof="0" dirty="0"/>
              <a:t>: 0.146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791FE7A-DFDC-4C87-DC84-B64329B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977"/>
            <a:ext cx="6781800" cy="43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969-A2BE-42FC-3210-6215CA5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2440B4-64DB-E6BE-BB11-30F07A6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8FDC8-C63A-C898-A95F-108115F8DD4B}"/>
              </a:ext>
            </a:extLst>
          </p:cNvPr>
          <p:cNvSpPr txBox="1"/>
          <p:nvPr/>
        </p:nvSpPr>
        <p:spPr>
          <a:xfrm>
            <a:off x="685800" y="1600200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With lasso regression, the less significant variables are driven exactly to zero, allowing for model simplification.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D8616D7-36AF-97EE-6A9D-0F1395C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98975"/>
            <a:ext cx="2743200" cy="5260489"/>
          </a:xfrm>
          <a:prstGeom prst="rect">
            <a:avLst/>
          </a:prstGeom>
        </p:spPr>
      </p:pic>
      <p:pic>
        <p:nvPicPr>
          <p:cNvPr id="7" name="Immagine 6" descr="Immagine che contiene testo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207000CD-D46B-5293-A113-D15C89E1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6100"/>
            <a:ext cx="150606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CBCF-0DE4-8144-CB01-728110A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3ABA26-5E11-8CE2-686B-FBCEC3BB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B8AF5A-C137-5790-763E-2741EED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0DDEACA7-F3B0-3828-5D4C-D8712F0D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15200" cy="4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18BCF-3A7F-BE86-EF20-D4DCA471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F9B631B-6AA1-2D79-AE60-26AFAE5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DC9A5-A673-8337-FF6D-57F8CA04AFDF}"/>
              </a:ext>
            </a:extLst>
          </p:cNvPr>
          <p:cNvSpPr txBox="1"/>
          <p:nvPr/>
        </p:nvSpPr>
        <p:spPr>
          <a:xfrm>
            <a:off x="685800" y="1600200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We return to a non-normalized model, as normalization is not needed.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Decision trees use binary splits on the regressors to classify expected value ranges.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Here are the importance rate of all the variables according to our first decision tree attempt.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DC5D3BE3-C86D-93B4-A2D4-D4E4FD51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26505"/>
            <a:ext cx="2819400" cy="5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4DE0-E2F4-2583-866E-46B20E7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9BCA619-D809-A798-8844-5ADF1D7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first attempt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50F7EBED-78E1-3CAF-159C-0B0301C8C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8378"/>
            <a:ext cx="4972226" cy="473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/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attempt is way too complex, and the resulting model is poor.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0.518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214.495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14.646 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proceed to prune the regression tree, in hopes of improving the model quality.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blipFill>
                <a:blip r:embed="rId3"/>
                <a:stretch>
                  <a:fillRect l="-1856" t="-1026" r="-1740" b="-2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29A14C6-05FA-4255-7A67-47D2B588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B3E2-5D9A-C152-CEA6-F8479CB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A4D004A-15F3-3F77-14C3-C637A7D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best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/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optimal depth seems to be 3, as this is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maximum.</a:t>
                </a:r>
              </a:p>
              <a:p>
                <a:pPr marL="0" indent="0" algn="just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prune the tree.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blipFill>
                <a:blip r:embed="rId2"/>
                <a:stretch>
                  <a:fillRect l="-2417" t="-2201" r="-2266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6D58CA8F-4D5A-21B5-3A1E-BB82E7A2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A85906-A5BF-3DE4-1369-F7051792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3966"/>
            <a:ext cx="6102816" cy="3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6DC1-AEEF-B1EB-31B7-713EFDE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5BBEE39-0E9B-75F3-F1D5-CDBFD006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pruned tree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F7B933-DC02-472B-B92D-463079D0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AD3086-582F-F847-1FE6-025BC050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0820400" cy="3783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/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0.608				MSE: 174.627			RMSE: </a:t>
                </a:r>
                <a:r>
                  <a:rPr lang="en-GB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.215 </a:t>
                </a:r>
              </a:p>
              <a:p>
                <a:endParaRPr lang="en-GB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4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7FE1B-7FB3-B436-1DEF-EF25E14B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6F48351-4052-F6CF-647C-E5C5DF0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Bagging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57A7A4-DF1B-649E-EA7A-F2C593B3E444}"/>
              </a:ext>
            </a:extLst>
          </p:cNvPr>
          <p:cNvSpPr txBox="1"/>
          <p:nvPr/>
        </p:nvSpPr>
        <p:spPr>
          <a:xfrm>
            <a:off x="762000" y="1490008"/>
            <a:ext cx="4961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residual analysis shows better results compared to previous tree-based models.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132.252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11.500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5F5393-4011-9E8C-FC6A-7589BA8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4C1659-6A59-2125-B90C-8EC88307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5" y="1371600"/>
            <a:ext cx="5562652" cy="3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8CBB-3691-FF79-A307-DC27AAF0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631153-E8F8-7C82-A110-C3C3C818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Random forest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C4BE29-21BE-4907-E7AF-663EF9877D27}"/>
              </a:ext>
            </a:extLst>
          </p:cNvPr>
          <p:cNvSpPr txBox="1"/>
          <p:nvPr/>
        </p:nvSpPr>
        <p:spPr>
          <a:xfrm>
            <a:off x="6705600" y="164162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Using Random Forest, we select a random subset of features at each split, rather than considering all features.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131.571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11.470 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A96B43-E27E-D699-9AD3-47494C1C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15BE02-79AF-BF9B-4E4B-1FF62A64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6252"/>
            <a:ext cx="5880545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10D0-0E07-6273-BFC2-E426FADD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AF636C1-C87D-FC2D-5A2B-203E5F2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Boosting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51D018-C200-2A0E-6D85-EC61728FE771}"/>
              </a:ext>
            </a:extLst>
          </p:cNvPr>
          <p:cNvSpPr txBox="1"/>
          <p:nvPr/>
        </p:nvSpPr>
        <p:spPr>
          <a:xfrm>
            <a:off x="762000" y="1524000"/>
            <a:ext cx="403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Based on the results, it appears that Boosting is the most effective tree-based method.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122.121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11.051 </a:t>
            </a:r>
          </a:p>
          <a:p>
            <a:pPr marL="0" indent="0" algn="just">
              <a:buNone/>
            </a:pPr>
            <a:endParaRPr lang="en-GB" sz="2400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28EC0D-AB44-FF58-506D-78272BF0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939428-DE30-1A93-EF44-7583EC4C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0" y="1371600"/>
            <a:ext cx="6393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 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129D2-41DB-370C-696A-885EBB988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1A061B-8E29-0E48-C4F3-341C37C9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Ensemble methods – feature importance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699F45-AF9C-B20E-08D9-A930222FEC8D}"/>
              </a:ext>
            </a:extLst>
          </p:cNvPr>
          <p:cNvSpPr txBox="1"/>
          <p:nvPr/>
        </p:nvSpPr>
        <p:spPr>
          <a:xfrm>
            <a:off x="762000" y="1295400"/>
            <a:ext cx="1043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The order and magnitude of feature importance was almost the same for all three methods used.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0FD983-BDA9-603E-B45F-36BF0A0F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12E78E2-5D9C-E557-5592-9DA69962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/>
          <a:stretch>
            <a:fillRect/>
          </a:stretch>
        </p:blipFill>
        <p:spPr>
          <a:xfrm>
            <a:off x="1562100" y="2209800"/>
            <a:ext cx="9067800" cy="38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0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B9A6-3D33-89C1-A3BC-8B3173BA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1B53A26-954D-5665-4314-1B7B139F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– linear regression vs trees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211571-2A8B-08C8-873F-663204679809}"/>
              </a:ext>
            </a:extLst>
          </p:cNvPr>
          <p:cNvSpPr txBox="1"/>
          <p:nvPr/>
        </p:nvSpPr>
        <p:spPr>
          <a:xfrm>
            <a:off x="762000" y="1641626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regression trees models have worse performances compared to any regression model in this analysis, at least in terms of prediction.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This might be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due to the characteristics of the dataset: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it is composed of generated data, perhaps using a linear regression model like the one utilized in this analysis.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9AA93DE-1B64-D584-B643-3E1EDA13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2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F7C4-4A7F-C8E7-6B10-3B7FDF6CD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8962C8-A999-AD6C-DB00-F5E88070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/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best statistical model for prediction:</a:t>
                </a:r>
              </a:p>
              <a:p>
                <a:pPr marL="0" indent="0">
                  <a:buNone/>
                </a:pPr>
                <a:r>
                  <a:rPr lang="en-GB" sz="24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 model</a:t>
                </a: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 – fold cross validation yields: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0.794</a:t>
                </a: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89.613</a:t>
                </a: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</a:t>
                </a:r>
                <a:r>
                  <a:rPr kumimoji="0" lang="en-GB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9.466</a:t>
                </a:r>
              </a:p>
              <a:p>
                <a:pPr marL="0" indent="0">
                  <a:buNone/>
                </a:pP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blipFill>
                <a:blip r:embed="rId2"/>
                <a:stretch>
                  <a:fillRect l="-1643" t="-1400" r="-1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A95EC8D4-42E7-3603-612D-A70F0B92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3A515C15-37BA-1A65-7F06-20018EE38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42086"/>
            <a:ext cx="5076662" cy="45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220F-9362-12F0-5A4D-D936B65D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F570515-FD50-E8DD-AC5D-1FF228BC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/>
              <p:nvPr/>
            </p:nvSpPr>
            <p:spPr>
              <a:xfrm>
                <a:off x="762001" y="1641626"/>
                <a:ext cx="4876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the full dataset for training, </a:t>
                </a:r>
                <a:r>
                  <a:rPr lang="en-GB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l-G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it-IT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95% </a:t>
                </a:r>
              </a:p>
              <a:p>
                <a:pPr marL="0" indent="0" algn="just">
                  <a:buNone/>
                </a:pPr>
                <a:r>
                  <a:rPr lang="it-IT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new data is </a:t>
                </a:r>
                <a14:m>
                  <m:oMath xmlns:m="http://schemas.openxmlformats.org/officeDocument/2006/math">
                    <m:r>
                      <a:rPr lang="it-IT" sz="24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≈±</m:t>
                    </m:r>
                    <m:r>
                      <a:rPr lang="it-IT" sz="24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it-IT" sz="240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minutes.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1641626"/>
                <a:ext cx="4876800" cy="1200329"/>
              </a:xfrm>
              <a:prstGeom prst="rect">
                <a:avLst/>
              </a:prstGeom>
              <a:blipFill>
                <a:blip r:embed="rId2"/>
                <a:stretch>
                  <a:fillRect l="-1875" t="-3553" r="-1875" b="-111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7B234E03-C6FB-96B7-32EA-F0771052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A9F471B2-AF16-165D-2906-B277BBCA2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641626"/>
            <a:ext cx="4760171" cy="41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Food Delivery Time Prediction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 (min)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 (years)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Preliminary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noProof="0" dirty="0"/>
              <a:t>, reduced to </a:t>
            </a:r>
            <a:r>
              <a:rPr lang="en-GB" sz="2400" b="1" noProof="0" dirty="0"/>
              <a:t>883</a:t>
            </a:r>
            <a:r>
              <a:rPr lang="en-GB" sz="2400" noProof="0" dirty="0"/>
              <a:t> after removal of rows with null values.</a:t>
            </a:r>
          </a:p>
          <a:p>
            <a:endParaRPr lang="en-GB" sz="2400" noProof="0" dirty="0"/>
          </a:p>
          <a:p>
            <a:r>
              <a:rPr lang="en-GB" sz="2400" noProof="0" dirty="0"/>
              <a:t>We then removed outliers using the Interquartile Range (IQR) method.</a:t>
            </a:r>
          </a:p>
          <a:p>
            <a:endParaRPr lang="en-GB" sz="2400" noProof="0" dirty="0"/>
          </a:p>
          <a:p>
            <a:r>
              <a:rPr lang="en-GB" sz="2400" noProof="0" dirty="0"/>
              <a:t>Remaining rows: </a:t>
            </a:r>
            <a:r>
              <a:rPr lang="en-GB" sz="2400" b="1" noProof="0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1257</Words>
  <Application>Microsoft Office PowerPoint</Application>
  <PresentationFormat>Widescreen</PresentationFormat>
  <Paragraphs>176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0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Prediction of food delivery times</vt:lpstr>
      <vt:lpstr>Problem setting – food delivery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Distribution - numerical variables</vt:lpstr>
      <vt:lpstr>Data Distribution - numerical variables</vt:lpstr>
      <vt:lpstr>Data Distribution – categorical variables</vt:lpstr>
      <vt:lpstr>Data Distribution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  <vt:lpstr>Shrinkage methods</vt:lpstr>
      <vt:lpstr>Presentazione standard di PowerPoint</vt:lpstr>
      <vt:lpstr>Ridge regression</vt:lpstr>
      <vt:lpstr>Ridge regression</vt:lpstr>
      <vt:lpstr>Lasso regression</vt:lpstr>
      <vt:lpstr>Lasso regression</vt:lpstr>
      <vt:lpstr>Lasso regression</vt:lpstr>
      <vt:lpstr>Decision trees</vt:lpstr>
      <vt:lpstr>Regression tree – first attempt</vt:lpstr>
      <vt:lpstr>Regression tree – best depth</vt:lpstr>
      <vt:lpstr>Regression tree – pruned tree</vt:lpstr>
      <vt:lpstr>Ensemble methods - Bagging</vt:lpstr>
      <vt:lpstr>Ensemble methods - Random forest</vt:lpstr>
      <vt:lpstr>Ensemble methods - Boosting</vt:lpstr>
      <vt:lpstr>Ensemble methods – feature importance</vt:lpstr>
      <vt:lpstr>Conclusions – linear regression vs trees</vt:lpstr>
      <vt:lpstr>Conclusions - overall best model</vt:lpstr>
      <vt:lpstr>Conclusions - overall 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Asus</cp:lastModifiedBy>
  <cp:revision>130</cp:revision>
  <dcterms:created xsi:type="dcterms:W3CDTF">2025-06-12T18:24:46Z</dcterms:created>
  <dcterms:modified xsi:type="dcterms:W3CDTF">2025-06-21T12:44:32Z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