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2" r:id="rId12"/>
    <p:sldId id="269" r:id="rId13"/>
    <p:sldId id="270" r:id="rId14"/>
    <p:sldId id="273" r:id="rId15"/>
    <p:sldId id="274" r:id="rId16"/>
    <p:sldId id="271" r:id="rId17"/>
    <p:sldId id="272" r:id="rId18"/>
    <p:sldId id="26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1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AB0BA-8CDF-487F-B93D-E82DEFC4A339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71A88-AC34-49A6-9DA1-498B220E94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0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71A88-AC34-49A6-9DA1-498B220E943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71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33A01-0120-951F-C4EB-9293A379F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E81EF0-242C-65AE-87C0-68214A7A1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3F1546-28D2-737D-8B1A-C0EC7937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8EC5CD-A598-0D57-B47F-8C29DE37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9C8E7D-FBCD-3486-7DAA-EF97EA9D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8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31D1FE-75AE-B1B4-CE25-80ECF42B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197FBE-16A7-0787-62F8-BB212AEBC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F3BFC1-14BC-3044-1335-53E84CA0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89862-3EEC-B1AC-5680-9A117D8F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5762C6-65C8-DAD1-97F5-E5337EC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9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84DE10-EA1A-F0B0-0534-E11FEF27D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350C87-5BC2-2892-CD19-774B374E2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40EBBC-9D7B-126C-0B8D-3FF92A2E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9CE186-5B3D-45FF-053E-ADBD00FE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30F02D-B09C-C684-545C-E244249A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51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D1ADA-D70C-614C-5573-C3402D1C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12BACC-3136-6C99-37C1-FE148C31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3151E-4902-139C-0F1E-E6B0C1A6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E428FD-B3B6-183A-C8FA-253F8B8B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79BF5C-913F-70DD-4799-7281847C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95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5458A-9F74-D6D7-BE28-42727FAB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A6B48B-4193-B866-FC7D-6CACF1B2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414D3D-8B09-D95B-C638-D335AC4D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7269F1-0969-9417-CE44-26281E3A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C38845-8A3E-85C5-EAED-AD9704D0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85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8F1C7-F440-7C38-F965-9ADC6166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6A5078-FF25-34FD-6DC4-4028B0240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975208-C777-D11A-046B-46A625204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82DC07-CA50-81F6-31CB-0818BDBF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5F4744-CF61-3E58-9E08-06D65FE4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2DF00A-B8EC-5D9F-279E-FF356248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0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3454B-D2EC-0CC6-F937-0C4182A5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E107E4-3A53-F66F-150E-FA78AAA4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ED96F-048D-3ED3-FE60-06105261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D0C356-7052-6599-F227-F74DAC3C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57586B-0AC9-7C0A-ABCC-67BE76603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E81C709-5AA2-4723-ADA7-0544F9A3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F5ECA57-94F1-676D-BAD2-B0178BDC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06E4EF7-E7BB-4FFD-EF63-69085F16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40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BF5A0-D0A4-D536-FCB6-B9BD5558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6CCD81-5F51-3987-8EB2-939EC86C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8BC0F3-0ED8-1953-5BB2-8127021A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EA1DD6-27C1-A8F3-0BFD-911A0E4F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81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6947F85-7937-8AF7-07F1-416611A5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36207B-A09D-A04F-60F4-1242644C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2BB412-2177-1772-4774-5D3F1DD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82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8EEF4-4636-9D5E-A29F-97476DA1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9C000-4F13-D397-C406-7A196C22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5C47F6-1058-7589-9B1D-3995C760E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38B727-A17E-267C-B28B-1768A7E0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5EB244-970F-61BE-E2C9-D68A148F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E73CDF-ED64-35D5-49B1-8915DB88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6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21FFA-9D46-A84F-C247-2D1DB69F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546FD9-EE8F-1A0D-14CA-3E822918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DD5B75-2110-1731-EFD2-82965EFE8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15186F-AEAA-FB03-D446-5E67C54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097E26-55D9-C594-9F49-FE904F2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AD281C-CD3F-8467-16B7-776ABC28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08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0B7610D-5776-7BD5-E7C5-481D189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D47C31-81FD-1D14-ED48-10A743D4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2B441A-C7B0-102F-4E7A-0AE44FDF3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70764-B291-4DF1-8F81-7A21D382620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0E73D3-20A7-CBCF-8CF6-E1E07469F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6DF674-87DA-3D93-1DD0-2635AA9C3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55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nkuznetz/food-delivery-time-predic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CCD8F-91AE-489A-0827-7B4E14A28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noProof="0" dirty="0"/>
              <a:t>Statistical Learning:</a:t>
            </a:r>
            <a:br>
              <a:rPr lang="en-GB" noProof="0" dirty="0"/>
            </a:br>
            <a:r>
              <a:rPr lang="en-GB" b="1" noProof="0" dirty="0"/>
              <a:t>Dataset analysis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4513FD-DB31-F492-163B-E345BF99C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Presentation by</a:t>
            </a:r>
          </a:p>
          <a:p>
            <a:r>
              <a:rPr lang="en-GB" noProof="0" dirty="0"/>
              <a:t>Gotti Daniele – 1079011</a:t>
            </a:r>
          </a:p>
          <a:p>
            <a:r>
              <a:rPr lang="en-GB" noProof="0" dirty="0"/>
              <a:t>Mazzoleni Gabriele - 1079514</a:t>
            </a:r>
          </a:p>
        </p:txBody>
      </p:sp>
    </p:spTree>
    <p:extLst>
      <p:ext uri="{BB962C8B-B14F-4D97-AF65-F5344CB8AC3E}">
        <p14:creationId xmlns:p14="http://schemas.microsoft.com/office/powerpoint/2010/main" val="246883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4BCDB-4581-188C-6236-C84A06A4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noProof="0" dirty="0"/>
              <a:t>Third case:</a:t>
            </a:r>
            <a:br>
              <a:rPr lang="en-GB" noProof="0" dirty="0"/>
            </a:br>
            <a:r>
              <a:rPr lang="en-GB" noProof="0" dirty="0"/>
              <a:t>modelling </a:t>
            </a:r>
            <a:r>
              <a:rPr lang="en-GB" noProof="0" dirty="0" err="1"/>
              <a:t>Courier_Experience_yrs</a:t>
            </a:r>
            <a:r>
              <a:rPr lang="en-GB" noProof="0" dirty="0"/>
              <a:t> </a:t>
            </a:r>
            <a:br>
              <a:rPr lang="en-GB" noProof="0" dirty="0"/>
            </a:br>
            <a:endParaRPr lang="en-GB" noProof="0" dirty="0"/>
          </a:p>
        </p:txBody>
      </p:sp>
      <p:pic>
        <p:nvPicPr>
          <p:cNvPr id="5" name="Segnaposto contenuto 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5977ED8C-C413-DBDC-9CC2-30663956F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14" y="1690688"/>
            <a:ext cx="3548922" cy="891645"/>
          </a:xfrm>
        </p:spPr>
      </p:pic>
      <p:pic>
        <p:nvPicPr>
          <p:cNvPr id="11" name="Immagine 10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F2BB62F-C67E-C8AB-6391-61F21B6B7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2" y="3009584"/>
            <a:ext cx="4251030" cy="3179851"/>
          </a:xfrm>
          <a:prstGeom prst="rect">
            <a:avLst/>
          </a:prstGeom>
        </p:spPr>
      </p:pic>
      <p:pic>
        <p:nvPicPr>
          <p:cNvPr id="13" name="Immagine 12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16FA01C-A917-799A-22F1-E413E65E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62" y="3009584"/>
            <a:ext cx="3242734" cy="3129427"/>
          </a:xfrm>
          <a:prstGeom prst="rect">
            <a:avLst/>
          </a:prstGeom>
        </p:spPr>
      </p:pic>
      <p:pic>
        <p:nvPicPr>
          <p:cNvPr id="15" name="Immagine 1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94ACE2F5-9BEF-14BA-A28B-6236FF839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907" y="3009584"/>
            <a:ext cx="3346371" cy="31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1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BA7C9-C230-84D7-E01B-41BE0AEB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Multiple linear regression -</a:t>
            </a:r>
            <a:br>
              <a:rPr lang="en-GB" noProof="0" dirty="0"/>
            </a:br>
            <a:r>
              <a:rPr lang="en-GB" noProof="0" dirty="0"/>
              <a:t>using numerical predictors only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199F5-AFAC-1BCA-E6F5-DB9F255A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825625"/>
            <a:ext cx="6324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noProof="0" dirty="0"/>
              <a:t>The results of the linear regression model indicate that distance, preparation time, and courier experience significantly influence food delivery time (p-values = 0).</a:t>
            </a:r>
            <a:br>
              <a:rPr lang="en-GB" sz="2400" noProof="0" dirty="0"/>
            </a:br>
            <a:endParaRPr lang="en-GB" sz="2400" noProof="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noProof="0" dirty="0"/>
              <a:t>The linear regression model explains approximately 73% of the variance in food delivery time, indicating a strong fit.</a:t>
            </a:r>
            <a:br>
              <a:rPr lang="en-GB" sz="2400" noProof="0" dirty="0"/>
            </a:br>
            <a:r>
              <a:rPr lang="en-GB" sz="2400" noProof="0" dirty="0"/>
              <a:t>The residual standard error (RSE) is 11 minutes, suggesting a moderate prediction error given the likely range of delivery times.</a:t>
            </a:r>
            <a:br>
              <a:rPr lang="en-GB" sz="2400" noProof="0" dirty="0"/>
            </a:br>
            <a:r>
              <a:rPr lang="en-GB" sz="2400" noProof="0" dirty="0"/>
              <a:t>Overall, the model performs well.</a:t>
            </a:r>
          </a:p>
        </p:txBody>
      </p:sp>
      <p:pic>
        <p:nvPicPr>
          <p:cNvPr id="5" name="Immagine 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2334BB64-661D-673D-B395-B91C48BC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5" y="1825625"/>
            <a:ext cx="3686857" cy="16033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795BEE-E5AA-C0D1-AA9C-C25E16C7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6" y="3793896"/>
            <a:ext cx="3686856" cy="9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7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50F3B-139F-785D-4097-C8977F17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Multiple linear regression -</a:t>
            </a:r>
            <a:br>
              <a:rPr lang="en-GB" noProof="0" dirty="0"/>
            </a:br>
            <a:r>
              <a:rPr lang="en-GB" noProof="0" dirty="0"/>
              <a:t>evaluation of categorical regressors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FB9F6F-2009-1C11-842E-BC07D43C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132" y="1825625"/>
            <a:ext cx="541866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noProof="0" dirty="0"/>
              <a:t>Before creating the new model, we verify that the categorical variables are not strongly correlated with each other, ensuring that each one contributes useful information to the model.</a:t>
            </a:r>
            <a:br>
              <a:rPr lang="en-GB" sz="2400" noProof="0" dirty="0"/>
            </a:br>
            <a:r>
              <a:rPr lang="en-GB" sz="2400" noProof="0" dirty="0"/>
              <a:t>Since the variables are not numerical, we cannot use a standard correlation matrix.</a:t>
            </a:r>
            <a:br>
              <a:rPr lang="en-GB" sz="2400" noProof="0" dirty="0"/>
            </a:br>
            <a:r>
              <a:rPr lang="en-GB" sz="2400" noProof="0" dirty="0"/>
              <a:t>Instead, we use Cramér's V, a statistical measure of association between two categorical variables, which ranges from 0 (no association) to 1 (perfect association).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C825909-6C26-1E78-E545-5E2ED75FA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539"/>
            <a:ext cx="4944533" cy="436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2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71FA4-B552-234C-AB72-60160856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Multiple linear regression -</a:t>
            </a:r>
            <a:br>
              <a:rPr lang="en-GB" noProof="0" dirty="0"/>
            </a:br>
            <a:r>
              <a:rPr lang="en-GB" noProof="0" dirty="0"/>
              <a:t>full model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BFD188-E5B4-8FE0-CCAF-EF4FB825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866" y="1690688"/>
            <a:ext cx="6874933" cy="4718579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800" noProof="0" dirty="0" err="1"/>
              <a:t>Distance_km</a:t>
            </a:r>
            <a:r>
              <a:rPr lang="en-GB" sz="3800" noProof="0" dirty="0"/>
              <a:t> has a strong and significant positive effect on delivery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800" noProof="0" dirty="0"/>
              <a:t>Adverse weather conditions like Foggy, Rainy, and Snowy significantly increase delivery time, compared to Clear weather.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800" noProof="0" dirty="0" err="1"/>
              <a:t>Traffic_Level</a:t>
            </a:r>
            <a:r>
              <a:rPr lang="en-GB" sz="3800" noProof="0" dirty="0"/>
              <a:t>[Low] and Medium significantly reduce delivery time compared to High traffic, which is the baseline.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800" noProof="0" dirty="0"/>
              <a:t>Different times of the day (Morning, Evening, Night) do not show statistically significant differences (p-values &gt; 0.05) from the baseline (Afternoon).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800" noProof="0" dirty="0"/>
              <a:t>Similarly, neither Car nor Scooter types show significant differences (p-values &gt; 0.05) from the baseline vehicle (Bike), suggesting that vehicle type may not strongly influence delivery time in this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800" noProof="0" dirty="0" err="1"/>
              <a:t>Preparation_Time_min</a:t>
            </a:r>
            <a:r>
              <a:rPr lang="en-GB" sz="3800" noProof="0" dirty="0"/>
              <a:t> significantly increases delivery time, as expected.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800" noProof="0" dirty="0" err="1"/>
              <a:t>Courier_Experience_yrs</a:t>
            </a:r>
            <a:r>
              <a:rPr lang="en-GB" sz="3800" noProof="0" dirty="0"/>
              <a:t> is negatively associated with delivery time, indicating that more experienced couriers tend to deliver faster.</a:t>
            </a:r>
          </a:p>
          <a:p>
            <a:endParaRPr lang="en-GB" noProof="0" dirty="0"/>
          </a:p>
        </p:txBody>
      </p:sp>
      <p:pic>
        <p:nvPicPr>
          <p:cNvPr id="5" name="Immagine 4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B128AD6E-27BB-422C-380C-5E1B23A2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82" y="1690688"/>
            <a:ext cx="3185436" cy="42828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4727406-A367-ACCF-2882-BEAF5F4C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82" y="6046021"/>
            <a:ext cx="2351147" cy="5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67C2A-3D76-8736-C32E-DC87EA2F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Multiple linear regression -</a:t>
            </a:r>
            <a:br>
              <a:rPr lang="en-GB" noProof="0" dirty="0"/>
            </a:br>
            <a:r>
              <a:rPr lang="en-GB" noProof="0" dirty="0"/>
              <a:t>refined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B04820-396D-3062-A055-D4D339E7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42975"/>
          </a:xfrm>
        </p:spPr>
        <p:txBody>
          <a:bodyPr>
            <a:normAutofit/>
          </a:bodyPr>
          <a:lstStyle/>
          <a:p>
            <a:r>
              <a:rPr lang="en-GB" noProof="0" dirty="0"/>
              <a:t>We choose to remove </a:t>
            </a:r>
            <a:r>
              <a:rPr lang="en-GB" noProof="0" dirty="0" err="1"/>
              <a:t>Vehicle_Type</a:t>
            </a:r>
            <a:r>
              <a:rPr lang="en-GB" noProof="0" dirty="0"/>
              <a:t> and </a:t>
            </a:r>
            <a:r>
              <a:rPr lang="en-GB" noProof="0" dirty="0" err="1"/>
              <a:t>Time_of_day</a:t>
            </a:r>
            <a:r>
              <a:rPr lang="en-GB" noProof="0" dirty="0"/>
              <a:t>, as they are the least statistically significant, with high p-values.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D38AA3-066B-FD24-F751-C33E482AC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8599"/>
            <a:ext cx="3386667" cy="30530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9F0F4B-BF6A-2929-DBFE-51E31018C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95734"/>
            <a:ext cx="2064183" cy="50506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F1F9DA0-9F06-9504-B76E-C92A74D53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05" y="3429000"/>
            <a:ext cx="3266990" cy="237466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FE00B08-4735-712B-104F-4A2BBD632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33" y="3442335"/>
            <a:ext cx="3266990" cy="22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6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438D8-3CE0-E45D-44D5-89061C12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Multiple linear regression -</a:t>
            </a:r>
            <a:br>
              <a:rPr lang="en-GB" noProof="0" dirty="0"/>
            </a:br>
            <a:r>
              <a:rPr lang="en-GB" noProof="0" dirty="0"/>
              <a:t>residual evaluation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730080-5C80-C9F0-8BB7-59901D55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To improve the robustness of the regression model, we removed outliers based on the distribution of residuals from an initial OLS fit.</a:t>
            </a:r>
            <a:br>
              <a:rPr lang="en-US" sz="1800" dirty="0"/>
            </a:br>
            <a:r>
              <a:rPr lang="en-US" sz="1800" dirty="0"/>
              <a:t>Residuals follow a normal distribution (as confirmed by the plot on the right), and a threshold based on the standard deviation is applied to identify anomalous observations.</a:t>
            </a:r>
            <a:br>
              <a:rPr lang="en-US" sz="1800" dirty="0"/>
            </a:br>
            <a:r>
              <a:rPr lang="en-US" sz="1800" dirty="0"/>
              <a:t>Instead of the conventional ±3 standard deviations, we adopted a slightly more restrictive cutoff of ±2.9 standard deviations.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This choice allowed us to remove all significant outliers without discarding a substantial portion of the data.</a:t>
            </a:r>
            <a:endParaRPr lang="it-IT"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6FE1D7-6D93-D9F4-15C1-1AC42D64A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4596"/>
            <a:ext cx="5509737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819F3-DA43-CC44-5A2C-11A82F41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Multiple linear regression -</a:t>
            </a:r>
            <a:br>
              <a:rPr lang="en-GB" noProof="0" dirty="0"/>
            </a:br>
            <a:r>
              <a:rPr lang="en-GB" noProof="0" dirty="0"/>
              <a:t>refined model with cleaned data</a:t>
            </a:r>
          </a:p>
        </p:txBody>
      </p:sp>
      <p:pic>
        <p:nvPicPr>
          <p:cNvPr id="7" name="Immagine 6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44F6C76B-5E38-C786-5583-4A7735D13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95" y="3625712"/>
            <a:ext cx="3518948" cy="2517667"/>
          </a:xfrm>
          <a:prstGeom prst="rect">
            <a:avLst/>
          </a:prstGeom>
        </p:spPr>
      </p:pic>
      <p:pic>
        <p:nvPicPr>
          <p:cNvPr id="5" name="Segnaposto contenuto 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8AAA5942-29B4-CE77-AB90-4CF4EC054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4" y="3535919"/>
            <a:ext cx="2533325" cy="2287778"/>
          </a:xfrm>
        </p:spPr>
      </p:pic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CE36AE9B-82F0-6EBB-F102-70A2ECCBA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45" y="3662144"/>
            <a:ext cx="3518948" cy="248123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B60E1C-EE99-7623-29B1-1387E82F9D8F}"/>
              </a:ext>
            </a:extLst>
          </p:cNvPr>
          <p:cNvSpPr txBox="1"/>
          <p:nvPr/>
        </p:nvSpPr>
        <p:spPr>
          <a:xfrm>
            <a:off x="838200" y="1921933"/>
            <a:ext cx="105121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With the removal of the outliers</a:t>
            </a:r>
            <a:r>
              <a:rPr lang="en-GB" dirty="0"/>
              <a:t> </a:t>
            </a:r>
            <a:r>
              <a:rPr lang="en-US" dirty="0"/>
              <a:t>the R² value has improved by about 10%, nearly reaching 90%.</a:t>
            </a:r>
            <a:br>
              <a:rPr lang="en-US" dirty="0"/>
            </a:br>
            <a:r>
              <a:rPr lang="en-US" dirty="0"/>
              <a:t>The error in delivery time is now approximately 6-7 minutes.</a:t>
            </a:r>
          </a:p>
          <a:p>
            <a:r>
              <a:rPr lang="en-US" b="0" i="0" dirty="0">
                <a:effectLst/>
                <a:latin typeface="system-ui"/>
              </a:rPr>
              <a:t>However, from the </a:t>
            </a:r>
            <a:r>
              <a:rPr lang="en-US" b="0" i="1" dirty="0">
                <a:effectLst/>
                <a:latin typeface="system-ui"/>
              </a:rPr>
              <a:t>Residuals vs Predicted Values</a:t>
            </a:r>
            <a:r>
              <a:rPr lang="en-US" b="0" i="0" dirty="0">
                <a:effectLst/>
                <a:latin typeface="system-ui"/>
              </a:rPr>
              <a:t> plot, we can observe a clear cone-shaped pattern, with residuals starting from 0 and ranging between -20 and +20.</a:t>
            </a:r>
            <a:br>
              <a:rPr lang="en-US" dirty="0"/>
            </a:br>
            <a:r>
              <a:rPr lang="en-US" b="0" i="0" dirty="0">
                <a:effectLst/>
                <a:latin typeface="system-ui"/>
              </a:rPr>
              <a:t>This pattern indicates </a:t>
            </a:r>
            <a:r>
              <a:rPr lang="en-US" b="1" i="0" dirty="0">
                <a:effectLst/>
                <a:latin typeface="system-ui"/>
              </a:rPr>
              <a:t>heteroscedasticity</a:t>
            </a:r>
            <a:r>
              <a:rPr lang="en-US" b="0" i="0" dirty="0">
                <a:effectLst/>
                <a:latin typeface="system-ui"/>
              </a:rPr>
              <a:t>, meaning the variance of the residuals increases as the predicted values grow.</a:t>
            </a:r>
            <a:endParaRPr lang="en-GB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FF71568-27A0-C483-2F6B-7ED923B0C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4" y="5891039"/>
            <a:ext cx="2240379" cy="4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1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D2CF0-2D5B-7266-3E40-D35BA4D4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Multiple linear regression -</a:t>
            </a:r>
            <a:br>
              <a:rPr lang="en-GB" noProof="0" dirty="0"/>
            </a:br>
            <a:r>
              <a:rPr lang="en-GB" noProof="0" dirty="0"/>
              <a:t>model transformations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EA3A9C-4D85-DCBD-D690-A082AC77F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67" y="1825625"/>
            <a:ext cx="441327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noProof="0" dirty="0"/>
              <a:t>After noticing heteroscedasticity in the previous model’s r</a:t>
            </a:r>
            <a:r>
              <a:rPr lang="en-GB" sz="1800" dirty="0"/>
              <a:t>esidua</a:t>
            </a:r>
            <a:r>
              <a:rPr lang="en-GB" sz="1800" noProof="0" dirty="0"/>
              <a:t>ls graph, we attempt transformations on the model to try to improve its performance.</a:t>
            </a:r>
          </a:p>
          <a:p>
            <a:r>
              <a:rPr lang="en-GB" sz="1800" noProof="0" dirty="0"/>
              <a:t>The logarithm-transformed model (first row) is slightly worse than the base model, as we can see in the scatterplot.</a:t>
            </a:r>
          </a:p>
          <a:p>
            <a:r>
              <a:rPr lang="en-GB" sz="1800" noProof="0" dirty="0"/>
              <a:t>The square root –transformed model (second row) has a slightly better residual distribution.</a:t>
            </a:r>
          </a:p>
          <a:p>
            <a:pPr marL="0" indent="0">
              <a:buNone/>
            </a:pPr>
            <a:r>
              <a:rPr lang="en-US" sz="1800" dirty="0"/>
              <a:t>Observing the results from the plots, no clear improvement is noticeable.</a:t>
            </a:r>
            <a:br>
              <a:rPr lang="en-US" sz="1800" dirty="0"/>
            </a:br>
            <a:r>
              <a:rPr lang="en-US" sz="1800" dirty="0"/>
              <a:t>Moreover, the R² values are similar to the original model.</a:t>
            </a:r>
            <a:br>
              <a:rPr lang="en-US" sz="1800" dirty="0"/>
            </a:br>
            <a:r>
              <a:rPr lang="en-US" sz="1800" dirty="0"/>
              <a:t>Therefore, we prefer to continue our work with the non-transformed model.</a:t>
            </a:r>
            <a:endParaRPr lang="en-GB" sz="1800" dirty="0"/>
          </a:p>
        </p:txBody>
      </p:sp>
      <p:pic>
        <p:nvPicPr>
          <p:cNvPr id="5" name="Immagine 4" descr="Immagine che contiene testo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038321C4-23B9-D765-3738-D3CA45D9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07" y="1777132"/>
            <a:ext cx="2960993" cy="2086376"/>
          </a:xfrm>
          <a:prstGeom prst="rect">
            <a:avLst/>
          </a:prstGeom>
        </p:spPr>
      </p:pic>
      <p:pic>
        <p:nvPicPr>
          <p:cNvPr id="7" name="Immagine 6" descr="Immagine che contiene linea, Diagramm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C2E2427B-73BE-423B-CE29-B5AF080D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825625"/>
            <a:ext cx="2893660" cy="1989391"/>
          </a:xfrm>
          <a:prstGeom prst="rect">
            <a:avLst/>
          </a:prstGeom>
        </p:spPr>
      </p:pic>
      <p:pic>
        <p:nvPicPr>
          <p:cNvPr id="9" name="Immagine 8" descr="Immagine che contiene Diagramma, line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CDA40804-CA34-2AA4-07E6-89B5B5104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34" y="4189234"/>
            <a:ext cx="2942017" cy="2018749"/>
          </a:xfrm>
          <a:prstGeom prst="rect">
            <a:avLst/>
          </a:prstGeom>
        </p:spPr>
      </p:pic>
      <p:pic>
        <p:nvPicPr>
          <p:cNvPr id="11" name="Immagine 10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DAC3EAE2-3660-B2FD-1D44-9CA7E8A86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95" y="4121607"/>
            <a:ext cx="3057705" cy="20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1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23F7C-7E31-E45B-4373-28AEB3FC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Cross validation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5A6A326-2C40-8DD3-97D1-D8F27184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By testing the model on a separate validation set, we can detect overfitting and assess real-world performance.</a:t>
            </a:r>
          </a:p>
          <a:p>
            <a:r>
              <a:rPr lang="en-US" sz="1800" dirty="0"/>
              <a:t>Cross-validation: we split the dataset into a training set </a:t>
            </a:r>
            <a:r>
              <a:rPr lang="en-US" sz="1800" dirty="0" err="1"/>
              <a:t>Food_train</a:t>
            </a:r>
            <a:r>
              <a:rPr lang="en-US" sz="1800" dirty="0"/>
              <a:t> and a validation set </a:t>
            </a:r>
            <a:r>
              <a:rPr lang="en-US" sz="1800" dirty="0" err="1"/>
              <a:t>Food_valid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We explicitly define the size of the validation set (430 samples), which is exactly half of the total dataset, to ensure a consistent and controlled evaluation.</a:t>
            </a:r>
          </a:p>
          <a:p>
            <a:pPr marL="0" indent="0">
              <a:buNone/>
            </a:pPr>
            <a:r>
              <a:rPr lang="en-US" sz="1800" dirty="0"/>
              <a:t>     MSE:	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48.8813195529826 	</a:t>
            </a:r>
            <a:r>
              <a:rPr lang="en-US" sz="1800" dirty="0"/>
              <a:t>RMSE: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6.991517685952214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1800" dirty="0"/>
          </a:p>
          <a:p>
            <a:r>
              <a:rPr lang="en-US" sz="1800" dirty="0"/>
              <a:t>Leave-one-out cross-validation is more precise but the most expensive in terms of both time and computation, as it requires the model to be trained multiple times, with each iteration leaving out a single data point for validation.</a:t>
            </a:r>
            <a:br>
              <a:rPr lang="en-US" sz="1800" dirty="0"/>
            </a:br>
            <a:r>
              <a:rPr lang="en-US" sz="1800" dirty="0"/>
              <a:t>Indeed, the results obtained in terms of MSE and RMSE were slightly improved compared to the previous cross-validation.</a:t>
            </a:r>
          </a:p>
          <a:p>
            <a:pPr marL="0" indent="0">
              <a:buNone/>
            </a:pPr>
            <a:r>
              <a:rPr lang="en-US" sz="1800" dirty="0"/>
              <a:t>     MSE:	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44.70860072334475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	</a:t>
            </a:r>
            <a:r>
              <a:rPr lang="en-US" sz="1800" dirty="0"/>
              <a:t>RMSE: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6.686449036921223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lang="en-US" sz="1800" dirty="0"/>
          </a:p>
          <a:p>
            <a:r>
              <a:rPr lang="en-US" sz="1800" dirty="0"/>
              <a:t>K-fold cross-validation strikes a balance between the former two: the results obtained are positioned between those from the 50%-data cross-validation and the leave-one-out.</a:t>
            </a:r>
          </a:p>
          <a:p>
            <a:pPr marL="0" indent="0">
              <a:buNone/>
            </a:pPr>
            <a:r>
              <a:rPr lang="en-US" sz="1800" dirty="0"/>
              <a:t>     MSE:	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45.05819307596635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	</a:t>
            </a:r>
            <a:r>
              <a:rPr lang="en-US" sz="1800" dirty="0"/>
              <a:t>RMSE: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6.712539986917497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lang="it-IT" sz="1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76373A8-64C9-523F-97AD-9898D9A57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0840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BFF5FA3-CB49-BA32-A38F-DF0787C2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763DFF6-295D-350F-AEF3-87E4811E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341BEBD-5AA4-AD2C-8A41-D70D57E96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1E92AFE-3AEF-D965-9294-93BAB00B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9DAA1D1-19A0-B1FC-DAFB-3A978C55F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2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7A027-CEDB-F038-1B40-52D5A6F3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Shrinkage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AA5A8D-90BC-39ED-1E70-BEC7E5348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692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We continue the analysis of the model using shrinkage methods.</a:t>
            </a:r>
            <a:br>
              <a:rPr lang="en-US" sz="1800" dirty="0"/>
            </a:br>
            <a:r>
              <a:rPr lang="en-US" sz="1800" dirty="0"/>
              <a:t>These methods allow setting the coefficients of variables to zero.</a:t>
            </a:r>
            <a:br>
              <a:rPr lang="en-US" sz="1800" dirty="0"/>
            </a:br>
            <a:r>
              <a:rPr lang="en-US" sz="1800" dirty="0"/>
              <a:t>To do this, it makes sense to return to a model with all variables.</a:t>
            </a:r>
            <a:br>
              <a:rPr lang="en-US" sz="1800" dirty="0"/>
            </a:br>
            <a:r>
              <a:rPr lang="en-US" sz="1800" dirty="0"/>
              <a:t>This means adding back the categorical variables </a:t>
            </a:r>
            <a:r>
              <a:rPr lang="en-US" sz="1800" dirty="0" err="1"/>
              <a:t>Time_of_Day</a:t>
            </a:r>
            <a:r>
              <a:rPr lang="en-US" sz="1800" dirty="0"/>
              <a:t> and </a:t>
            </a:r>
            <a:r>
              <a:rPr lang="en-US" sz="1800" dirty="0" err="1"/>
              <a:t>Vehicle_Type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It is also important to normalize the model, as this ensures all variables are on the same scale.</a:t>
            </a:r>
          </a:p>
          <a:p>
            <a:pPr marL="0" indent="0">
              <a:buNone/>
            </a:pPr>
            <a:r>
              <a:rPr lang="en-US" sz="1800" dirty="0"/>
              <a:t>The shrinkage methods we utilize in this analysis are Ridge and Lasso regression.</a:t>
            </a:r>
            <a:endParaRPr lang="it-IT" sz="1800" dirty="0"/>
          </a:p>
        </p:txBody>
      </p:sp>
      <p:pic>
        <p:nvPicPr>
          <p:cNvPr id="5" name="Immagine 4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2D79624E-0C7F-F333-635E-50C3AC1E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82" y="1398809"/>
            <a:ext cx="3604572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21879-B42D-D80B-C95D-CD963EE1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Selected dataset - </a:t>
            </a:r>
            <a:r>
              <a:rPr lang="en-GB" b="1" noProof="0" dirty="0"/>
              <a:t>Food Delivery Time Prediction</a:t>
            </a:r>
            <a:br>
              <a:rPr lang="en-GB" b="1" i="0" noProof="0" dirty="0">
                <a:solidFill>
                  <a:srgbClr val="202124"/>
                </a:solidFill>
                <a:effectLst/>
                <a:latin typeface="zeitung"/>
              </a:rPr>
            </a:br>
            <a:endParaRPr lang="en-GB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99CCE0-8E00-B928-28B2-5D87C16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noProof="0" dirty="0"/>
              <a:t>Reference link: </a:t>
            </a:r>
            <a:r>
              <a:rPr lang="en-GB" sz="1800" u="sng" noProof="0" dirty="0">
                <a:hlinkClick r:id="rId2"/>
              </a:rPr>
              <a:t>https://www.kaggle.com/datasets/denkuznetz/food-delivery-time-prediction</a:t>
            </a:r>
            <a:endParaRPr lang="en-GB" sz="1800" u="sng" noProof="0" dirty="0"/>
          </a:p>
          <a:p>
            <a:pPr marL="0" indent="0" algn="just">
              <a:buNone/>
            </a:pPr>
            <a:r>
              <a:rPr lang="en-GB" noProof="0" dirty="0"/>
              <a:t>This dataset is designed for predicting food delivery times based on various influencing factors such as distance, weather, traffic conditions, and time of day. </a:t>
            </a:r>
          </a:p>
          <a:p>
            <a:pPr marL="0" indent="0" algn="just">
              <a:buNone/>
            </a:pPr>
            <a:r>
              <a:rPr lang="en-GB" noProof="0" dirty="0"/>
              <a:t>This dataset contains simulated data to predict food delivery times based on various real-world factors. </a:t>
            </a:r>
          </a:p>
        </p:txBody>
      </p:sp>
    </p:spTree>
    <p:extLst>
      <p:ext uri="{BB962C8B-B14F-4D97-AF65-F5344CB8AC3E}">
        <p14:creationId xmlns:p14="http://schemas.microsoft.com/office/powerpoint/2010/main" val="277941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AB224-8EC9-5AC8-5DD0-93ED21BA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Ridge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A3287F-F0C8-621E-3C27-0F4BF09E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begin by splitting the database into train and test sets.</a:t>
            </a:r>
            <a:br>
              <a:rPr lang="en-US" sz="1800" dirty="0"/>
            </a:br>
            <a:r>
              <a:rPr lang="en-US" sz="1800" dirty="0"/>
              <a:t>Next, we search for the optimal lambda for ridge regression.</a:t>
            </a:r>
          </a:p>
          <a:p>
            <a:pPr marL="0" indent="0">
              <a:buNone/>
            </a:pPr>
            <a:r>
              <a:rPr lang="it-IT" altLang="it-IT" sz="1800" b="1" dirty="0"/>
              <a:t>Best Ridge lambda</a:t>
            </a:r>
            <a:r>
              <a:rPr lang="it-IT" altLang="it-IT" sz="1800" dirty="0"/>
              <a:t>: 1.7680381784572086 </a:t>
            </a:r>
          </a:p>
          <a:p>
            <a:pPr marL="0" indent="0">
              <a:buNone/>
            </a:pPr>
            <a:r>
              <a:rPr lang="en-US" sz="1800" dirty="0"/>
              <a:t>We evaluate the test set using the lambda found.</a:t>
            </a:r>
          </a:p>
          <a:p>
            <a:pPr marL="0" indent="0">
              <a:buNone/>
            </a:pPr>
            <a:r>
              <a:rPr lang="en-US" sz="1800" dirty="0"/>
              <a:t>From the results, we see that the less significant variables (also observed in previous models and methods) have coefficients very close to zero for ridge regression.</a:t>
            </a:r>
            <a:br>
              <a:rPr lang="en-US" sz="1800" dirty="0"/>
            </a:br>
            <a:r>
              <a:rPr lang="en-US" sz="1800" dirty="0"/>
              <a:t>This occurs because ridge regression shrinks coefficients of less relevant variables toward zero, improving model generalization.</a:t>
            </a:r>
            <a:br>
              <a:rPr lang="en-US" sz="1800" dirty="0"/>
            </a:br>
            <a:r>
              <a:rPr lang="en-US" sz="1800" dirty="0"/>
              <a:t>We also notice that the intercept is exactly zero.</a:t>
            </a:r>
          </a:p>
          <a:p>
            <a:pPr marL="0" indent="0">
              <a:buNone/>
            </a:pPr>
            <a:endParaRPr lang="it-IT" sz="1800" dirty="0"/>
          </a:p>
        </p:txBody>
      </p:sp>
      <p:pic>
        <p:nvPicPr>
          <p:cNvPr id="5" name="Immagine 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9A16FA9E-ED21-0E56-B723-4FC075834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3495040" cy="33313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D11EE74-3045-970D-6F71-98F9DFC60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1922"/>
            <a:ext cx="2515741" cy="55773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A86C092E-6359-AE95-05AE-51B1A0BB5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09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91440-A1D6-2E12-3799-13595E1E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Ridge </a:t>
            </a:r>
            <a:r>
              <a:rPr lang="it-IT" dirty="0" err="1"/>
              <a:t>regression</a:t>
            </a:r>
            <a:r>
              <a:rPr lang="it-IT" dirty="0"/>
              <a:t> - </a:t>
            </a:r>
            <a:r>
              <a:rPr lang="it-IT" dirty="0" err="1"/>
              <a:t>graphs</a:t>
            </a:r>
            <a:endParaRPr lang="it-IT" dirty="0"/>
          </a:p>
        </p:txBody>
      </p:sp>
      <p:pic>
        <p:nvPicPr>
          <p:cNvPr id="5" name="Segnaposto contenuto 4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CEEFD1A2-B15B-A3E2-380B-1ABBB1A24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6"/>
            <a:ext cx="7436414" cy="4080194"/>
          </a:xfrm>
        </p:spPr>
      </p:pic>
      <p:pic>
        <p:nvPicPr>
          <p:cNvPr id="7" name="Immagine 6" descr="Immagine che contiene testo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4822742C-D3E9-7607-2D77-610A479BD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75" y="3730783"/>
            <a:ext cx="4027325" cy="24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79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1197D0-8D7C-8453-B9F6-6E7D2A51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Lasso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6A550C-87BB-4130-4959-574CEA5A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We proceed in the same manner with lasso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800" b="1" dirty="0"/>
              <a:t>Best Lasso lambda</a:t>
            </a:r>
            <a:r>
              <a:rPr lang="it-IT" altLang="it-IT" sz="1800" dirty="0"/>
              <a:t>: 0.10553861030365236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With lasso regression, the less significant variables are driven exactly to zero, allowing for model simplification.</a:t>
            </a:r>
            <a:br>
              <a:rPr lang="en-US" sz="1800" dirty="0"/>
            </a:br>
            <a:r>
              <a:rPr lang="en-US" sz="1800" dirty="0"/>
              <a:t>Similarly, the intercept remains zero in this case as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The results compared to ridge regression are practically identical.</a:t>
            </a:r>
            <a:endParaRPr lang="it-IT" altLang="it-IT"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325E09-E24F-FB4A-B495-B895450DF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7932"/>
            <a:ext cx="2510340" cy="494997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527A6C9-7E1A-47EB-BC20-95A9D4A09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3291840" cy="354230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CB29931-61AF-8B04-C6E7-D60A9B6E1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93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EB1F5-2F90-0C1F-7840-3E619F6D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Lasso </a:t>
            </a:r>
            <a:r>
              <a:rPr lang="it-IT" dirty="0" err="1"/>
              <a:t>regression</a:t>
            </a:r>
            <a:r>
              <a:rPr lang="it-IT" dirty="0"/>
              <a:t> - </a:t>
            </a:r>
            <a:r>
              <a:rPr lang="it-IT" dirty="0" err="1"/>
              <a:t>graphs</a:t>
            </a:r>
            <a:endParaRPr lang="it-IT" dirty="0"/>
          </a:p>
        </p:txBody>
      </p:sp>
      <p:pic>
        <p:nvPicPr>
          <p:cNvPr id="5" name="Segnaposto contenuto 4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8D49BD2D-B81D-9F8C-4949-8BB2C219D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305"/>
            <a:ext cx="6993401" cy="3904615"/>
          </a:xfrm>
        </p:spPr>
      </p:pic>
      <p:pic>
        <p:nvPicPr>
          <p:cNvPr id="7" name="Immagine 6" descr="Immagine che contiene testo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CB77C12B-6048-56B7-4FED-A24BE5DFE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99" y="3429000"/>
            <a:ext cx="4259501" cy="261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130A48-78D0-75D3-CF90-655DE7F7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89E12E-15D5-24F9-C0F6-FD957153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328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F89E15-4B9F-0901-D596-1D387904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6502D5-80DE-709F-2871-8CCE31FE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66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87F1B-A9CA-91B4-602A-EAD8C55B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Preliminary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D430FB-DBE9-15DF-BC39-BFEC897B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839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10078F-4276-BAA4-9C2B-2508C94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Dataset variables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42CA97-8A5F-CD57-5EAB-AABA40F3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Order_ID</a:t>
            </a:r>
            <a:r>
              <a:rPr lang="en-GB" sz="4500" noProof="0" dirty="0"/>
              <a:t>: Unique identifier for each order (unused in this analysis, as it is irrelevant for regression models).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Distance_km</a:t>
            </a:r>
            <a:r>
              <a:rPr lang="en-GB" sz="4500" noProof="0" dirty="0"/>
              <a:t>: The delivery distance in </a:t>
            </a:r>
            <a:r>
              <a:rPr lang="en-GB" sz="4500" noProof="0" dirty="0" err="1"/>
              <a:t>kilometers</a:t>
            </a:r>
            <a:r>
              <a:rPr lang="en-GB" sz="4500" noProof="0" dirty="0"/>
              <a:t>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/>
              <a:t>Weather</a:t>
            </a:r>
            <a:r>
              <a:rPr lang="en-GB" sz="4500" noProof="0" dirty="0"/>
              <a:t>: Weather conditions during the delivery, including Clear, Rainy, Snowy, Foggy, and Windy.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Traffic_Level</a:t>
            </a:r>
            <a:r>
              <a:rPr lang="en-GB" sz="4500" noProof="0" dirty="0"/>
              <a:t>: Traffic conditions categorized as Low, Medium, or High.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Time_of_Day</a:t>
            </a:r>
            <a:r>
              <a:rPr lang="en-GB" sz="4500" noProof="0" dirty="0"/>
              <a:t>: The time when the delivery took place, categorized as Morning, Afternoon, Evening, or Night.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Vehicle_Type</a:t>
            </a:r>
            <a:r>
              <a:rPr lang="en-GB" sz="4500" noProof="0" dirty="0"/>
              <a:t>: Type of vehicle used for delivery, including Bike, Scooter, and Car.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Preparation_Time_min</a:t>
            </a:r>
            <a:r>
              <a:rPr lang="en-GB" sz="4500" noProof="0" dirty="0"/>
              <a:t>: The time required to prepare the order, measured in minutes.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Courier_Experience_yrs</a:t>
            </a:r>
            <a:r>
              <a:rPr lang="en-GB" sz="4500" noProof="0" dirty="0"/>
              <a:t>: Experience of the courier in years.</a:t>
            </a:r>
          </a:p>
          <a:p>
            <a:pPr marL="0" indent="0" algn="l" fontAlgn="base">
              <a:spcAft>
                <a:spcPts val="1200"/>
              </a:spcAft>
              <a:buNone/>
            </a:pPr>
            <a:r>
              <a:rPr lang="en-GB" sz="4500" b="1" u="sng" noProof="0" dirty="0" err="1"/>
              <a:t>Delivery_Time_min</a:t>
            </a:r>
            <a:r>
              <a:rPr lang="en-GB" sz="4500" noProof="0" dirty="0"/>
              <a:t>: The total delivery time in minutes (target variable).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74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774F0-3391-3DEE-9770-4AFA8D17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Objective of the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E26A71-1300-EFA8-628D-113C9834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The objective of this analysis is the creation of a model that can predict the necessary time for food delivery given </a:t>
            </a:r>
            <a:r>
              <a:rPr lang="en-GB" i="1" noProof="0" dirty="0"/>
              <a:t>a set of circumstance data</a:t>
            </a:r>
            <a:r>
              <a:rPr lang="en-GB" noProof="0" dirty="0"/>
              <a:t>.</a:t>
            </a:r>
          </a:p>
          <a:p>
            <a:pPr marL="0" indent="0">
              <a:buNone/>
            </a:pPr>
            <a:r>
              <a:rPr lang="en-GB" noProof="0" dirty="0"/>
              <a:t>Such model may then be implemented in software applications for delivery services, to inform clients of expected wait times even before the order has been completed.</a:t>
            </a:r>
          </a:p>
        </p:txBody>
      </p:sp>
    </p:spTree>
    <p:extLst>
      <p:ext uri="{BB962C8B-B14F-4D97-AF65-F5344CB8AC3E}">
        <p14:creationId xmlns:p14="http://schemas.microsoft.com/office/powerpoint/2010/main" val="89736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C9BA5-B5E4-1DFF-12EE-86EA0613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Preliminary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EF239-1B03-4D6A-AC9C-5E9A5F17C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8680" cy="41702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noProof="0" dirty="0"/>
              <a:t>We begin our analysis by “cleaning” the dataset, specifically removing rows containing null values that would cause errors during further computations; this operation reduced the number of total rows from the initial 1000 to 883.</a:t>
            </a:r>
          </a:p>
          <a:p>
            <a:pPr marL="0" indent="0">
              <a:buNone/>
            </a:pPr>
            <a:r>
              <a:rPr lang="en-GB" sz="2400" noProof="0" dirty="0"/>
              <a:t>We then remove any outliers that may distort the model, luckily, only four rows are classified as outliers at this point.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FCF2B1F-515B-51B3-1395-D92650B34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14" y="1553017"/>
            <a:ext cx="2674852" cy="44428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7C2E5A8-A78D-6151-80B6-644F92227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055" y="1514913"/>
            <a:ext cx="2712955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1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C4CD1-F7DA-CB78-66E2-4831DFB6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Evaluating correlation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D47724-9D2F-2B4F-0E64-745FB153E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45667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sz="2400" noProof="0" dirty="0"/>
              <a:t>Before building regression models, we assess the quality of the dataset by </a:t>
            </a:r>
            <a:r>
              <a:rPr lang="en-GB" sz="2400" noProof="0" dirty="0" err="1"/>
              <a:t>analyzing</a:t>
            </a:r>
            <a:r>
              <a:rPr lang="en-GB" sz="2400" noProof="0" dirty="0"/>
              <a:t> the correlation between variables through the construction of a correlation matrix.</a:t>
            </a:r>
          </a:p>
          <a:p>
            <a:pPr marL="0" indent="0" algn="just">
              <a:buNone/>
            </a:pPr>
            <a:endParaRPr lang="en-GB" sz="2400" noProof="0" dirty="0"/>
          </a:p>
          <a:p>
            <a:pPr marL="0" indent="0" algn="just">
              <a:buNone/>
            </a:pPr>
            <a:r>
              <a:rPr lang="en-GB" sz="2400" b="0" i="0" noProof="0" dirty="0">
                <a:effectLst/>
                <a:latin typeface="system-ui"/>
              </a:rPr>
              <a:t>In our case, some variables show a clear linear relationship with delivery time, indicating their potential importance in the regression model.</a:t>
            </a:r>
            <a:br>
              <a:rPr lang="en-GB" sz="2400" noProof="0" dirty="0"/>
            </a:br>
            <a:r>
              <a:rPr lang="en-GB" sz="2400" b="0" i="0" noProof="0" dirty="0">
                <a:effectLst/>
                <a:latin typeface="system-ui"/>
              </a:rPr>
              <a:t>Additionally, the predictors are not highly correlated with each other, suggesting that the dataset is suitable for linear regression and that multicollinearity is not a concern.</a:t>
            </a:r>
            <a:endParaRPr lang="en-GB" sz="2400" noProof="0" dirty="0"/>
          </a:p>
        </p:txBody>
      </p:sp>
      <p:pic>
        <p:nvPicPr>
          <p:cNvPr id="5" name="Segnaposto contenuto 4" descr="Immagine che contiene testo, schermata, Rettangolo, Parallelo&#10;&#10;Il contenuto generato dall'IA potrebbe non essere corretto.">
            <a:extLst>
              <a:ext uri="{FF2B5EF4-FFF2-40B4-BE49-F238E27FC236}">
                <a16:creationId xmlns:a16="http://schemas.microsoft.com/office/drawing/2014/main" id="{123C9691-1530-52B0-4AE8-8685E56A9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/>
          <a:stretch/>
        </p:blipFill>
        <p:spPr>
          <a:xfrm>
            <a:off x="6493932" y="1834621"/>
            <a:ext cx="5052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5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70A62-AE43-4680-BD74-A2F5EC5F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Simple linear regression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143D6E-B0B5-A768-72F8-CD51BC57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 noProof="0" dirty="0"/>
              <a:t>The three numerical variables </a:t>
            </a:r>
            <a:r>
              <a:rPr lang="en-GB" sz="2200" i="1" noProof="0" dirty="0"/>
              <a:t>(</a:t>
            </a:r>
            <a:r>
              <a:rPr lang="en-GB" sz="2200" i="1" noProof="0" dirty="0" err="1"/>
              <a:t>Distance_km</a:t>
            </a:r>
            <a:r>
              <a:rPr lang="en-GB" sz="2200" i="1" noProof="0" dirty="0"/>
              <a:t>, </a:t>
            </a:r>
            <a:r>
              <a:rPr lang="en-GB" sz="2200" i="1" noProof="0" dirty="0" err="1"/>
              <a:t>Preparation_Time_min</a:t>
            </a:r>
            <a:r>
              <a:rPr lang="en-GB" sz="2200" i="1" noProof="0" dirty="0"/>
              <a:t>, </a:t>
            </a:r>
            <a:r>
              <a:rPr lang="en-GB" sz="2200" i="1" noProof="0" dirty="0" err="1"/>
              <a:t>Courier_Experience_yrs</a:t>
            </a:r>
            <a:r>
              <a:rPr lang="en-GB" sz="2200" i="1" noProof="0" dirty="0"/>
              <a:t>) </a:t>
            </a:r>
            <a:r>
              <a:rPr lang="en-GB" sz="2200" noProof="0" dirty="0"/>
              <a:t>are selected, and the relationship between each of them and the response variable </a:t>
            </a:r>
            <a:r>
              <a:rPr lang="en-GB" sz="2200" noProof="0" dirty="0" err="1"/>
              <a:t>Delivery_Time_min</a:t>
            </a:r>
            <a:r>
              <a:rPr lang="en-GB" sz="2200" noProof="0" dirty="0"/>
              <a:t> is </a:t>
            </a:r>
            <a:r>
              <a:rPr lang="en-GB" sz="2200" noProof="0" dirty="0" err="1"/>
              <a:t>analyzed</a:t>
            </a:r>
            <a:r>
              <a:rPr lang="en-GB" sz="2200" noProof="0" dirty="0"/>
              <a:t> individually.</a:t>
            </a:r>
          </a:p>
          <a:p>
            <a:pPr marL="0" indent="0" algn="just">
              <a:buNone/>
            </a:pPr>
            <a:r>
              <a:rPr lang="en-GB" sz="2200" noProof="0" dirty="0"/>
              <a:t>The resulting models are mostly similar, all three variables individually have a high importance (as discernible by their low P-value); the </a:t>
            </a:r>
            <a:r>
              <a:rPr lang="en-GB" sz="2200" b="1" noProof="0" dirty="0"/>
              <a:t>travel distance</a:t>
            </a:r>
            <a:r>
              <a:rPr lang="en-GB" sz="2200" noProof="0" dirty="0"/>
              <a:t> generates the best model out of the three, while the </a:t>
            </a:r>
            <a:r>
              <a:rPr lang="en-GB" sz="2200" b="1" noProof="0" dirty="0"/>
              <a:t>preparation time </a:t>
            </a:r>
            <a:r>
              <a:rPr lang="en-GB" sz="2200" noProof="0" dirty="0"/>
              <a:t>and </a:t>
            </a:r>
            <a:r>
              <a:rPr lang="en-GB" sz="2200" b="1" noProof="0" dirty="0"/>
              <a:t>courier experience</a:t>
            </a:r>
            <a:r>
              <a:rPr lang="en-GB" sz="2200" noProof="0" dirty="0"/>
              <a:t>, while having an impact on the delivery time, seem to not be enough by themselves to predict delivery time.</a:t>
            </a:r>
          </a:p>
        </p:txBody>
      </p:sp>
    </p:spTree>
    <p:extLst>
      <p:ext uri="{BB962C8B-B14F-4D97-AF65-F5344CB8AC3E}">
        <p14:creationId xmlns:p14="http://schemas.microsoft.com/office/powerpoint/2010/main" val="202065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7337FE-12A1-98FA-9FAE-DAAC7302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1089"/>
              </a:spcBef>
              <a:spcAft>
                <a:spcPts val="726"/>
              </a:spcAft>
            </a:pPr>
            <a:r>
              <a:rPr lang="en-GB" noProof="0" dirty="0"/>
              <a:t>First case:</a:t>
            </a:r>
            <a:br>
              <a:rPr lang="en-GB" noProof="0" dirty="0"/>
            </a:br>
            <a:r>
              <a:rPr lang="en-GB" noProof="0" dirty="0"/>
              <a:t>modelling </a:t>
            </a:r>
            <a:r>
              <a:rPr lang="en-GB" noProof="0" dirty="0" err="1"/>
              <a:t>Distance_km</a:t>
            </a:r>
            <a:endParaRPr lang="en-GB" noProof="0" dirty="0"/>
          </a:p>
        </p:txBody>
      </p:sp>
      <p:pic>
        <p:nvPicPr>
          <p:cNvPr id="5" name="Immagine 4" descr="Immagine che contiene schermata, diagramma, linea, mappa&#10;&#10;Il contenuto generato dall'IA potrebbe non essere corretto.">
            <a:extLst>
              <a:ext uri="{FF2B5EF4-FFF2-40B4-BE49-F238E27FC236}">
                <a16:creationId xmlns:a16="http://schemas.microsoft.com/office/drawing/2014/main" id="{3FAB2223-FACC-D87B-A40F-3C517CA0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6" y="3025105"/>
            <a:ext cx="4469948" cy="3407361"/>
          </a:xfrm>
          <a:prstGeom prst="rect">
            <a:avLst/>
          </a:prstGeom>
        </p:spPr>
      </p:pic>
      <p:pic>
        <p:nvPicPr>
          <p:cNvPr id="8" name="Segnaposto contenuto 7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018EE32A-8313-0EB5-7C96-7EE7747F2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43" y="3025104"/>
            <a:ext cx="3370007" cy="3230055"/>
          </a:xfrm>
        </p:spPr>
      </p:pic>
      <p:pic>
        <p:nvPicPr>
          <p:cNvPr id="10" name="Immagine 9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F86E91D7-355A-9CA4-C9C4-EB1B1D8EB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067" y="3025104"/>
            <a:ext cx="3395133" cy="3230055"/>
          </a:xfrm>
          <a:prstGeom prst="rect">
            <a:avLst/>
          </a:prstGeom>
        </p:spPr>
      </p:pic>
      <p:pic>
        <p:nvPicPr>
          <p:cNvPr id="12" name="Immagine 11" descr="Immagine che contiene testo, Carattere, schermata, bianco&#10;&#10;Il contenuto generato dall'IA potrebbe non essere corretto.">
            <a:extLst>
              <a:ext uri="{FF2B5EF4-FFF2-40B4-BE49-F238E27FC236}">
                <a16:creationId xmlns:a16="http://schemas.microsoft.com/office/drawing/2014/main" id="{9B3EE78A-5D54-056A-8841-32AACBA05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6" y="1761068"/>
            <a:ext cx="3335131" cy="11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1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05CDB-80E0-E752-7942-E8DA4F4E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89"/>
              </a:spcBef>
              <a:spcAft>
                <a:spcPts val="726"/>
              </a:spcAft>
            </a:pPr>
            <a:r>
              <a:rPr lang="en-GB" noProof="0" dirty="0"/>
              <a:t>Second case:</a:t>
            </a:r>
            <a:br>
              <a:rPr lang="en-GB" noProof="0" dirty="0"/>
            </a:br>
            <a:r>
              <a:rPr lang="en-GB" noProof="0" dirty="0"/>
              <a:t>modelling </a:t>
            </a:r>
            <a:r>
              <a:rPr lang="en-GB" noProof="0" dirty="0" err="1"/>
              <a:t>Preparation_Time_min</a:t>
            </a:r>
            <a:endParaRPr lang="en-GB" sz="5400" noProof="0" dirty="0"/>
          </a:p>
        </p:txBody>
      </p:sp>
      <p:pic>
        <p:nvPicPr>
          <p:cNvPr id="5" name="Segnaposto contenuto 4" descr="Immagine che contiene testo, Carattere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7EFD8730-6A4D-E3B9-6A6E-E6CDC249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31" y="1927771"/>
            <a:ext cx="3450589" cy="886549"/>
          </a:xfrm>
        </p:spPr>
      </p:pic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B14F9260-C53A-B63A-EFBE-A2BBEC0AC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9" y="3064933"/>
            <a:ext cx="4220896" cy="3231729"/>
          </a:xfrm>
          <a:prstGeom prst="rect">
            <a:avLst/>
          </a:prstGeom>
        </p:spPr>
      </p:pic>
      <p:pic>
        <p:nvPicPr>
          <p:cNvPr id="9" name="Immagine 8" descr="Immagine che contiene schermata, testo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275658A1-83B4-BD26-7438-F935C5F4D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/>
          <a:stretch/>
        </p:blipFill>
        <p:spPr>
          <a:xfrm>
            <a:off x="4948617" y="3075766"/>
            <a:ext cx="3192236" cy="3040072"/>
          </a:xfrm>
          <a:prstGeom prst="rect">
            <a:avLst/>
          </a:prstGeom>
        </p:spPr>
      </p:pic>
      <p:pic>
        <p:nvPicPr>
          <p:cNvPr id="11" name="Immagine 10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DB1232E3-B4DF-629D-7055-25D99B842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25" y="3075766"/>
            <a:ext cx="3199115" cy="29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16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Microsoft Office PowerPoint</Application>
  <PresentationFormat>Widescreen</PresentationFormat>
  <Paragraphs>89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inherit</vt:lpstr>
      <vt:lpstr>system-ui</vt:lpstr>
      <vt:lpstr>zeitung</vt:lpstr>
      <vt:lpstr>Tema di Office</vt:lpstr>
      <vt:lpstr>Statistical Learning: Dataset analysis project</vt:lpstr>
      <vt:lpstr>Selected dataset - Food Delivery Time Prediction </vt:lpstr>
      <vt:lpstr>Dataset variables</vt:lpstr>
      <vt:lpstr>Objective of the analysis</vt:lpstr>
      <vt:lpstr>Preliminary analysis</vt:lpstr>
      <vt:lpstr>Evaluating correlation</vt:lpstr>
      <vt:lpstr>Simple linear regression</vt:lpstr>
      <vt:lpstr>First case: modelling Distance_km</vt:lpstr>
      <vt:lpstr>Second case: modelling Preparation_Time_min</vt:lpstr>
      <vt:lpstr>Third case: modelling Courier_Experience_yrs  </vt:lpstr>
      <vt:lpstr>Multiple linear regression - using numerical predictors only</vt:lpstr>
      <vt:lpstr>Multiple linear regression - evaluation of categorical regressors</vt:lpstr>
      <vt:lpstr>Multiple linear regression - full model evaluation</vt:lpstr>
      <vt:lpstr>Multiple linear regression - refined model</vt:lpstr>
      <vt:lpstr>Multiple linear regression - residual evaluation</vt:lpstr>
      <vt:lpstr>Multiple linear regression - refined model with cleaned data</vt:lpstr>
      <vt:lpstr>Multiple linear regression - model transformations</vt:lpstr>
      <vt:lpstr>Cross validation</vt:lpstr>
      <vt:lpstr>Shrinkage methods</vt:lpstr>
      <vt:lpstr>Ridge regression</vt:lpstr>
      <vt:lpstr>Ridge regression - graphs</vt:lpstr>
      <vt:lpstr>Lasso regression</vt:lpstr>
      <vt:lpstr>Lasso regression - graphs</vt:lpstr>
      <vt:lpstr>Presentazione standard di PowerPoint</vt:lpstr>
      <vt:lpstr>Presentazione standard di PowerPoint</vt:lpstr>
      <vt:lpstr>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MAZZOLENI</dc:creator>
  <cp:lastModifiedBy>GABRIELE MAZZOLENI</cp:lastModifiedBy>
  <cp:revision>55</cp:revision>
  <dcterms:created xsi:type="dcterms:W3CDTF">2025-04-26T09:13:00Z</dcterms:created>
  <dcterms:modified xsi:type="dcterms:W3CDTF">2025-04-28T10:43:03Z</dcterms:modified>
</cp:coreProperties>
</file>