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336" r:id="rId3"/>
    <p:sldId id="262" r:id="rId4"/>
    <p:sldId id="317" r:id="rId5"/>
    <p:sldId id="263" r:id="rId6"/>
    <p:sldId id="264" r:id="rId7"/>
    <p:sldId id="270" r:id="rId8"/>
    <p:sldId id="271" r:id="rId9"/>
    <p:sldId id="318" r:id="rId10"/>
    <p:sldId id="319" r:id="rId11"/>
    <p:sldId id="320" r:id="rId12"/>
    <p:sldId id="272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40" r:id="rId28"/>
    <p:sldId id="335" r:id="rId29"/>
    <p:sldId id="337" r:id="rId30"/>
    <p:sldId id="339" r:id="rId31"/>
    <p:sldId id="338" r:id="rId32"/>
    <p:sldId id="341" r:id="rId33"/>
    <p:sldId id="342" r:id="rId34"/>
    <p:sldId id="343" r:id="rId3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4660"/>
  </p:normalViewPr>
  <p:slideViewPr>
    <p:cSldViewPr>
      <p:cViewPr varScale="1">
        <p:scale>
          <a:sx n="90" d="100"/>
          <a:sy n="90" d="100"/>
        </p:scale>
        <p:origin x="46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F3C78-BFF9-4137-8833-13E3D0B09D8B}" type="datetimeFigureOut">
              <a:rPr lang="it-IT" smtClean="0"/>
              <a:t>19/06/2025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8F9A5-25D9-4BE4-92E4-0A5AF102D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277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000" y="3"/>
            <a:ext cx="2564130" cy="127000"/>
          </a:xfrm>
          <a:custGeom>
            <a:avLst/>
            <a:gdLst/>
            <a:ahLst/>
            <a:cxnLst/>
            <a:rect l="l" t="t" r="r" b="b"/>
            <a:pathLst>
              <a:path w="2564129" h="127000">
                <a:moveTo>
                  <a:pt x="2563990" y="0"/>
                </a:moveTo>
                <a:lnTo>
                  <a:pt x="0" y="0"/>
                </a:lnTo>
                <a:lnTo>
                  <a:pt x="0" y="126996"/>
                </a:lnTo>
                <a:lnTo>
                  <a:pt x="2563990" y="126996"/>
                </a:lnTo>
                <a:lnTo>
                  <a:pt x="2563990" y="0"/>
                </a:lnTo>
                <a:close/>
              </a:path>
            </a:pathLst>
          </a:custGeom>
          <a:solidFill>
            <a:srgbClr val="CA67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096000"/>
            <a:ext cx="12191998" cy="761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51547" y="65532"/>
            <a:ext cx="7619763" cy="10175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4024" y="2064003"/>
            <a:ext cx="9448165" cy="2605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enkuznetz/food-delivery-time-predic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1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05154" y="3021076"/>
            <a:ext cx="3434445" cy="410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50"/>
              </a:lnSpc>
              <a:spcBef>
                <a:spcPts val="100"/>
              </a:spcBef>
            </a:pPr>
            <a:r>
              <a:rPr lang="en-GB" sz="1000" spc="-10" noProof="0" dirty="0">
                <a:solidFill>
                  <a:srgbClr val="426EB0"/>
                </a:solidFill>
                <a:latin typeface="Franklin Gothic Medium"/>
                <a:cs typeface="Franklin Gothic Medium"/>
              </a:rPr>
              <a:t>Students</a:t>
            </a:r>
            <a:endParaRPr lang="en-GB" sz="1000" noProof="0" dirty="0">
              <a:latin typeface="Franklin Gothic Medium"/>
              <a:cs typeface="Franklin Gothic Medium"/>
            </a:endParaRPr>
          </a:p>
          <a:p>
            <a:pPr marL="12700">
              <a:lnSpc>
                <a:spcPts val="1870"/>
              </a:lnSpc>
            </a:pPr>
            <a:r>
              <a:rPr lang="en-GB"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Gotti Daniele -</a:t>
            </a:r>
            <a:r>
              <a:rPr lang="en-GB" sz="1600" noProof="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1079011</a:t>
            </a:r>
            <a:endParaRPr lang="en-GB" sz="1600" noProof="0" dirty="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7347" y="2743200"/>
            <a:ext cx="2289253" cy="1628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950" dirty="0">
                <a:solidFill>
                  <a:srgbClr val="C96643"/>
                </a:solidFill>
                <a:latin typeface="Franklin Gothic Medium"/>
                <a:cs typeface="Franklin Gothic Medium"/>
              </a:rPr>
              <a:t>Computer science engineering</a:t>
            </a:r>
            <a:endParaRPr lang="en-GB" sz="950" noProof="0" dirty="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3566" y="2560827"/>
            <a:ext cx="6456190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200" b="0" noProof="0" dirty="0">
                <a:solidFill>
                  <a:srgbClr val="FFFFFF"/>
                </a:solidFill>
                <a:latin typeface="Arial Black"/>
                <a:cs typeface="Arial Black"/>
              </a:rPr>
              <a:t>Statistical Learning:</a:t>
            </a:r>
            <a:br>
              <a:rPr lang="en-GB" sz="3200" b="0" noProof="0" dirty="0">
                <a:solidFill>
                  <a:srgbClr val="FFFFFF"/>
                </a:solidFill>
                <a:latin typeface="Arial Black"/>
                <a:cs typeface="Arial Black"/>
              </a:rPr>
            </a:br>
            <a:r>
              <a:rPr lang="en-GB" sz="3200" b="0" noProof="0" dirty="0">
                <a:solidFill>
                  <a:srgbClr val="FFFFFF"/>
                </a:solidFill>
                <a:latin typeface="Arial Black"/>
                <a:cs typeface="Arial Black"/>
              </a:rPr>
              <a:t>Prediction of</a:t>
            </a:r>
            <a:br>
              <a:rPr lang="en-GB" sz="3200" b="0" noProof="0" dirty="0">
                <a:solidFill>
                  <a:srgbClr val="FFFFFF"/>
                </a:solidFill>
                <a:latin typeface="Arial Black"/>
                <a:cs typeface="Arial Black"/>
              </a:rPr>
            </a:br>
            <a:r>
              <a:rPr lang="en-GB" sz="3600" b="0" dirty="0">
                <a:solidFill>
                  <a:srgbClr val="FFFFFF"/>
                </a:solidFill>
                <a:latin typeface="Arial Black"/>
                <a:cs typeface="Arial Black"/>
              </a:rPr>
              <a:t>food</a:t>
            </a:r>
            <a:r>
              <a:rPr lang="en-GB" sz="3600" b="0" dirty="0">
                <a:solidFill>
                  <a:srgbClr val="FFFFFF"/>
                </a:solidFill>
                <a:latin typeface="Arial Black"/>
              </a:rPr>
              <a:t> delivery times</a:t>
            </a:r>
            <a:endParaRPr lang="en-GB" sz="3200" b="0" dirty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566" y="4343400"/>
            <a:ext cx="3559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noProof="0" dirty="0">
                <a:solidFill>
                  <a:srgbClr val="FFFFFF"/>
                </a:solidFill>
                <a:latin typeface="Arial Black"/>
                <a:cs typeface="Arial Black"/>
              </a:rPr>
              <a:t>A.Y. 2024/2025</a:t>
            </a:r>
            <a:endParaRPr lang="en-GB" sz="2400" noProof="0" dirty="0">
              <a:latin typeface="Arial Black"/>
              <a:cs typeface="Arial Black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F36CE58-AAFE-238A-54E3-4AE5856774A5}"/>
              </a:ext>
            </a:extLst>
          </p:cNvPr>
          <p:cNvSpPr txBox="1"/>
          <p:nvPr/>
        </p:nvSpPr>
        <p:spPr>
          <a:xfrm>
            <a:off x="8605154" y="3468684"/>
            <a:ext cx="3434445" cy="25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GB" sz="1600" noProof="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Mazzoleni Gabriele </a:t>
            </a:r>
            <a:r>
              <a:rPr lang="en-GB"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-</a:t>
            </a:r>
            <a:r>
              <a:rPr lang="en-GB" sz="1600" noProof="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1079514</a:t>
            </a:r>
            <a:endParaRPr lang="en-GB" sz="1600" noProof="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FD53E-49CA-D830-B50B-627F7455B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424E2423-362E-3208-896E-568C3797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</a:t>
            </a:r>
            <a:r>
              <a:rPr lang="en-GB" noProof="0" dirty="0" err="1">
                <a:latin typeface="Arial Black" panose="020B0A04020102020204" pitchFamily="34" charset="0"/>
              </a:rPr>
              <a:t>Distribuition</a:t>
            </a:r>
            <a:r>
              <a:rPr lang="en-GB" noProof="0" dirty="0">
                <a:latin typeface="Arial Black" panose="020B0A04020102020204" pitchFamily="34" charset="0"/>
              </a:rPr>
              <a:t> –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lang="en-GB" noProof="0" dirty="0">
                <a:latin typeface="Arial Black" panose="020B0A04020102020204" pitchFamily="34" charset="0"/>
              </a:rPr>
              <a:t>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  <p:pic>
        <p:nvPicPr>
          <p:cNvPr id="3" name="Immagine 2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142869E7-5E74-04C5-FF3D-01D89840F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45654"/>
            <a:ext cx="5043534" cy="3766691"/>
          </a:xfrm>
          <a:prstGeom prst="rect">
            <a:avLst/>
          </a:prstGeom>
        </p:spPr>
      </p:pic>
      <p:pic>
        <p:nvPicPr>
          <p:cNvPr id="5" name="Immagine 4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EAD0AAE0-21E8-513C-AD44-6E073A81E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5654"/>
            <a:ext cx="5043535" cy="37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66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D5188-5155-8374-BDB1-CDB82970F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AA0EEA9D-AEA6-B290-3DF8-43B1A7B6D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</a:t>
            </a:r>
            <a:r>
              <a:rPr lang="en-GB" noProof="0" dirty="0" err="1">
                <a:latin typeface="Arial Black" panose="020B0A04020102020204" pitchFamily="34" charset="0"/>
              </a:rPr>
              <a:t>Distribuition</a:t>
            </a:r>
            <a:r>
              <a:rPr lang="en-GB" noProof="0" dirty="0">
                <a:latin typeface="Arial Black" panose="020B0A04020102020204" pitchFamily="34" charset="0"/>
              </a:rPr>
              <a:t> -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endParaRPr lang="en-GB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 descr="Immagine che contiene testo, schermata, diagramma, Rettangolo&#10;&#10;Il contenuto generato dall'IA potrebbe non essere corretto.">
            <a:extLst>
              <a:ext uri="{FF2B5EF4-FFF2-40B4-BE49-F238E27FC236}">
                <a16:creationId xmlns:a16="http://schemas.microsoft.com/office/drawing/2014/main" id="{6CEF1EAD-739D-05DC-B1D1-9B9BEB301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58353"/>
            <a:ext cx="5009525" cy="374129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2644C8F-4E9C-37C5-4392-D43EBC419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58353"/>
            <a:ext cx="5009526" cy="374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90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80AF6-CB43-B2A4-FC22-D81DF7FB0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8B561EB-BCA7-8F2D-6AF7-4F9925D417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5"/>
          <a:stretch>
            <a:fillRect/>
          </a:stretch>
        </p:blipFill>
        <p:spPr>
          <a:xfrm>
            <a:off x="5146154" y="609600"/>
            <a:ext cx="6283846" cy="5486400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9B165C04-00E1-90D7-25A0-73995120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2870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Evaluating correlation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AD153D7-1852-A2D8-E9E4-5BBBD89E4D5F}"/>
              </a:ext>
            </a:extLst>
          </p:cNvPr>
          <p:cNvSpPr txBox="1"/>
          <p:nvPr/>
        </p:nvSpPr>
        <p:spPr>
          <a:xfrm>
            <a:off x="762000" y="1351508"/>
            <a:ext cx="3733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dirty="0"/>
              <a:t>Some numerical variables show a clear linear relationship with delivery time.</a:t>
            </a:r>
          </a:p>
          <a:p>
            <a:pPr algn="just"/>
            <a:endParaRPr lang="en-GB" sz="2400" dirty="0"/>
          </a:p>
          <a:p>
            <a:pPr algn="just"/>
            <a:r>
              <a:rPr lang="en-US" sz="2400" dirty="0"/>
              <a:t>Even though </a:t>
            </a:r>
            <a:r>
              <a:rPr lang="en-US" sz="2400" i="1" dirty="0"/>
              <a:t>Courier Experience</a:t>
            </a:r>
            <a:r>
              <a:rPr lang="en-US" sz="2400" dirty="0"/>
              <a:t> is numerical we will consider it as categorical because the values represent discrete levels of experience.</a:t>
            </a:r>
          </a:p>
        </p:txBody>
      </p:sp>
    </p:spTree>
    <p:extLst>
      <p:ext uri="{BB962C8B-B14F-4D97-AF65-F5344CB8AC3E}">
        <p14:creationId xmlns:p14="http://schemas.microsoft.com/office/powerpoint/2010/main" val="610034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F8B6B-BF08-10AC-8D47-9D9404E79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D77FACF-CA1E-39BA-D8C9-A9FB13A3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Simple linear regression - Objective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C9AD6C-E5A7-CF80-C3A4-CCC3A8801177}"/>
              </a:ext>
            </a:extLst>
          </p:cNvPr>
          <p:cNvSpPr txBox="1"/>
          <p:nvPr/>
        </p:nvSpPr>
        <p:spPr>
          <a:xfrm>
            <a:off x="762000" y="1828800"/>
            <a:ext cx="10287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The two numerical variables, </a:t>
            </a:r>
            <a:r>
              <a:rPr lang="en-US" sz="2400" i="1" noProof="0" dirty="0">
                <a:latin typeface="Arial" panose="020B0604020202020204" pitchFamily="34" charset="0"/>
                <a:cs typeface="Arial" panose="020B0604020202020204" pitchFamily="34" charset="0"/>
              </a:rPr>
              <a:t>Distance </a:t>
            </a:r>
            <a:r>
              <a:rPr lang="en-US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400" i="1" noProof="0" dirty="0">
                <a:latin typeface="Arial" panose="020B0604020202020204" pitchFamily="34" charset="0"/>
                <a:cs typeface="Arial" panose="020B0604020202020204" pitchFamily="34" charset="0"/>
              </a:rPr>
              <a:t> Preparation Time</a:t>
            </a:r>
            <a:r>
              <a:rPr lang="en-US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, are selected, and the relationship between each of them and the response variable </a:t>
            </a:r>
            <a:r>
              <a:rPr lang="en-US" sz="2400" i="1" noProof="0" dirty="0">
                <a:latin typeface="Arial" panose="020B0604020202020204" pitchFamily="34" charset="0"/>
                <a:cs typeface="Arial" panose="020B0604020202020204" pitchFamily="34" charset="0"/>
              </a:rPr>
              <a:t>Delivery Time </a:t>
            </a:r>
            <a:r>
              <a:rPr lang="en-US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is analyzed individually.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ECB1743-E57E-91C6-D448-7E0FF0D15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74068"/>
            <a:ext cx="3983848" cy="120032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B540B0B-9C3D-A1A1-0D84-CCB0DBDE5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974068"/>
            <a:ext cx="4523553" cy="120032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16EB98-ACFE-D701-A736-DCA2FFAB3DD1}"/>
              </a:ext>
            </a:extLst>
          </p:cNvPr>
          <p:cNvSpPr txBox="1"/>
          <p:nvPr/>
        </p:nvSpPr>
        <p:spPr>
          <a:xfrm>
            <a:off x="838200" y="52694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Distance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E29B725-C65D-A817-3E09-50ED8D3D4DD8}"/>
              </a:ext>
            </a:extLst>
          </p:cNvPr>
          <p:cNvSpPr txBox="1"/>
          <p:nvPr/>
        </p:nvSpPr>
        <p:spPr>
          <a:xfrm>
            <a:off x="6324600" y="52694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Preparation</a:t>
            </a:r>
            <a:r>
              <a:rPr lang="it-IT" dirty="0"/>
              <a:t> time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02C90BD-ECB9-94C8-8620-4BAD66493A8D}"/>
              </a:ext>
            </a:extLst>
          </p:cNvPr>
          <p:cNvSpPr txBox="1"/>
          <p:nvPr/>
        </p:nvSpPr>
        <p:spPr>
          <a:xfrm>
            <a:off x="762000" y="31358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512"/>
              </a:spcBef>
              <a:spcAft>
                <a:spcPts val="504"/>
              </a:spcAft>
            </a:pPr>
            <a:r>
              <a:rPr lang="en-U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Delivery Time (min)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 </a:t>
            </a:r>
            <a:r>
              <a:rPr lang="en-U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b0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+ </a:t>
            </a:r>
            <a:r>
              <a:rPr lang="en-U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* </a:t>
            </a:r>
            <a:r>
              <a:rPr lang="en-U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 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 </a:t>
            </a:r>
            <a:r>
              <a:rPr lang="en-US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97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F035A-6665-1CA5-B40D-17C07FB1C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78BE1AD-1E6A-AF49-3EF5-02F70B69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Simple linear regression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noProof="0" dirty="0">
                <a:latin typeface="Arial Black" panose="020B0A04020102020204" pitchFamily="34" charset="0"/>
              </a:rPr>
              <a:t>- Scatterplots</a:t>
            </a:r>
          </a:p>
        </p:txBody>
      </p:sp>
      <p:pic>
        <p:nvPicPr>
          <p:cNvPr id="11" name="Immagine 10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B8B0F989-A993-02F8-B859-CF61D00DC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559" y="1676400"/>
            <a:ext cx="5296441" cy="4053848"/>
          </a:xfrm>
          <a:prstGeom prst="rect">
            <a:avLst/>
          </a:prstGeom>
        </p:spPr>
      </p:pic>
      <p:pic>
        <p:nvPicPr>
          <p:cNvPr id="13" name="Immagine 12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FB503AC6-2B3A-144E-AD26-0C07E1911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14" y="1676400"/>
            <a:ext cx="5296441" cy="405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35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6C16B-F5A1-9AC5-8E33-EB0CECC0E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344D08C-96E3-6E52-7A73-6CE78589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Simple linear regression - Residuals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A047B9B-3183-983C-67EF-F330EFBC0228}"/>
              </a:ext>
            </a:extLst>
          </p:cNvPr>
          <p:cNvSpPr txBox="1"/>
          <p:nvPr/>
        </p:nvSpPr>
        <p:spPr>
          <a:xfrm>
            <a:off x="1350152" y="56504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Distance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8D0B16-D885-7EB5-2C0D-A7B7BE84DA05}"/>
              </a:ext>
            </a:extLst>
          </p:cNvPr>
          <p:cNvSpPr txBox="1"/>
          <p:nvPr/>
        </p:nvSpPr>
        <p:spPr>
          <a:xfrm>
            <a:off x="6607952" y="56504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Preparation</a:t>
            </a:r>
            <a:r>
              <a:rPr lang="it-IT" dirty="0"/>
              <a:t> time</a:t>
            </a:r>
          </a:p>
        </p:txBody>
      </p:sp>
      <p:pic>
        <p:nvPicPr>
          <p:cNvPr id="8" name="Immagine 7" descr="Immagine che contiene schermata, modello&#10;&#10;Il contenuto generato dall'IA potrebbe non essere corretto.">
            <a:extLst>
              <a:ext uri="{FF2B5EF4-FFF2-40B4-BE49-F238E27FC236}">
                <a16:creationId xmlns:a16="http://schemas.microsoft.com/office/drawing/2014/main" id="{C1FFF3BB-F253-5757-CD44-CD06E7351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53347"/>
            <a:ext cx="4587638" cy="4397121"/>
          </a:xfrm>
          <a:prstGeom prst="rect">
            <a:avLst/>
          </a:prstGeom>
        </p:spPr>
      </p:pic>
      <p:pic>
        <p:nvPicPr>
          <p:cNvPr id="11" name="Immagine 10" descr="Immagine che contiene schermata, testo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7B70E2B5-A722-4629-440E-DE56819F4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244880"/>
            <a:ext cx="4648603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2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A646E-EDAD-7A2A-9660-7736D9D5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E20D58A8-0216-DE3C-8789-2DABC788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Simple linear regression - Leverage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6D7A7A9-22CB-6AA0-7E19-C933964EAFCE}"/>
              </a:ext>
            </a:extLst>
          </p:cNvPr>
          <p:cNvSpPr txBox="1"/>
          <p:nvPr/>
        </p:nvSpPr>
        <p:spPr>
          <a:xfrm>
            <a:off x="1121552" y="57266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Distance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6636684-723A-6A3A-01EB-E359E28F9C71}"/>
              </a:ext>
            </a:extLst>
          </p:cNvPr>
          <p:cNvSpPr txBox="1"/>
          <p:nvPr/>
        </p:nvSpPr>
        <p:spPr>
          <a:xfrm>
            <a:off x="6607952" y="57266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Preparation</a:t>
            </a:r>
            <a:r>
              <a:rPr lang="it-IT" dirty="0"/>
              <a:t> time</a:t>
            </a:r>
          </a:p>
        </p:txBody>
      </p:sp>
      <p:pic>
        <p:nvPicPr>
          <p:cNvPr id="8" name="Immagine 7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E848411E-B391-B405-BDBE-507DB4916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991" y="1367650"/>
            <a:ext cx="4724809" cy="4359018"/>
          </a:xfrm>
          <a:prstGeom prst="rect">
            <a:avLst/>
          </a:prstGeom>
        </p:spPr>
      </p:pic>
      <p:pic>
        <p:nvPicPr>
          <p:cNvPr id="11" name="Immagine 10" descr="Immagine che contiene schermata, modello&#10;&#10;Il contenuto generato dall'IA potrebbe non essere corretto.">
            <a:extLst>
              <a:ext uri="{FF2B5EF4-FFF2-40B4-BE49-F238E27FC236}">
                <a16:creationId xmlns:a16="http://schemas.microsoft.com/office/drawing/2014/main" id="{4C76AC6D-F57B-BDF1-C698-D68376554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472556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54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7257E-A473-9FAF-BE85-7EFD6231B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14DE9034-1411-228E-694D-E6CF5A52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US" noProof="0" dirty="0">
                <a:latin typeface="Arial Black" panose="020B0A04020102020204" pitchFamily="34" charset="0"/>
              </a:rPr>
              <a:t>Multiple linear regression -</a:t>
            </a:r>
            <a:br>
              <a:rPr lang="en-US" noProof="0" dirty="0">
                <a:latin typeface="Arial Black" panose="020B0A04020102020204" pitchFamily="34" charset="0"/>
              </a:rPr>
            </a:br>
            <a:r>
              <a:rPr lang="en-US" noProof="0" dirty="0">
                <a:latin typeface="Arial Black" panose="020B0A04020102020204" pitchFamily="34" charset="0"/>
              </a:rPr>
              <a:t>using numerical predictors only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932D82-0AC0-4E55-6193-B8333A01C5B1}"/>
              </a:ext>
            </a:extLst>
          </p:cNvPr>
          <p:cNvSpPr txBox="1"/>
          <p:nvPr/>
        </p:nvSpPr>
        <p:spPr>
          <a:xfrm>
            <a:off x="762000" y="1828800"/>
            <a:ext cx="10287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Both variables are useful to determine delivery times.</a:t>
            </a: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400" noProof="0" dirty="0"/>
              <a:t>Overall, the model performs well.</a:t>
            </a:r>
            <a:endParaRPr lang="en-US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magine 8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A08FCE29-32E2-65FE-5C5C-EA166EECB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43200"/>
            <a:ext cx="6526306" cy="220424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24CDDF5-C2D8-2B85-1184-49BC2C0FD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106" y="3733800"/>
            <a:ext cx="2566894" cy="109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53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23968-9495-9BFE-F078-9B9E10BE0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esto, schermata, quadrato, Rettangolo&#10;&#10;Il contenuto generato dall'IA potrebbe non essere corretto.">
            <a:extLst>
              <a:ext uri="{FF2B5EF4-FFF2-40B4-BE49-F238E27FC236}">
                <a16:creationId xmlns:a16="http://schemas.microsoft.com/office/drawing/2014/main" id="{75276288-0634-A409-66EB-25E013E546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"/>
          <a:stretch>
            <a:fillRect/>
          </a:stretch>
        </p:blipFill>
        <p:spPr>
          <a:xfrm>
            <a:off x="5867401" y="1151466"/>
            <a:ext cx="5562600" cy="4944534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2C041BDB-7CDC-02D2-819B-138BAC8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Multiple linear regression -</a:t>
            </a:r>
            <a:br>
              <a:rPr lang="en-GB" dirty="0">
                <a:latin typeface="Arial Black" panose="020B0A04020102020204" pitchFamily="34" charset="0"/>
              </a:rPr>
            </a:br>
            <a:r>
              <a:rPr lang="en-GB" dirty="0">
                <a:latin typeface="Arial Black" panose="020B0A04020102020204" pitchFamily="34" charset="0"/>
              </a:rPr>
              <a:t>categorical regressors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010B9A-B0B1-89C4-E5E7-3EDB5A9EB591}"/>
              </a:ext>
            </a:extLst>
          </p:cNvPr>
          <p:cNvSpPr txBox="1"/>
          <p:nvPr/>
        </p:nvSpPr>
        <p:spPr>
          <a:xfrm>
            <a:off x="762000" y="1828800"/>
            <a:ext cx="4876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dirty="0"/>
              <a:t>W</a:t>
            </a:r>
            <a:r>
              <a:rPr lang="en-GB" sz="2400" noProof="0" dirty="0"/>
              <a:t>e verify that the categorical variables are not strongly correlated with each other.</a:t>
            </a:r>
          </a:p>
          <a:p>
            <a:pPr marL="0" indent="0">
              <a:buNone/>
            </a:pPr>
            <a:b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To do so, we use Cramér's V, a statistical measure of association between two categorical variables.</a:t>
            </a:r>
            <a:endParaRPr lang="en-GB" sz="2400" noProof="0" dirty="0"/>
          </a:p>
        </p:txBody>
      </p:sp>
    </p:spTree>
    <p:extLst>
      <p:ext uri="{BB962C8B-B14F-4D97-AF65-F5344CB8AC3E}">
        <p14:creationId xmlns:p14="http://schemas.microsoft.com/office/powerpoint/2010/main" val="2023624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1C255-6A7F-84D9-1360-ADE5FF080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CFE20A8E-4874-FF14-57D7-A71F0BB7A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763127"/>
            <a:ext cx="4191000" cy="5331745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F56DF66C-D141-34C0-4A61-70E660910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Multiple linear regression -</a:t>
            </a:r>
            <a:br>
              <a:rPr lang="en-GB" dirty="0">
                <a:latin typeface="Arial Black" panose="020B0A04020102020204" pitchFamily="34" charset="0"/>
              </a:rPr>
            </a:br>
            <a:r>
              <a:rPr lang="en-GB" dirty="0">
                <a:latin typeface="Arial Black" panose="020B0A04020102020204" pitchFamily="34" charset="0"/>
              </a:rPr>
              <a:t>full model evaluation</a:t>
            </a:r>
          </a:p>
        </p:txBody>
      </p:sp>
      <p:pic>
        <p:nvPicPr>
          <p:cNvPr id="7" name="Immagine 6" descr="Immagine che contiene testo, Carattere, design, tipografia&#10;&#10;Il contenuto generato dall'IA potrebbe non essere corretto.">
            <a:extLst>
              <a:ext uri="{FF2B5EF4-FFF2-40B4-BE49-F238E27FC236}">
                <a16:creationId xmlns:a16="http://schemas.microsoft.com/office/drawing/2014/main" id="{1739F24E-A28F-3ADD-B7BB-09E491D8E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7" y="1770993"/>
            <a:ext cx="1577786" cy="8382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818E42-B743-B05B-D17E-F360FF9C73E0}"/>
              </a:ext>
            </a:extLst>
          </p:cNvPr>
          <p:cNvSpPr txBox="1"/>
          <p:nvPr/>
        </p:nvSpPr>
        <p:spPr>
          <a:xfrm>
            <a:off x="745067" y="2845767"/>
            <a:ext cx="4876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Overall, the model has improved in both explanatory power and prediction accuracy.</a:t>
            </a:r>
          </a:p>
          <a:p>
            <a:pPr marL="0" indent="0">
              <a:buNone/>
            </a:pPr>
            <a:endParaRPr lang="en-US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notice that the p-values for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Vehicle Type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Time of Day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are high, so we choose to remove them. </a:t>
            </a: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9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BBF1D-1F5E-BF87-3774-E0C37D0EA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49BF47E-C162-179C-D3F1-281638D0D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8991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Problem setting – food delivery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10EBCA-39BF-8FE7-E254-D5B99F97EE2E}"/>
              </a:ext>
            </a:extLst>
          </p:cNvPr>
          <p:cNvSpPr txBox="1"/>
          <p:nvPr/>
        </p:nvSpPr>
        <p:spPr>
          <a:xfrm>
            <a:off x="762000" y="1676400"/>
            <a:ext cx="10287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Food delivery is a market that …..</a:t>
            </a:r>
          </a:p>
          <a:p>
            <a:pPr algn="just"/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It grew massively in importance in 2020 – 2021 due to the spread of COVID-19…</a:t>
            </a:r>
          </a:p>
        </p:txBody>
      </p:sp>
    </p:spTree>
    <p:extLst>
      <p:ext uri="{BB962C8B-B14F-4D97-AF65-F5344CB8AC3E}">
        <p14:creationId xmlns:p14="http://schemas.microsoft.com/office/powerpoint/2010/main" val="1532105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4D930-1CC4-C4DC-DC67-14BF245F5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B06A2B0-203F-016F-B9C8-081C587BD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Multiple linear regression -</a:t>
            </a:r>
            <a:br>
              <a:rPr lang="en-GB" dirty="0">
                <a:latin typeface="Arial Black" panose="020B0A04020102020204" pitchFamily="34" charset="0"/>
              </a:rPr>
            </a:br>
            <a:r>
              <a:rPr lang="en-GB" dirty="0">
                <a:latin typeface="Arial Black" panose="020B0A04020102020204" pitchFamily="34" charset="0"/>
              </a:rPr>
              <a:t>refined model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E62DA47-8A81-553E-80F1-B6E02042E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31922"/>
            <a:ext cx="1571080" cy="777271"/>
          </a:xfrm>
          <a:prstGeom prst="rect">
            <a:avLst/>
          </a:prstGeom>
        </p:spPr>
      </p:pic>
      <p:pic>
        <p:nvPicPr>
          <p:cNvPr id="6" name="Immagine 5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79639ECF-8D9F-28E5-4793-E7D872A40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377" y="990600"/>
            <a:ext cx="5613223" cy="506398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7ACCC63-2409-B7AA-F8A1-081DEA40A9A4}"/>
              </a:ext>
            </a:extLst>
          </p:cNvPr>
          <p:cNvSpPr txBox="1"/>
          <p:nvPr/>
        </p:nvSpPr>
        <p:spPr>
          <a:xfrm>
            <a:off x="685800" y="3124200"/>
            <a:ext cx="4876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By removing those two variables, we obtained a simpler and more interpretable model.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This was achieved without losing the good performance of the previous full model.</a:t>
            </a: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341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2C72E-C2AF-9515-1E75-29CE78FCE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8C3F385-5482-5DFB-60AE-7ADAD8B76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Multiple linear regression -</a:t>
            </a:r>
            <a:br>
              <a:rPr lang="en-GB" dirty="0">
                <a:latin typeface="Arial Black" panose="020B0A04020102020204" pitchFamily="34" charset="0"/>
              </a:rPr>
            </a:br>
            <a:r>
              <a:rPr lang="en-GB" dirty="0">
                <a:latin typeface="Arial Black" panose="020B0A04020102020204" pitchFamily="34" charset="0"/>
              </a:rPr>
              <a:t>refined model</a:t>
            </a:r>
          </a:p>
        </p:txBody>
      </p:sp>
      <p:pic>
        <p:nvPicPr>
          <p:cNvPr id="3" name="Immagine 2" descr="Immagine che contiene testo, Diagramma, linea, schermata&#10;&#10;Il contenuto generato dall'IA potrebbe non essere corretto.">
            <a:extLst>
              <a:ext uri="{FF2B5EF4-FFF2-40B4-BE49-F238E27FC236}">
                <a16:creationId xmlns:a16="http://schemas.microsoft.com/office/drawing/2014/main" id="{07E29012-F447-2C50-1042-41F656086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5010922" cy="3575311"/>
          </a:xfrm>
          <a:prstGeom prst="rect">
            <a:avLst/>
          </a:prstGeom>
        </p:spPr>
      </p:pic>
      <p:pic>
        <p:nvPicPr>
          <p:cNvPr id="7" name="Immagine 6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6F59419E-92B6-846A-2FC3-5C02A7239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752600"/>
            <a:ext cx="4965202" cy="357531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F270222-F2B6-A7D5-BCCA-D3AE8E87C6B5}"/>
              </a:ext>
            </a:extLst>
          </p:cNvPr>
          <p:cNvSpPr txBox="1"/>
          <p:nvPr/>
        </p:nvSpPr>
        <p:spPr>
          <a:xfrm>
            <a:off x="762000" y="5486400"/>
            <a:ext cx="1022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residuals, we can observe a clear cone-shaped pattern, which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indicates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heteroscedasticity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9660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C2AAA-16D1-5FC8-45DD-AA93765F8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C8404C2A-3524-C432-CE80-487ABA153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Multiple linear regression -</a:t>
            </a:r>
            <a:br>
              <a:rPr lang="en-GB" dirty="0">
                <a:latin typeface="Arial Black" panose="020B0A04020102020204" pitchFamily="34" charset="0"/>
              </a:rPr>
            </a:br>
            <a:r>
              <a:rPr lang="en-GB" dirty="0">
                <a:latin typeface="Arial Black" panose="020B0A04020102020204" pitchFamily="34" charset="0"/>
              </a:rPr>
              <a:t>log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D623061-EC81-9105-722A-C7BC80D8D0F6}"/>
                  </a:ext>
                </a:extLst>
              </p:cNvPr>
              <p:cNvSpPr txBox="1"/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dirty="0"/>
                  <a:t>: 0.823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D623061-EC81-9105-722A-C7BC80D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 descr="Immagine che contiene testo, line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D680CC39-130C-7EF5-3499-25DC64F3D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5010922" cy="3575311"/>
          </a:xfrm>
          <a:prstGeom prst="rect">
            <a:avLst/>
          </a:prstGeom>
        </p:spPr>
      </p:pic>
      <p:pic>
        <p:nvPicPr>
          <p:cNvPr id="6" name="Immagine 5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564DEB66-17BB-852B-3F28-CEBAFE304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526" y="1752600"/>
            <a:ext cx="5084074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07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44A02-CBC5-2076-E553-949654AB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AC25BDAB-FDD7-3576-C58E-37911D88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Multiple linear regression -</a:t>
            </a:r>
            <a:br>
              <a:rPr lang="en-GB" dirty="0">
                <a:latin typeface="Arial Black" panose="020B0A04020102020204" pitchFamily="34" charset="0"/>
              </a:rPr>
            </a:br>
            <a:r>
              <a:rPr lang="en-GB" dirty="0">
                <a:latin typeface="Arial Black" panose="020B0A04020102020204" pitchFamily="34" charset="0"/>
              </a:rPr>
              <a:t>square root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A510493-13D9-75EC-04B8-955797B187BD}"/>
                  </a:ext>
                </a:extLst>
              </p:cNvPr>
              <p:cNvSpPr txBox="1"/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dirty="0"/>
                  <a:t>: 0.827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A510493-13D9-75EC-04B8-955797B18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testo, line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FE4C3426-F070-1580-8ED7-A4A9B06A7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6620"/>
            <a:ext cx="5010922" cy="3575311"/>
          </a:xfrm>
          <a:prstGeom prst="rect">
            <a:avLst/>
          </a:prstGeom>
        </p:spPr>
      </p:pic>
      <p:pic>
        <p:nvPicPr>
          <p:cNvPr id="9" name="Immagine 8" descr="Immagine che contiene testo, Diagramm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C601897E-1C84-9367-23AE-B0FED420E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756621"/>
            <a:ext cx="4882906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41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0D9AF-5E64-EEFF-B2CD-3A8F6F8A5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EE9DC9D6-8C35-C05E-F598-1AB363D57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Multiple linear regression -</a:t>
            </a:r>
            <a:br>
              <a:rPr lang="en-GB" dirty="0">
                <a:latin typeface="Arial Black" panose="020B0A04020102020204" pitchFamily="34" charset="0"/>
              </a:rPr>
            </a:br>
            <a:r>
              <a:rPr lang="en-GB" dirty="0">
                <a:latin typeface="Arial Black" panose="020B0A04020102020204" pitchFamily="34" charset="0"/>
              </a:rPr>
              <a:t>box cox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A986E73-4FCB-5579-3623-86E20A4930CB}"/>
                  </a:ext>
                </a:extLst>
              </p:cNvPr>
              <p:cNvSpPr txBox="1"/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dirty="0"/>
                  <a:t>: 0.825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A986E73-4FCB-5579-3623-86E20A493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testo, line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5BD3F481-F360-8AEB-8E4F-0B645453C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3" y="1752600"/>
            <a:ext cx="5010922" cy="3575311"/>
          </a:xfrm>
          <a:prstGeom prst="rect">
            <a:avLst/>
          </a:prstGeom>
        </p:spPr>
      </p:pic>
      <p:pic>
        <p:nvPicPr>
          <p:cNvPr id="9" name="Immagine 8" descr="Immagine che contiene testo, Diagramma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A4FE89B4-DAD1-30D6-AC7F-DBB802175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756621"/>
            <a:ext cx="4882906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93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AF6B4-70AD-2E61-56DE-9312D6739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A3CCA00-532B-5BA6-0FF2-DD90928D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Cross validation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90B9CB7-F8B6-82AF-67B3-843C22CE8774}"/>
              </a:ext>
            </a:extLst>
          </p:cNvPr>
          <p:cNvSpPr txBox="1"/>
          <p:nvPr/>
        </p:nvSpPr>
        <p:spPr>
          <a:xfrm>
            <a:off x="685800" y="1600200"/>
            <a:ext cx="107442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We split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dataset </a:t>
            </a:r>
            <a:r>
              <a:rPr lang="en-US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to compute three Cross Validation methods on the regression model.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Basic Cross Validation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fastest method, obtains mediocre results;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MSE: 96.075		RMSE: 9.802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Leave-One-Out Cross Validation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much more precise but also expensive;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MSE: </a:t>
            </a:r>
            <a:r>
              <a:rPr lang="it-IT" sz="2400" dirty="0"/>
              <a:t>89.766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RMSE: </a:t>
            </a:r>
            <a:r>
              <a:rPr lang="it-IT" sz="2400" dirty="0"/>
              <a:t>9.474</a:t>
            </a:r>
            <a:r>
              <a:rPr lang="en-US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K-Fold Cross Validation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yields the best results out of the three methods.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MSE: </a:t>
            </a:r>
            <a:r>
              <a:rPr lang="it-IT" sz="2400" dirty="0"/>
              <a:t>89.613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RMSE: </a:t>
            </a:r>
            <a:r>
              <a:rPr lang="it-IT" sz="2400" dirty="0"/>
              <a:t>9.466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153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AC74D-1396-BE00-F678-558A7B0FA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C216DC3B-F072-2F2F-BC38-0208AF28C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Shrinkage methods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6A94E21-93AD-7FA3-68EC-6C8E3FDA38A3}"/>
              </a:ext>
            </a:extLst>
          </p:cNvPr>
          <p:cNvSpPr txBox="1"/>
          <p:nvPr/>
        </p:nvSpPr>
        <p:spPr>
          <a:xfrm>
            <a:off x="685800" y="1600200"/>
            <a:ext cx="4876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utilize two methods: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Ridge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Lasso regression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For this evaluation, we need to </a:t>
            </a:r>
            <a:r>
              <a:rPr lang="en-GB" sz="2400" noProof="0" dirty="0"/>
              <a:t>return to a model with </a:t>
            </a:r>
            <a:r>
              <a:rPr lang="en-GB" sz="2400" b="1" noProof="0" dirty="0"/>
              <a:t>all variables</a:t>
            </a:r>
            <a:r>
              <a:rPr lang="en-GB" sz="2400" noProof="0" dirty="0"/>
              <a:t>.</a:t>
            </a:r>
          </a:p>
          <a:p>
            <a:pPr algn="just"/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400" noProof="0" dirty="0"/>
              <a:t>It is also important to </a:t>
            </a:r>
            <a:r>
              <a:rPr lang="en-GB" sz="2400" b="1" noProof="0" dirty="0"/>
              <a:t>standardize</a:t>
            </a:r>
            <a:r>
              <a:rPr lang="en-GB" sz="2400" noProof="0" dirty="0"/>
              <a:t> the model, as this ensures all variables are on the same scale.</a:t>
            </a:r>
          </a:p>
          <a:p>
            <a:pPr algn="just"/>
            <a:endParaRPr lang="en-US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6A618ADF-2C82-A65C-B070-5E7266F39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2" y="457201"/>
            <a:ext cx="4180825" cy="529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08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EB441B-84B4-7010-A71A-7DAB3561E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1534" y="1447800"/>
            <a:ext cx="3810000" cy="3693319"/>
          </a:xfrm>
        </p:spPr>
        <p:txBody>
          <a:bodyPr/>
          <a:lstStyle/>
          <a:p>
            <a:pPr algn="just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We begin by splitting the database into train and test sets, and we search for the optimal lambda for ridge regression, using 10-fold cross-validation.</a:t>
            </a:r>
          </a:p>
          <a:p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Best Ridge Lambda:  5.359</a:t>
            </a:r>
          </a:p>
        </p:txBody>
      </p:sp>
      <p:sp>
        <p:nvSpPr>
          <p:cNvPr id="4" name="Titolo 9">
            <a:extLst>
              <a:ext uri="{FF2B5EF4-FFF2-40B4-BE49-F238E27FC236}">
                <a16:creationId xmlns:a16="http://schemas.microsoft.com/office/drawing/2014/main" id="{8A2CADCF-74E9-34AF-0F2A-81D2C7AFD5D8}"/>
              </a:ext>
            </a:extLst>
          </p:cNvPr>
          <p:cNvSpPr txBox="1">
            <a:spLocks/>
          </p:cNvSpPr>
          <p:nvPr/>
        </p:nvSpPr>
        <p:spPr>
          <a:xfrm>
            <a:off x="762000" y="457201"/>
            <a:ext cx="10515600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GB">
                <a:latin typeface="Arial Black" panose="020B0A04020102020204" pitchFamily="34" charset="0"/>
              </a:rPr>
              <a:t>Ridge regression</a:t>
            </a:r>
            <a:endParaRPr lang="en-GB" dirty="0">
              <a:latin typeface="Arial Black" panose="020B0A04020102020204" pitchFamily="34" charset="0"/>
            </a:endParaRPr>
          </a:p>
        </p:txBody>
      </p:sp>
      <p:pic>
        <p:nvPicPr>
          <p:cNvPr id="7" name="Immagine 6" descr="Immagine che contiene testo, linea, schermata, Diagramma&#10;&#10;Il contenuto generato dall'IA potrebbe non essere corretto.">
            <a:extLst>
              <a:ext uri="{FF2B5EF4-FFF2-40B4-BE49-F238E27FC236}">
                <a16:creationId xmlns:a16="http://schemas.microsoft.com/office/drawing/2014/main" id="{A2C94F57-334C-3712-73A7-07717F75E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190542"/>
            <a:ext cx="6712751" cy="429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45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493E4-EC9A-B642-5A4F-E0FB5AF97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2F089B75-5482-71E4-AA67-9361BCBF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Ridge regression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2825D67-2930-5760-91B9-9DEBD6E98B78}"/>
              </a:ext>
            </a:extLst>
          </p:cNvPr>
          <p:cNvSpPr txBox="1"/>
          <p:nvPr/>
        </p:nvSpPr>
        <p:spPr>
          <a:xfrm>
            <a:off x="685800" y="1577876"/>
            <a:ext cx="4876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2400" dirty="0"/>
              <a:t>We see that the less significant variables have coefficients very close to zero for ridge regression.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b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magine 5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EDB30D71-7692-5C7B-4AB9-EC91D65A8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2" y="838199"/>
            <a:ext cx="2695916" cy="514383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8B099C0-2033-37A4-616C-187D7C643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48000"/>
            <a:ext cx="1672632" cy="69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49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5C021-CC0C-A742-F7D4-8E5D79C80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F22377CB-E863-8C7C-8778-AD500CBCB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Ridge regression</a:t>
            </a:r>
          </a:p>
        </p:txBody>
      </p:sp>
      <p:pic>
        <p:nvPicPr>
          <p:cNvPr id="3" name="Immagine 2" descr="Immagine che contiene linea, testo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1AF75830-6A9A-72C7-0EDC-6C07887A4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3000"/>
            <a:ext cx="7239000" cy="4117214"/>
          </a:xfrm>
          <a:prstGeom prst="rect">
            <a:avLst/>
          </a:prstGeom>
        </p:spPr>
      </p:pic>
      <p:pic>
        <p:nvPicPr>
          <p:cNvPr id="7" name="Immagine 6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97010617-0352-FCAD-DEE7-F0B878ACF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3" b="10886"/>
          <a:stretch>
            <a:fillRect/>
          </a:stretch>
        </p:blipFill>
        <p:spPr>
          <a:xfrm>
            <a:off x="876300" y="5257418"/>
            <a:ext cx="7010400" cy="76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7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78864-40E2-AE35-E227-0E4BF1D82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899A537-9AFA-917F-62DE-A21FD952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8991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Problem setting – food delivery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453E658-10AA-ABDE-4303-1B3984A036ED}"/>
              </a:ext>
            </a:extLst>
          </p:cNvPr>
          <p:cNvSpPr txBox="1"/>
          <p:nvPr/>
        </p:nvSpPr>
        <p:spPr>
          <a:xfrm>
            <a:off x="762000" y="1676400"/>
            <a:ext cx="10287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In the current market for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food delivery, full of already established services, it is paramount to find new ways to differentiate, to ensure a wider range of consumers.</a:t>
            </a:r>
          </a:p>
        </p:txBody>
      </p:sp>
      <p:pic>
        <p:nvPicPr>
          <p:cNvPr id="3" name="Immagine 2" descr="Immagine che contiene Elementi grafici, grafica, schermata, logo&#10;&#10;Il contenuto generato dall'IA potrebbe non essere corretto.">
            <a:extLst>
              <a:ext uri="{FF2B5EF4-FFF2-40B4-BE49-F238E27FC236}">
                <a16:creationId xmlns:a16="http://schemas.microsoft.com/office/drawing/2014/main" id="{9099EFAC-A1EC-67F2-4C65-109AB7B58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876729"/>
            <a:ext cx="2631649" cy="2552700"/>
          </a:xfrm>
          <a:prstGeom prst="rect">
            <a:avLst/>
          </a:prstGeom>
        </p:spPr>
      </p:pic>
      <p:pic>
        <p:nvPicPr>
          <p:cNvPr id="6" name="Immagine 5" descr="Immagine che contiene Carattere, logo, Elementi grafici, testo&#10;&#10;Il contenuto generato dall'IA potrebbe non essere corretto.">
            <a:extLst>
              <a:ext uri="{FF2B5EF4-FFF2-40B4-BE49-F238E27FC236}">
                <a16:creationId xmlns:a16="http://schemas.microsoft.com/office/drawing/2014/main" id="{1E2347B5-D8DD-97A7-240E-F2ECBAEA4D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92"/>
          <a:stretch>
            <a:fillRect/>
          </a:stretch>
        </p:blipFill>
        <p:spPr>
          <a:xfrm>
            <a:off x="899333" y="2970815"/>
            <a:ext cx="3268133" cy="1601185"/>
          </a:xfrm>
          <a:prstGeom prst="rect">
            <a:avLst/>
          </a:prstGeom>
        </p:spPr>
      </p:pic>
      <p:pic>
        <p:nvPicPr>
          <p:cNvPr id="9" name="Immagine 8" descr="Immagine che contiene testo, Carattere, Elementi grafici, logo&#10;&#10;Il contenuto generato dall'IA potrebbe non essere corretto.">
            <a:extLst>
              <a:ext uri="{FF2B5EF4-FFF2-40B4-BE49-F238E27FC236}">
                <a16:creationId xmlns:a16="http://schemas.microsoft.com/office/drawing/2014/main" id="{46E38BEB-388D-7674-60D2-A4DD7EE936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59"/>
          <a:stretch>
            <a:fillRect/>
          </a:stretch>
        </p:blipFill>
        <p:spPr>
          <a:xfrm>
            <a:off x="7239000" y="3967162"/>
            <a:ext cx="3784601" cy="197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5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1667F-B2AE-5D61-C995-DA4B68417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B3999717-5722-ED83-C668-DD5F955F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Lasso regression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1E5BDAE-6FE9-1F44-BCE8-3AB52C859F1E}"/>
              </a:ext>
            </a:extLst>
          </p:cNvPr>
          <p:cNvSpPr txBox="1"/>
          <p:nvPr/>
        </p:nvSpPr>
        <p:spPr>
          <a:xfrm>
            <a:off x="7467600" y="1513344"/>
            <a:ext cx="4038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noProof="0" dirty="0"/>
              <a:t>We proceed in the same manner with lasso regression.</a:t>
            </a:r>
          </a:p>
          <a:p>
            <a:pPr marL="0" indent="0" algn="just">
              <a:buNone/>
            </a:pPr>
            <a:endParaRPr lang="en-GB" sz="2400" noProof="0" dirty="0"/>
          </a:p>
          <a:p>
            <a:pPr marL="0" indent="0" algn="l">
              <a:buNone/>
            </a:pPr>
            <a:r>
              <a:rPr lang="en-GB" sz="2400" b="1" noProof="0" dirty="0"/>
              <a:t>Best Lasso lambda</a:t>
            </a:r>
            <a:r>
              <a:rPr lang="en-GB" sz="2400" noProof="0" dirty="0"/>
              <a:t>: 0.146</a:t>
            </a:r>
            <a:br>
              <a:rPr lang="en-GB" sz="2400" noProof="0" dirty="0"/>
            </a:br>
            <a:endParaRPr lang="en-GB" sz="2400" noProof="0" dirty="0"/>
          </a:p>
          <a:p>
            <a:pPr algn="just"/>
            <a:endParaRPr lang="en-US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 descr="Immagine che contiene testo, linea, schermata, Diagramma&#10;&#10;Il contenuto generato dall'IA potrebbe non essere corretto.">
            <a:extLst>
              <a:ext uri="{FF2B5EF4-FFF2-40B4-BE49-F238E27FC236}">
                <a16:creationId xmlns:a16="http://schemas.microsoft.com/office/drawing/2014/main" id="{F791FE7A-DFDC-4C87-DC84-B64329BC9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58977"/>
            <a:ext cx="6781800" cy="434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03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A1969-A2BE-42FC-3210-6215CA566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492440B4-64DB-E6BE-BB11-30F07A629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Lasso</a:t>
            </a:r>
            <a:r>
              <a:rPr lang="en-GB" noProof="0" dirty="0">
                <a:latin typeface="Arial Black" panose="020B0A04020102020204" pitchFamily="34" charset="0"/>
              </a:rPr>
              <a:t> regression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88FDC8-C63A-C898-A95F-108115F8DD4B}"/>
              </a:ext>
            </a:extLst>
          </p:cNvPr>
          <p:cNvSpPr txBox="1"/>
          <p:nvPr/>
        </p:nvSpPr>
        <p:spPr>
          <a:xfrm>
            <a:off x="685800" y="1600200"/>
            <a:ext cx="5715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400" noProof="0" dirty="0"/>
              <a:t>With lasso regression, the less significant variables are driven exactly to zero, allowing for model simplification.</a:t>
            </a:r>
            <a:br>
              <a:rPr lang="en-GB" sz="2400" noProof="0" dirty="0"/>
            </a:br>
            <a:endParaRPr lang="en-GB" sz="2400" noProof="0" dirty="0"/>
          </a:p>
          <a:p>
            <a:pPr algn="just"/>
            <a:endParaRPr lang="en-US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BD8616D7-36AF-97EE-6A9D-0F1395C88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798975"/>
            <a:ext cx="2743200" cy="5260489"/>
          </a:xfrm>
          <a:prstGeom prst="rect">
            <a:avLst/>
          </a:prstGeom>
        </p:spPr>
      </p:pic>
      <p:pic>
        <p:nvPicPr>
          <p:cNvPr id="7" name="Immagine 6" descr="Immagine che contiene testo, Carattere, design&#10;&#10;Il contenuto generato dall'IA potrebbe non essere corretto.">
            <a:extLst>
              <a:ext uri="{FF2B5EF4-FFF2-40B4-BE49-F238E27FC236}">
                <a16:creationId xmlns:a16="http://schemas.microsoft.com/office/drawing/2014/main" id="{207000CD-D46B-5293-A113-D15C89E11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086100"/>
            <a:ext cx="1506069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30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6CBCF-0DE4-8144-CB01-728110A25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493ABA26-5E11-8CE2-686B-FBCEC3BB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Lasso</a:t>
            </a:r>
            <a:r>
              <a:rPr lang="en-GB" noProof="0" dirty="0">
                <a:latin typeface="Arial Black" panose="020B0A04020102020204" pitchFamily="34" charset="0"/>
              </a:rPr>
              <a:t> regression</a:t>
            </a:r>
          </a:p>
        </p:txBody>
      </p:sp>
      <p:pic>
        <p:nvPicPr>
          <p:cNvPr id="7" name="Immagine 6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A0B8AF5A-C137-5790-763E-2741EEDF3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3" b="10886"/>
          <a:stretch>
            <a:fillRect/>
          </a:stretch>
        </p:blipFill>
        <p:spPr>
          <a:xfrm>
            <a:off x="876300" y="5257418"/>
            <a:ext cx="7010400" cy="764796"/>
          </a:xfrm>
          <a:prstGeom prst="rect">
            <a:avLst/>
          </a:prstGeom>
        </p:spPr>
      </p:pic>
      <p:pic>
        <p:nvPicPr>
          <p:cNvPr id="4" name="Immagine 3" descr="Immagine che contiene testo, line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0DDEACA7-F3B0-3828-5D4C-D8712F0D1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7315200" cy="41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71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18BCF-3A7F-BE86-EF20-D4DCA4713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F9B631B-6AA1-2D79-AE60-26AFAE5DE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Decision trees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25DC9A5-A673-8337-FF6D-57F8CA04AFDF}"/>
              </a:ext>
            </a:extLst>
          </p:cNvPr>
          <p:cNvSpPr txBox="1"/>
          <p:nvPr/>
        </p:nvSpPr>
        <p:spPr>
          <a:xfrm>
            <a:off x="685800" y="1600200"/>
            <a:ext cx="5257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We return to a non-normalized model, as normalization is not needed.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Decision trees use binary splits on the regressors to classify expected value ranges.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Here are the importance rate of all the variables according to our first decision tree attempt.</a:t>
            </a:r>
          </a:p>
        </p:txBody>
      </p:sp>
      <p:pic>
        <p:nvPicPr>
          <p:cNvPr id="4" name="Immagine 3" descr="Immagine che contiene testo, schermata, Carattere, documento&#10;&#10;Il contenuto generato dall'IA potrebbe non essere corretto.">
            <a:extLst>
              <a:ext uri="{FF2B5EF4-FFF2-40B4-BE49-F238E27FC236}">
                <a16:creationId xmlns:a16="http://schemas.microsoft.com/office/drawing/2014/main" id="{DC5D3BE3-C86D-93B4-A2D4-D4E4FD513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726505"/>
            <a:ext cx="2819400" cy="517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77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D4DE0-E2F4-2583-866E-46B20E7F1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9BCA619-D809-A798-8844-5ADF1D7D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Decision trees – first attempt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p:pic>
        <p:nvPicPr>
          <p:cNvPr id="4" name="Immagine 3" descr="Immagine che contiene testo, schermata, Carattere, documento&#10;&#10;Il contenuto generato dall'IA potrebbe non essere corretto.">
            <a:extLst>
              <a:ext uri="{FF2B5EF4-FFF2-40B4-BE49-F238E27FC236}">
                <a16:creationId xmlns:a16="http://schemas.microsoft.com/office/drawing/2014/main" id="{50F7EBED-78E1-3CAF-159C-0B0301C8CF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08378"/>
            <a:ext cx="4972226" cy="473522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262EFCC-9525-1C4B-0A37-D010B1D4AEB2}"/>
              </a:ext>
            </a:extLst>
          </p:cNvPr>
          <p:cNvSpPr txBox="1"/>
          <p:nvPr/>
        </p:nvSpPr>
        <p:spPr>
          <a:xfrm>
            <a:off x="6019800" y="1641627"/>
            <a:ext cx="5257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First attempt is way too complex, and the resulting model is poor.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/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R2: 0.518 </a:t>
            </a:r>
          </a:p>
          <a:p>
            <a:pPr algn="just" rtl="0"/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MSE: 214.495 </a:t>
            </a:r>
          </a:p>
          <a:p>
            <a:pPr algn="just" rtl="0"/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RMSE: 14.646 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proceed to prune the decision tree, in hopes of improving the model quality.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29A14C6-05FA-4255-7A67-47D2B5883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91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85338-6525-4DD0-C0C3-CBD5ED3E0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E7EE2E6-A509-5E93-6F29-C9AEF17E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8001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Objective of this analysis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D7D8CE-E4FD-5B8D-E44E-AF7502A9432F}"/>
              </a:ext>
            </a:extLst>
          </p:cNvPr>
          <p:cNvSpPr txBox="1"/>
          <p:nvPr/>
        </p:nvSpPr>
        <p:spPr>
          <a:xfrm>
            <a:off x="762000" y="1524000"/>
            <a:ext cx="10668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comforts for customers = more customers;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today, quickness and timeliness in delivery is considered highly important;</a:t>
            </a:r>
          </a:p>
          <a:p>
            <a:pPr algn="just"/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 : </a:t>
            </a:r>
            <a:r>
              <a:rPr lang="en-GB" sz="24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statistical</a:t>
            </a: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to accurately predict delivery times and implement it into an application.</a:t>
            </a:r>
          </a:p>
        </p:txBody>
      </p:sp>
      <p:pic>
        <p:nvPicPr>
          <p:cNvPr id="6" name="Immagine 5" descr="Immagine che contiene logo, simbolo, Elementi grafici, clipart&#10;&#10;Il contenuto generato dall'IA potrebbe non essere corretto.">
            <a:extLst>
              <a:ext uri="{FF2B5EF4-FFF2-40B4-BE49-F238E27FC236}">
                <a16:creationId xmlns:a16="http://schemas.microsoft.com/office/drawing/2014/main" id="{B5DD4427-753B-4C5F-3D72-64F142CF6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5" t="16457" r="7692" b="13275"/>
          <a:stretch>
            <a:fillRect/>
          </a:stretch>
        </p:blipFill>
        <p:spPr>
          <a:xfrm>
            <a:off x="8153400" y="3420533"/>
            <a:ext cx="3276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1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86DD7-CB4C-229A-B7FD-70BB9617A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9712B1D-EFE0-7CDD-E0AB-7BFE0B1B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1125200" cy="1077218"/>
          </a:xfrm>
        </p:spPr>
        <p:txBody>
          <a:bodyPr/>
          <a:lstStyle/>
          <a:p>
            <a:r>
              <a:rPr lang="en-US" b="0" noProof="0" dirty="0">
                <a:latin typeface="Arial" panose="020B0604020202020204" pitchFamily="34" charset="0"/>
                <a:cs typeface="Arial" panose="020B0604020202020204" pitchFamily="34" charset="0"/>
              </a:rPr>
              <a:t>Selected dataset:</a:t>
            </a:r>
            <a:br>
              <a:rPr lang="en-US" b="0" noProof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noProof="0" dirty="0">
                <a:latin typeface="Arial Black" panose="020B0A04020102020204" pitchFamily="34" charset="0"/>
              </a:rPr>
              <a:t>Food Delivery Time Prediction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484A2D-16B7-6415-0D06-5025D445072D}"/>
              </a:ext>
            </a:extLst>
          </p:cNvPr>
          <p:cNvSpPr txBox="1"/>
          <p:nvPr/>
        </p:nvSpPr>
        <p:spPr>
          <a:xfrm>
            <a:off x="762000" y="2305615"/>
            <a:ext cx="11277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400" noProof="0" dirty="0"/>
              <a:t>Dataset designed for predicting food delivery times based on various influencing factors.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GB" sz="2400" noProof="0" dirty="0"/>
              <a:t>It contains simulated data based on various real-world factors. 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GB" sz="24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4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link: </a:t>
            </a:r>
            <a:r>
              <a:rPr lang="en-GB" u="sng" noProof="0" dirty="0">
                <a:hlinkClick r:id="rId2"/>
              </a:rPr>
              <a:t>https://www.kaggle.com/datasets/denkuznetz/food-delivery-time-prediction</a:t>
            </a:r>
            <a:endParaRPr lang="en-GB" i="1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37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0FCE6-4B42-BC86-47F0-7B27A62D6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0E91C51-1B49-16F9-67F1-522B8F2A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Dataset Variables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0F7065E-3178-3366-BB54-AAE51D54C035}"/>
              </a:ext>
            </a:extLst>
          </p:cNvPr>
          <p:cNvSpPr txBox="1"/>
          <p:nvPr/>
        </p:nvSpPr>
        <p:spPr>
          <a:xfrm>
            <a:off x="762000" y="1219200"/>
            <a:ext cx="1127760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Order ID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Unique identifier for each order (unused, irrelevant)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Distance (km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The order delivery distance 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Weather conditions during the delivery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Traffic Level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Traffic conditions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Time of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The time when the delivery took place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Vehicle Type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Type of vehicle used for delivery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Preparation Time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The time required to prepare the order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Courier Experience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Experience of the courier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u="sng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 Time</a:t>
            </a:r>
            <a:r>
              <a:rPr lang="en-GB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2400" b="1" u="sng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en-GB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GB" sz="2400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The total delivery time (target variable)</a:t>
            </a:r>
          </a:p>
        </p:txBody>
      </p:sp>
    </p:spTree>
    <p:extLst>
      <p:ext uri="{BB962C8B-B14F-4D97-AF65-F5344CB8AC3E}">
        <p14:creationId xmlns:p14="http://schemas.microsoft.com/office/powerpoint/2010/main" val="155106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BB51-5901-DD53-B6B8-430FF5390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127E1D9-4C59-A4EC-B039-89833455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Preliminary analysis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CD7E905-AA1C-4F44-D113-A9F64BC356BE}"/>
              </a:ext>
            </a:extLst>
          </p:cNvPr>
          <p:cNvSpPr txBox="1"/>
          <p:nvPr/>
        </p:nvSpPr>
        <p:spPr>
          <a:xfrm>
            <a:off x="762000" y="1905000"/>
            <a:ext cx="10287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The dataset contain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ed </a:t>
            </a: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400" b="1" noProof="0" dirty="0"/>
              <a:t>rows</a:t>
            </a:r>
            <a:r>
              <a:rPr lang="en-GB" sz="2400" dirty="0"/>
              <a:t>, reduced to </a:t>
            </a:r>
            <a:r>
              <a:rPr lang="en-GB" sz="2400" b="1" dirty="0"/>
              <a:t>883</a:t>
            </a:r>
            <a:r>
              <a:rPr lang="en-GB" sz="2400" dirty="0"/>
              <a:t> after removal of rows with null values.</a:t>
            </a:r>
          </a:p>
          <a:p>
            <a:endParaRPr lang="en-GB" sz="2400" dirty="0"/>
          </a:p>
          <a:p>
            <a:r>
              <a:rPr lang="en-GB" sz="2400" dirty="0"/>
              <a:t>We then removed outliers using the </a:t>
            </a:r>
            <a:r>
              <a:rPr lang="en-GB" sz="2400" noProof="0" dirty="0"/>
              <a:t>Interquartile Range (IQR) method.</a:t>
            </a:r>
          </a:p>
          <a:p>
            <a:endParaRPr lang="en-GB" sz="2400" dirty="0"/>
          </a:p>
          <a:p>
            <a:r>
              <a:rPr lang="en-GB" sz="2400" dirty="0"/>
              <a:t>Remaining rows: </a:t>
            </a:r>
            <a:r>
              <a:rPr lang="en-GB" sz="2400" b="1" dirty="0"/>
              <a:t>879</a:t>
            </a:r>
          </a:p>
          <a:p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0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62B07-7F96-304C-8DB1-FD6CFEFC7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E33B182-11CE-0DDB-6BEE-DBEFBCBF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</a:t>
            </a:r>
            <a:r>
              <a:rPr lang="en-GB" noProof="0" dirty="0" err="1">
                <a:latin typeface="Arial Black" panose="020B0A04020102020204" pitchFamily="34" charset="0"/>
              </a:rPr>
              <a:t>Distribuition</a:t>
            </a:r>
            <a:r>
              <a:rPr lang="en-GB" noProof="0" dirty="0">
                <a:latin typeface="Arial Black" panose="020B0A04020102020204" pitchFamily="34" charset="0"/>
              </a:rPr>
              <a:t> -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numerical variables</a:t>
            </a:r>
          </a:p>
        </p:txBody>
      </p:sp>
      <p:pic>
        <p:nvPicPr>
          <p:cNvPr id="3" name="Immagine 2" descr="Immagine che contiene testo, schermata, diagramma, Rettangolo&#10;&#10;Il contenuto generato dall'IA potrebbe non essere corretto.">
            <a:extLst>
              <a:ext uri="{FF2B5EF4-FFF2-40B4-BE49-F238E27FC236}">
                <a16:creationId xmlns:a16="http://schemas.microsoft.com/office/drawing/2014/main" id="{CFC91F98-FB95-0854-E002-E37A460FC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01438"/>
            <a:ext cx="5155410" cy="3855124"/>
          </a:xfrm>
          <a:prstGeom prst="rect">
            <a:avLst/>
          </a:prstGeom>
        </p:spPr>
      </p:pic>
      <p:pic>
        <p:nvPicPr>
          <p:cNvPr id="6" name="Immagine 5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B0487798-14B9-9502-D72F-DD6D0FC36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410" y="1506319"/>
            <a:ext cx="5155410" cy="385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1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B9BEF-8AB4-6AB3-C407-5D556E33F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796949C-E7B0-3AB2-9A23-5721A39EB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</a:t>
            </a:r>
            <a:r>
              <a:rPr lang="en-GB" noProof="0" dirty="0" err="1">
                <a:latin typeface="Arial Black" panose="020B0A04020102020204" pitchFamily="34" charset="0"/>
              </a:rPr>
              <a:t>Distribuition</a:t>
            </a:r>
            <a:r>
              <a:rPr lang="en-GB" noProof="0" dirty="0">
                <a:latin typeface="Arial Black" panose="020B0A04020102020204" pitchFamily="34" charset="0"/>
              </a:rPr>
              <a:t> -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numerical variables</a:t>
            </a:r>
          </a:p>
        </p:txBody>
      </p:sp>
      <p:pic>
        <p:nvPicPr>
          <p:cNvPr id="9" name="Immagine 8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DB77FB95-F666-065A-9B48-563F91E9E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45654"/>
            <a:ext cx="5043534" cy="3766691"/>
          </a:xfrm>
          <a:prstGeom prst="rect">
            <a:avLst/>
          </a:prstGeom>
        </p:spPr>
      </p:pic>
      <p:pic>
        <p:nvPicPr>
          <p:cNvPr id="12" name="Immagine 11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5D38870D-A266-25FD-ED7E-A6DB44A05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533" y="1545654"/>
            <a:ext cx="5037150" cy="37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7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E75B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950</Words>
  <Application>Microsoft Office PowerPoint</Application>
  <PresentationFormat>Widescreen</PresentationFormat>
  <Paragraphs>138</Paragraphs>
  <Slides>34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41" baseType="lpstr">
      <vt:lpstr>Aptos</vt:lpstr>
      <vt:lpstr>Arial</vt:lpstr>
      <vt:lpstr>Arial Black</vt:lpstr>
      <vt:lpstr>Cambria Math</vt:lpstr>
      <vt:lpstr>Franklin Gothic Medium</vt:lpstr>
      <vt:lpstr>Trebuchet MS</vt:lpstr>
      <vt:lpstr>Office Theme</vt:lpstr>
      <vt:lpstr>Statistical Learning: Prediction of food delivery times</vt:lpstr>
      <vt:lpstr>Problem setting – food delivery</vt:lpstr>
      <vt:lpstr>Problem setting – food delivery</vt:lpstr>
      <vt:lpstr>Objective of this analysis</vt:lpstr>
      <vt:lpstr>Selected dataset: Food Delivery Time Prediction</vt:lpstr>
      <vt:lpstr>Dataset Variables</vt:lpstr>
      <vt:lpstr>Preliminary analysis</vt:lpstr>
      <vt:lpstr>Data Distribuition - numerical variables</vt:lpstr>
      <vt:lpstr>Data Distribuition - numerical variables</vt:lpstr>
      <vt:lpstr>Data Distribuition – categorical variables</vt:lpstr>
      <vt:lpstr>Data Distribuition - categorical variables</vt:lpstr>
      <vt:lpstr>Evaluating correlation</vt:lpstr>
      <vt:lpstr>Simple linear regression - Objective</vt:lpstr>
      <vt:lpstr>Simple linear regression - Scatterplots</vt:lpstr>
      <vt:lpstr>Simple linear regression - Residuals</vt:lpstr>
      <vt:lpstr>Simple linear regression - Leverage</vt:lpstr>
      <vt:lpstr>Multiple linear regression - using numerical predictors only</vt:lpstr>
      <vt:lpstr>Multiple linear regression - categorical regressors</vt:lpstr>
      <vt:lpstr>Multiple linear regression - full model evaluation</vt:lpstr>
      <vt:lpstr>Multiple linear regression - refined model</vt:lpstr>
      <vt:lpstr>Multiple linear regression - refined model</vt:lpstr>
      <vt:lpstr>Multiple linear regression - log transformation</vt:lpstr>
      <vt:lpstr>Multiple linear regression - square root transformation</vt:lpstr>
      <vt:lpstr>Multiple linear regression - box cox transformation</vt:lpstr>
      <vt:lpstr>Cross validation</vt:lpstr>
      <vt:lpstr>Shrinkage methods</vt:lpstr>
      <vt:lpstr>Presentazione standard di PowerPoint</vt:lpstr>
      <vt:lpstr>Ridge regression</vt:lpstr>
      <vt:lpstr>Ridge regression</vt:lpstr>
      <vt:lpstr>Lasso regression</vt:lpstr>
      <vt:lpstr>Lasso regression</vt:lpstr>
      <vt:lpstr>Lasso regression</vt:lpstr>
      <vt:lpstr>Decision trees</vt:lpstr>
      <vt:lpstr>Decision trees – first attempt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Gabriele Mazzoleni</dc:creator>
  <cp:lastModifiedBy>GABRIELE MAZZOLENI</cp:lastModifiedBy>
  <cp:revision>105</cp:revision>
  <dcterms:created xsi:type="dcterms:W3CDTF">2025-06-12T18:24:46Z</dcterms:created>
  <dcterms:modified xsi:type="dcterms:W3CDTF">2025-06-19T14:49:43Z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2025-02-24T00:00:00Z</vt:filetime>
  </property>
  <property fmtid="{D5CDD505-2E9C-101B-9397-08002B2CF9AE}" pid="3" name="LastSaved">
    <vt:filetime>2025-06-12T00:00:00Z</vt:filetime>
  </property>
  <property fmtid="{D5CDD505-2E9C-101B-9397-08002B2CF9AE}" pid="4" name="Producer">
    <vt:lpwstr>macOS Versione 15.3.1 (Build 24D70) Quartz PDFContext</vt:lpwstr>
  </property>
</Properties>
</file>