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5" r:id="rId8"/>
    <p:sldId id="266" r:id="rId9"/>
    <p:sldId id="267" r:id="rId10"/>
    <p:sldId id="268" r:id="rId11"/>
    <p:sldId id="262" r:id="rId12"/>
    <p:sldId id="269" r:id="rId13"/>
    <p:sldId id="270" r:id="rId14"/>
    <p:sldId id="271" r:id="rId15"/>
    <p:sldId id="272" r:id="rId16"/>
    <p:sldId id="264" r:id="rId17"/>
    <p:sldId id="261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33A01-0120-951F-C4EB-9293A379F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4E81EF0-242C-65AE-87C0-68214A7A1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3F1546-28D2-737D-8B1A-C0EC7937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8EC5CD-A598-0D57-B47F-8C29DE37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9C8E7D-FBCD-3486-7DAA-EF97EA9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28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31D1FE-75AE-B1B4-CE25-80ECF42B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D197FBE-16A7-0787-62F8-BB212AEBC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1F3BFC1-14BC-3044-1335-53E84CA0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C89862-3EEC-B1AC-5680-9A117D8F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5762C6-65C8-DAD1-97F5-E5337EC5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9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D84DE10-EA1A-F0B0-0534-E11FEF27D9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8350C87-5BC2-2892-CD19-774B374E2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40EBBC-9D7B-126C-0B8D-3FF92A2E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9CE186-5B3D-45FF-053E-ADBD00FE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30F02D-B09C-C684-545C-E244249A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051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4D1ADA-D70C-614C-5573-C3402D1CD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12BACC-3136-6C99-37C1-FE148C31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3151E-4902-139C-0F1E-E6B0C1A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E428FD-B3B6-183A-C8FA-253F8B8B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79BF5C-913F-70DD-4799-7281847C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8950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E5458A-9F74-D6D7-BE28-42727FABF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A6B48B-4193-B866-FC7D-6CACF1B26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414D3D-8B09-D95B-C638-D335AC4D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7269F1-0969-9417-CE44-26281E3A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C38845-8A3E-85C5-EAED-AD9704D0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485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18F1C7-F440-7C38-F965-9ADC61667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6A5078-FF25-34FD-6DC4-4028B0240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975208-C777-D11A-046B-46A6252048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82DC07-CA50-81F6-31CB-0818BDBF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5F4744-CF61-3E58-9E08-06D65FE4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E2DF00A-B8EC-5D9F-279E-FF356248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4090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E3454B-D2EC-0CC6-F937-0C4182A5E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E107E4-3A53-F66F-150E-FA78AAA4A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D2ED96F-048D-3ED3-FE60-061052619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ED0C356-7052-6599-F227-F74DAC3CD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057586B-0AC9-7C0A-ABCC-67BE7660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E81C709-5AA2-4723-ADA7-0544F9A3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5ECA57-94F1-676D-BAD2-B0178BDC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06E4EF7-E7BB-4FFD-EF63-69085F16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740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F5A0-D0A4-D536-FCB6-B9BD5558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36CCD81-5F51-3987-8EB2-939EC86C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C8BC0F3-0ED8-1953-5BB2-8127021A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EA1DD6-27C1-A8F3-0BFD-911A0E4F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08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6947F85-7937-8AF7-07F1-416611A58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C36207B-A09D-A04F-60F4-1242644C2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2BB412-2177-1772-4774-5D3F1DD58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682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E8EEF4-4636-9D5E-A29F-97476DA1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AA9C000-4F13-D397-C406-7A196C22D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5C47F6-1058-7589-9B1D-3995C760E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038B727-A17E-267C-B28B-1768A7E0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5EB244-970F-61BE-E2C9-D68A148F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2E73CDF-ED64-35D5-49B1-8915DB88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06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21FFA-9D46-A84F-C247-2D1DB69F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9546FD9-EE8F-1A0D-14CA-3E822918B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DD5B75-2110-1731-EFD2-82965EFE8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15186F-AEAA-FB03-D446-5E67C5424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1097E26-55D9-C594-9F49-FE904F2D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AAD281C-CD3F-8467-16B7-776ABC28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3081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0B7610D-5776-7BD5-E7C5-481D1898C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6D47C31-81FD-1D14-ED48-10A743D4B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2B441A-C7B0-102F-4E7A-0AE44FDF3F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70764-B291-4DF1-8F81-7A21D382620D}" type="datetimeFigureOut">
              <a:rPr lang="it-IT" smtClean="0"/>
              <a:t>27/04/2025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0E73D3-20A7-CBCF-8CF6-E1E07469F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96DF674-87DA-3D93-1DD0-2635AA9C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EF5F6-3739-4138-A511-F02A96CCF41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255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denkuznetz/food-delivery-time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4CCD8F-91AE-489A-0827-7B4E14A288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800" noProof="0" dirty="0"/>
              <a:t>Statistical Learning:</a:t>
            </a:r>
            <a:br>
              <a:rPr lang="en-GB" noProof="0" dirty="0"/>
            </a:br>
            <a:r>
              <a:rPr lang="en-GB" b="1" noProof="0" dirty="0"/>
              <a:t>Dataset analysis project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E4513FD-DB31-F492-163B-E345BF99C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Presentation by</a:t>
            </a:r>
          </a:p>
          <a:p>
            <a:r>
              <a:rPr lang="en-GB" noProof="0" dirty="0"/>
              <a:t>Gotti Daniele – 1079011</a:t>
            </a:r>
          </a:p>
          <a:p>
            <a:r>
              <a:rPr lang="en-GB" noProof="0" dirty="0"/>
              <a:t>Mazzoleni Gabriele - 1079514</a:t>
            </a:r>
          </a:p>
        </p:txBody>
      </p:sp>
    </p:spTree>
    <p:extLst>
      <p:ext uri="{BB962C8B-B14F-4D97-AF65-F5344CB8AC3E}">
        <p14:creationId xmlns:p14="http://schemas.microsoft.com/office/powerpoint/2010/main" val="246883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4BCDB-4581-188C-6236-C84A06A4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noProof="0" dirty="0"/>
              <a:t>Third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Courier_Experience_yrs</a:t>
            </a:r>
            <a:r>
              <a:rPr lang="en-GB" noProof="0" dirty="0"/>
              <a:t> </a:t>
            </a:r>
            <a:br>
              <a:rPr lang="en-GB" noProof="0" dirty="0"/>
            </a:br>
            <a:endParaRPr lang="en-GB" noProof="0" dirty="0"/>
          </a:p>
        </p:txBody>
      </p:sp>
      <p:pic>
        <p:nvPicPr>
          <p:cNvPr id="5" name="Segnaposto contenuto 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5977ED8C-C413-DBDC-9CC2-30663956FF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914" y="1690688"/>
            <a:ext cx="3548922" cy="891645"/>
          </a:xfrm>
        </p:spPr>
      </p:pic>
      <p:pic>
        <p:nvPicPr>
          <p:cNvPr id="11" name="Immagine 10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F2BB62F-C67E-C8AB-6391-61F21B6B7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22" y="3009584"/>
            <a:ext cx="4251030" cy="3179851"/>
          </a:xfrm>
          <a:prstGeom prst="rect">
            <a:avLst/>
          </a:prstGeom>
        </p:spPr>
      </p:pic>
      <p:pic>
        <p:nvPicPr>
          <p:cNvPr id="13" name="Immagine 12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16FA01C-A917-799A-22F1-E413E65E2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962" y="3009584"/>
            <a:ext cx="3242734" cy="3129427"/>
          </a:xfrm>
          <a:prstGeom prst="rect">
            <a:avLst/>
          </a:prstGeom>
        </p:spPr>
      </p:pic>
      <p:pic>
        <p:nvPicPr>
          <p:cNvPr id="15" name="Immagine 1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94ACE2F5-9BEF-14BA-A28B-6236FF8395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2907" y="3009584"/>
            <a:ext cx="3346371" cy="312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14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8BA7C9-C230-84D7-E01B-41BE0AEB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using numerical predictors only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A199F5-AFAC-1BCA-E6F5-DB9F255AF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825625"/>
            <a:ext cx="6324600" cy="46672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400" noProof="0" dirty="0"/>
              <a:t>The results of the linear regression model indicate that distance, preparation time, and courier experience significantly influence food delivery time (p-values = 0).</a:t>
            </a:r>
            <a:br>
              <a:rPr lang="en-GB" sz="2400" noProof="0" dirty="0"/>
            </a:br>
            <a:endParaRPr lang="en-GB" sz="2400" noProof="0" dirty="0"/>
          </a:p>
          <a:p>
            <a:pPr marL="0" indent="0">
              <a:lnSpc>
                <a:spcPct val="100000"/>
              </a:lnSpc>
              <a:buNone/>
            </a:pPr>
            <a:r>
              <a:rPr lang="en-GB" sz="2400" noProof="0" dirty="0"/>
              <a:t>The linear regression model explains approximately 73% of the variance in food delivery time, indicating a strong fit.</a:t>
            </a:r>
            <a:br>
              <a:rPr lang="en-GB" sz="2400" noProof="0" dirty="0"/>
            </a:br>
            <a:r>
              <a:rPr lang="en-GB" sz="2400" noProof="0" dirty="0"/>
              <a:t>The residual standard error (RSE) is 11 minutes, suggesting a moderate prediction error given the likely range of delivery times.</a:t>
            </a:r>
            <a:br>
              <a:rPr lang="en-GB" sz="2400" noProof="0" dirty="0"/>
            </a:br>
            <a:r>
              <a:rPr lang="en-GB" sz="2400" noProof="0" dirty="0"/>
              <a:t>Overall, the model performs well.</a:t>
            </a:r>
          </a:p>
        </p:txBody>
      </p:sp>
      <p:pic>
        <p:nvPicPr>
          <p:cNvPr id="5" name="Immagine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2334BB64-661D-673D-B395-B91C48BC5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5" y="1825625"/>
            <a:ext cx="3686857" cy="16033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1795BEE-E5AA-C0D1-AA9C-C25E16C7A7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76" y="3793896"/>
            <a:ext cx="3686856" cy="92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74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750F3B-139F-785D-4097-C8977F170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evaluation of categorical regressors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FB9F6F-2009-1C11-842E-BC07D43CE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5132" y="1825625"/>
            <a:ext cx="541866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noProof="0" dirty="0"/>
              <a:t>Before creating the new model, we verify that the categorical variables are not strongly correlated with each other, ensuring that each one contributes useful information to the model.</a:t>
            </a:r>
            <a:br>
              <a:rPr lang="en-GB" sz="2400" noProof="0" dirty="0"/>
            </a:br>
            <a:r>
              <a:rPr lang="en-GB" sz="2400" noProof="0" dirty="0"/>
              <a:t>Since the variables are not numerical, we cannot use a standard correlation matrix.</a:t>
            </a:r>
            <a:br>
              <a:rPr lang="en-GB" sz="2400" noProof="0" dirty="0"/>
            </a:br>
            <a:r>
              <a:rPr lang="en-GB" sz="2400" noProof="0" dirty="0"/>
              <a:t>Instead, we use Cramér's V, a statistical measure of association between two categorical variables, which ranges from 0 (no association) to 1 (perfect association).</a:t>
            </a:r>
          </a:p>
        </p:txBody>
      </p:sp>
      <p:pic>
        <p:nvPicPr>
          <p:cNvPr id="5" name="Immagine 4" descr="Immagine che contiene testo, schermata, Rettangolo, Parallelo&#10;&#10;Il contenuto generato dall'IA potrebbe non essere corretto.">
            <a:extLst>
              <a:ext uri="{FF2B5EF4-FFF2-40B4-BE49-F238E27FC236}">
                <a16:creationId xmlns:a16="http://schemas.microsoft.com/office/drawing/2014/main" id="{37D5D7C7-25AC-F5C6-EC21-B758EC971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1" y="1830915"/>
            <a:ext cx="5418667" cy="44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2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771FA4-B552-234C-AB72-60160856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full model evaluation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BFD188-E5B4-8FE0-CCAF-EF4FB825A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866" y="1690688"/>
            <a:ext cx="6874933" cy="4718579"/>
          </a:xfrm>
        </p:spPr>
        <p:txBody>
          <a:bodyPr>
            <a:normAutofit fontScale="47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 err="1"/>
              <a:t>Distance_km</a:t>
            </a:r>
            <a:r>
              <a:rPr lang="en-GB" sz="3800" noProof="0" dirty="0"/>
              <a:t> has a strong and significant positive effect on delivery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/>
              <a:t>Adverse weather conditions like Foggy, Rainy, and Snowy significantly increase delivery time, compared to Clear weather.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 err="1"/>
              <a:t>Traffic_Level</a:t>
            </a:r>
            <a:r>
              <a:rPr lang="en-GB" sz="3800" noProof="0" dirty="0"/>
              <a:t>[Low] and Medium significantly reduce delivery time compared to High traffic, which is the baseline.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/>
              <a:t>Different times of the day (Morning, Evening, Night) do not show statistically significant differences (p-values &gt; 0.05) from the baseline (Afternoon).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/>
              <a:t>Similarly, neither Car nor Scooter types show significant differences (p-values &gt; 0.05) from the baseline vehicle (Bike), suggesting that vehicle type may not strongly influence delivery time in this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 err="1"/>
              <a:t>Preparation_Time_min</a:t>
            </a:r>
            <a:r>
              <a:rPr lang="en-GB" sz="3800" noProof="0" dirty="0"/>
              <a:t> significantly increases delivery time, as expected.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3800" noProof="0" dirty="0" err="1"/>
              <a:t>Courier_Experience_yrs</a:t>
            </a:r>
            <a:r>
              <a:rPr lang="en-GB" sz="3800" noProof="0" dirty="0"/>
              <a:t> is negatively associated with delivery time, indicating that more experienced couriers tend to deliver faster.</a:t>
            </a:r>
          </a:p>
          <a:p>
            <a:endParaRPr lang="en-GB" noProof="0" dirty="0"/>
          </a:p>
        </p:txBody>
      </p:sp>
      <p:pic>
        <p:nvPicPr>
          <p:cNvPr id="5" name="Immagine 4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B128AD6E-27BB-422C-380C-5E1B23A2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2" y="1690688"/>
            <a:ext cx="3185436" cy="428281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4727406-A367-ACCF-2882-BEAF5F4CA6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82" y="6046021"/>
            <a:ext cx="2351147" cy="5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051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5819F3-DA43-CC44-5A2C-11A82F41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refined model with cleaned data</a:t>
            </a:r>
          </a:p>
        </p:txBody>
      </p:sp>
      <p:pic>
        <p:nvPicPr>
          <p:cNvPr id="7" name="Immagine 6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44F6C76B-5E38-C786-5583-4A7735D1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95" y="3625712"/>
            <a:ext cx="3518948" cy="2517667"/>
          </a:xfrm>
          <a:prstGeom prst="rect">
            <a:avLst/>
          </a:prstGeom>
        </p:spPr>
      </p:pic>
      <p:pic>
        <p:nvPicPr>
          <p:cNvPr id="5" name="Segnaposto contenuto 4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8AAA5942-29B4-CE77-AB90-4CF4EC054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4" y="2912605"/>
            <a:ext cx="3223539" cy="2911092"/>
          </a:xfrm>
        </p:spPr>
      </p:pic>
      <p:pic>
        <p:nvPicPr>
          <p:cNvPr id="9" name="Immagine 8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E36AE9B-82F0-6EBB-F102-70A2ECCB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1445" y="3662144"/>
            <a:ext cx="3518948" cy="2481236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B60E1C-EE99-7623-29B1-1387E82F9D8F}"/>
              </a:ext>
            </a:extLst>
          </p:cNvPr>
          <p:cNvSpPr txBox="1"/>
          <p:nvPr/>
        </p:nvSpPr>
        <p:spPr>
          <a:xfrm>
            <a:off x="838200" y="1921933"/>
            <a:ext cx="105121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We decided to remove </a:t>
            </a:r>
            <a:r>
              <a:rPr lang="en-GB" noProof="0" dirty="0" err="1"/>
              <a:t>Vehicle_Type</a:t>
            </a:r>
            <a:r>
              <a:rPr lang="en-GB" noProof="0" dirty="0"/>
              <a:t> and </a:t>
            </a:r>
            <a:r>
              <a:rPr lang="en-GB" noProof="0" dirty="0" err="1"/>
              <a:t>Time_of_day</a:t>
            </a:r>
            <a:r>
              <a:rPr lang="en-GB" noProof="0" dirty="0"/>
              <a:t>, as they were the least statistically significant, with high p-values. </a:t>
            </a:r>
          </a:p>
          <a:p>
            <a:r>
              <a:rPr lang="en-GB" noProof="0" dirty="0"/>
              <a:t>We also removed some remaining outliers, resulting in the following model: 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9FF71568-27A0-C483-2F6B-7ED923B0C1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554" y="5891039"/>
            <a:ext cx="2240379" cy="4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11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D2CF0-2D5B-7266-3E40-D35BA4D4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Multiple linear regression -</a:t>
            </a:r>
            <a:br>
              <a:rPr lang="en-GB" noProof="0" dirty="0"/>
            </a:br>
            <a:r>
              <a:rPr lang="en-GB" noProof="0" dirty="0"/>
              <a:t>model transformations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EA3A9C-4D85-DCBD-D690-A082AC77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67" y="1825625"/>
            <a:ext cx="4413277" cy="4351338"/>
          </a:xfrm>
        </p:spPr>
        <p:txBody>
          <a:bodyPr/>
          <a:lstStyle/>
          <a:p>
            <a:r>
              <a:rPr lang="en-GB" sz="1800" dirty="0"/>
              <a:t>After noticing </a:t>
            </a:r>
            <a:r>
              <a:rPr lang="it-IT" sz="1800" dirty="0" err="1"/>
              <a:t>heteroscedasticity</a:t>
            </a:r>
            <a:r>
              <a:rPr lang="it-IT" sz="1800" dirty="0"/>
              <a:t> in the </a:t>
            </a:r>
            <a:r>
              <a:rPr lang="it-IT" sz="1800" dirty="0" err="1"/>
              <a:t>previous</a:t>
            </a:r>
            <a:r>
              <a:rPr lang="it-IT" sz="1800" dirty="0"/>
              <a:t> </a:t>
            </a:r>
            <a:r>
              <a:rPr lang="it-IT" sz="1800" dirty="0" err="1"/>
              <a:t>model’s</a:t>
            </a:r>
            <a:r>
              <a:rPr lang="it-IT" sz="1800" dirty="0"/>
              <a:t> </a:t>
            </a:r>
            <a:r>
              <a:rPr lang="it-IT" sz="1800" dirty="0" err="1"/>
              <a:t>residuals</a:t>
            </a:r>
            <a:r>
              <a:rPr lang="it-IT" sz="1800" dirty="0"/>
              <a:t> </a:t>
            </a:r>
            <a:r>
              <a:rPr lang="it-IT" sz="1800" dirty="0" err="1"/>
              <a:t>graph</a:t>
            </a:r>
            <a:r>
              <a:rPr lang="it-IT" sz="1800" dirty="0"/>
              <a:t>, </a:t>
            </a:r>
            <a:r>
              <a:rPr lang="it-IT" sz="1800" dirty="0" err="1"/>
              <a:t>we</a:t>
            </a:r>
            <a:r>
              <a:rPr lang="it-IT" sz="1800" dirty="0"/>
              <a:t> </a:t>
            </a:r>
            <a:r>
              <a:rPr lang="it-IT" sz="1800" dirty="0" err="1"/>
              <a:t>attempted</a:t>
            </a:r>
            <a:r>
              <a:rPr lang="it-IT" sz="1800" dirty="0"/>
              <a:t> </a:t>
            </a:r>
            <a:r>
              <a:rPr lang="it-IT" sz="1800" dirty="0" err="1"/>
              <a:t>transformations</a:t>
            </a:r>
            <a:r>
              <a:rPr lang="it-IT" sz="1800" dirty="0"/>
              <a:t> on the model to </a:t>
            </a:r>
            <a:r>
              <a:rPr lang="it-IT" sz="1800" dirty="0" err="1"/>
              <a:t>try</a:t>
            </a:r>
            <a:r>
              <a:rPr lang="it-IT" sz="1800" dirty="0"/>
              <a:t> to </a:t>
            </a:r>
            <a:r>
              <a:rPr lang="it-IT" sz="1800" dirty="0" err="1"/>
              <a:t>improve</a:t>
            </a:r>
            <a:r>
              <a:rPr lang="it-IT" sz="1800" dirty="0"/>
              <a:t> </a:t>
            </a:r>
            <a:r>
              <a:rPr lang="it-IT" sz="1800" dirty="0" err="1"/>
              <a:t>its</a:t>
            </a:r>
            <a:r>
              <a:rPr lang="it-IT" sz="1800" dirty="0"/>
              <a:t> performance.</a:t>
            </a:r>
          </a:p>
          <a:p>
            <a:r>
              <a:rPr lang="it-IT" sz="1800" dirty="0" err="1"/>
              <a:t>th</a:t>
            </a:r>
            <a:endParaRPr lang="en-GB" sz="1800" dirty="0"/>
          </a:p>
        </p:txBody>
      </p:sp>
      <p:pic>
        <p:nvPicPr>
          <p:cNvPr id="5" name="Immagine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38321C4-23B9-D765-3738-D3CA45D96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807" y="1777132"/>
            <a:ext cx="2960993" cy="2086376"/>
          </a:xfrm>
          <a:prstGeom prst="rect">
            <a:avLst/>
          </a:prstGeom>
        </p:spPr>
      </p:pic>
      <p:pic>
        <p:nvPicPr>
          <p:cNvPr id="7" name="Immagine 6" descr="Immagine che contiene linea, Diagramm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2E2427B-73BE-423B-CE29-B5AF080D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825625"/>
            <a:ext cx="2893660" cy="1989391"/>
          </a:xfrm>
          <a:prstGeom prst="rect">
            <a:avLst/>
          </a:prstGeom>
        </p:spPr>
      </p:pic>
      <p:pic>
        <p:nvPicPr>
          <p:cNvPr id="9" name="Immagine 8" descr="Immagine che contiene Diagramma, linea,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DA40804-CA34-2AA4-07E6-89B5B51046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434" y="4189234"/>
            <a:ext cx="2942017" cy="2018749"/>
          </a:xfrm>
          <a:prstGeom prst="rect">
            <a:avLst/>
          </a:prstGeom>
        </p:spPr>
      </p:pic>
      <p:pic>
        <p:nvPicPr>
          <p:cNvPr id="11" name="Immagine 10" descr="Immagine che contiene testo, diagramm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DAC3EAE2-3660-B2FD-1D44-9CA7E8A861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095" y="4121607"/>
            <a:ext cx="3057705" cy="208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219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23F7C-7E31-E45B-4373-28AEB3FC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Cross validation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3980BF-D05C-9EDF-B6B4-A79DC2E00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9922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387F1B-A9CA-91B4-602A-EAD8C55B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CD430FB-DBE9-15DF-BC39-BFEC897B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839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121879-B42D-D80B-C95D-CD963EE1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noProof="0" dirty="0"/>
              <a:t>Selected dataset - </a:t>
            </a:r>
            <a:r>
              <a:rPr lang="en-GB" b="1" noProof="0" dirty="0"/>
              <a:t>Food Delivery Time Prediction</a:t>
            </a:r>
            <a:br>
              <a:rPr lang="en-GB" b="1" i="0" noProof="0" dirty="0">
                <a:solidFill>
                  <a:srgbClr val="202124"/>
                </a:solidFill>
                <a:effectLst/>
                <a:latin typeface="zeitung"/>
              </a:rPr>
            </a:b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9CCE0-8E00-B928-28B2-5D87C169E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noProof="0" dirty="0"/>
              <a:t>Reference link: </a:t>
            </a:r>
            <a:r>
              <a:rPr lang="en-GB" sz="1800" u="sng" noProof="0" dirty="0">
                <a:hlinkClick r:id="rId2"/>
              </a:rPr>
              <a:t>https://www.kaggle.com/datasets/denkuznetz/food-delivery-time-prediction</a:t>
            </a:r>
            <a:endParaRPr lang="en-GB" sz="1800" u="sng" noProof="0" dirty="0"/>
          </a:p>
          <a:p>
            <a:pPr marL="0" indent="0" algn="just">
              <a:buNone/>
            </a:pPr>
            <a:r>
              <a:rPr lang="en-GB" noProof="0" dirty="0"/>
              <a:t>This dataset is designed for predicting food delivery times based on various influencing factors such as distance, weather, traffic conditions, and time of day. </a:t>
            </a:r>
          </a:p>
          <a:p>
            <a:pPr marL="0" indent="0" algn="just">
              <a:buNone/>
            </a:pPr>
            <a:r>
              <a:rPr lang="en-GB" noProof="0" dirty="0"/>
              <a:t>This dataset contains simulated data to predict food delivery times based on various real-world factors. </a:t>
            </a:r>
          </a:p>
        </p:txBody>
      </p:sp>
    </p:spTree>
    <p:extLst>
      <p:ext uri="{BB962C8B-B14F-4D97-AF65-F5344CB8AC3E}">
        <p14:creationId xmlns:p14="http://schemas.microsoft.com/office/powerpoint/2010/main" val="2779412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10078F-4276-BAA4-9C2B-2508C947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variables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42CA97-8A5F-CD57-5EAB-AABA40F30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Order_ID</a:t>
            </a:r>
            <a:r>
              <a:rPr lang="en-GB" sz="4500" noProof="0" dirty="0"/>
              <a:t>: Unique identifier for each order (unused in this analysis, as it is irrelevant for regression models).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Distance_km</a:t>
            </a:r>
            <a:r>
              <a:rPr lang="en-GB" sz="4500" noProof="0" dirty="0"/>
              <a:t>: The delivery distance in </a:t>
            </a:r>
            <a:r>
              <a:rPr lang="en-GB" sz="4500" noProof="0" dirty="0" err="1"/>
              <a:t>kilometers</a:t>
            </a:r>
            <a:r>
              <a:rPr lang="en-GB" sz="4500" noProof="0" dirty="0"/>
              <a:t>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/>
              <a:t>Weather</a:t>
            </a:r>
            <a:r>
              <a:rPr lang="en-GB" sz="4500" noProof="0" dirty="0"/>
              <a:t>: Weather conditions during the delivery, including Clear, Rainy, Snowy, Foggy, and Windy.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Traffic_Level</a:t>
            </a:r>
            <a:r>
              <a:rPr lang="en-GB" sz="4500" noProof="0" dirty="0"/>
              <a:t>: Traffic conditions categorized as Low, Medium, or High.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Time_of_Day</a:t>
            </a:r>
            <a:r>
              <a:rPr lang="en-GB" sz="4500" noProof="0" dirty="0"/>
              <a:t>: The time when the delivery took place, categorized as Morning, Afternoon, Evening, or Night.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Vehicle_Type</a:t>
            </a:r>
            <a:r>
              <a:rPr lang="en-GB" sz="4500" noProof="0" dirty="0"/>
              <a:t>: Type of vehicle used for delivery, including Bike, Scooter, and Car.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Preparation_Time_min</a:t>
            </a:r>
            <a:r>
              <a:rPr lang="en-GB" sz="4500" noProof="0" dirty="0"/>
              <a:t>: The time required to prepare the order, measured in minutes.</a:t>
            </a:r>
          </a:p>
          <a:p>
            <a:pPr algn="l" fontAlgn="base">
              <a:spcAft>
                <a:spcPts val="1200"/>
              </a:spcAft>
              <a:buNone/>
            </a:pPr>
            <a:r>
              <a:rPr lang="en-GB" sz="4500" b="1" noProof="0" dirty="0" err="1"/>
              <a:t>Courier_Experience_yrs</a:t>
            </a:r>
            <a:r>
              <a:rPr lang="en-GB" sz="4500" noProof="0" dirty="0"/>
              <a:t>: Experience of the courier in years.</a:t>
            </a:r>
          </a:p>
          <a:p>
            <a:pPr marL="0" indent="0" algn="l" fontAlgn="base">
              <a:spcAft>
                <a:spcPts val="1200"/>
              </a:spcAft>
              <a:buNone/>
            </a:pPr>
            <a:r>
              <a:rPr lang="en-GB" sz="4500" b="1" u="sng" noProof="0" dirty="0" err="1"/>
              <a:t>Delivery_Time_min</a:t>
            </a:r>
            <a:r>
              <a:rPr lang="en-GB" sz="4500" noProof="0" dirty="0"/>
              <a:t>: The total delivery time in minutes (target variable).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7747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0774F0-3391-3DEE-9770-4AFA8D174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Objective of the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E26A71-1300-EFA8-628D-113C98349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noProof="0" dirty="0"/>
              <a:t>The objective of this analysis is the creation of a model that can predict the necessary time for food delivery given </a:t>
            </a:r>
            <a:r>
              <a:rPr lang="en-GB" i="1" noProof="0" dirty="0"/>
              <a:t>a set of circumstance data</a:t>
            </a:r>
            <a:r>
              <a:rPr lang="en-GB" noProof="0" dirty="0"/>
              <a:t>.</a:t>
            </a:r>
          </a:p>
          <a:p>
            <a:pPr marL="0" indent="0">
              <a:buNone/>
            </a:pPr>
            <a:r>
              <a:rPr lang="en-GB" noProof="0" dirty="0"/>
              <a:t>Such model may then be implemented in software applications for delivery services, to inform clients of expected wait times even before the order has been completed.</a:t>
            </a:r>
          </a:p>
        </p:txBody>
      </p:sp>
    </p:spTree>
    <p:extLst>
      <p:ext uri="{BB962C8B-B14F-4D97-AF65-F5344CB8AC3E}">
        <p14:creationId xmlns:p14="http://schemas.microsoft.com/office/powerpoint/2010/main" val="89736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AC9BA5-B5E4-1DFF-12EE-86EA0613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EEF239-1B03-4D6A-AC9C-5E9A5F17C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noProof="0" dirty="0"/>
              <a:t>We begin our analysis by “cleaning” the dataset, specifically removing rows containing null values that would cause errors during further computations; this operation reduced the number of total rows from the initial 1000 to 883.</a:t>
            </a:r>
          </a:p>
          <a:p>
            <a:pPr marL="0" indent="0">
              <a:buNone/>
            </a:pPr>
            <a:r>
              <a:rPr lang="en-GB" noProof="0" dirty="0"/>
              <a:t>We then remove any outliers that may distort the model, luckily, only four rows are classified as outliers at this point.</a:t>
            </a:r>
          </a:p>
          <a:p>
            <a:pPr marL="0" indent="0">
              <a:buNone/>
            </a:pPr>
            <a:endParaRPr lang="en-GB" sz="3200" noProof="0" dirty="0"/>
          </a:p>
          <a:p>
            <a:pPr marL="0" indent="0">
              <a:buNone/>
            </a:pPr>
            <a:r>
              <a:rPr lang="en-GB" i="1" noProof="0" dirty="0"/>
              <a:t>[</a:t>
            </a:r>
            <a:r>
              <a:rPr lang="en-GB" i="1" noProof="0" dirty="0" err="1"/>
              <a:t>vogliamo</a:t>
            </a:r>
            <a:r>
              <a:rPr lang="en-GB" i="1" noProof="0" dirty="0"/>
              <a:t> </a:t>
            </a:r>
            <a:r>
              <a:rPr lang="en-GB" i="1" noProof="0" dirty="0" err="1"/>
              <a:t>aggiungere</a:t>
            </a:r>
            <a:r>
              <a:rPr lang="en-GB" i="1" noProof="0" dirty="0"/>
              <a:t> boxplot o </a:t>
            </a:r>
            <a:r>
              <a:rPr lang="en-GB" i="1" noProof="0" dirty="0" err="1"/>
              <a:t>simili</a:t>
            </a:r>
            <a:r>
              <a:rPr lang="en-GB" i="1" noProof="0" dirty="0"/>
              <a:t> qui?]</a:t>
            </a:r>
          </a:p>
          <a:p>
            <a:pPr marL="0" indent="0">
              <a:buNone/>
            </a:pPr>
            <a:endParaRPr lang="en-GB" sz="3200" noProof="0" dirty="0"/>
          </a:p>
        </p:txBody>
      </p:sp>
    </p:spTree>
    <p:extLst>
      <p:ext uri="{BB962C8B-B14F-4D97-AF65-F5344CB8AC3E}">
        <p14:creationId xmlns:p14="http://schemas.microsoft.com/office/powerpoint/2010/main" val="285851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C4CD1-F7DA-CB78-66E2-4831DFB60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Evaluating correlation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D47724-9D2F-2B4F-0E64-745FB153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45667" cy="4351338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GB" sz="2400" noProof="0" dirty="0"/>
              <a:t>Before building regression models, we assess the quality of the dataset by </a:t>
            </a:r>
            <a:r>
              <a:rPr lang="en-GB" sz="2400" noProof="0" dirty="0" err="1"/>
              <a:t>analyzing</a:t>
            </a:r>
            <a:r>
              <a:rPr lang="en-GB" sz="2400" noProof="0" dirty="0"/>
              <a:t> the correlation between variables through the construction of a correlation matrix.</a:t>
            </a:r>
          </a:p>
          <a:p>
            <a:pPr marL="0" indent="0" algn="just">
              <a:buNone/>
            </a:pPr>
            <a:endParaRPr lang="en-GB" sz="2400" noProof="0" dirty="0"/>
          </a:p>
          <a:p>
            <a:pPr marL="0" indent="0" algn="just">
              <a:buNone/>
            </a:pPr>
            <a:r>
              <a:rPr lang="en-GB" sz="2400" b="0" i="0" noProof="0" dirty="0">
                <a:effectLst/>
                <a:latin typeface="system-ui"/>
              </a:rPr>
              <a:t>In our case, some variables show a clear linear relationship with delivery time, indicating their potential importance in the regression model.</a:t>
            </a:r>
            <a:br>
              <a:rPr lang="en-GB" sz="2400" noProof="0" dirty="0"/>
            </a:br>
            <a:r>
              <a:rPr lang="en-GB" sz="2400" b="0" i="0" noProof="0" dirty="0">
                <a:effectLst/>
                <a:latin typeface="system-ui"/>
              </a:rPr>
              <a:t>Additionally, the predictors are not highly correlated with each other, suggesting that the dataset is suitable for linear regression and that multicollinearity is not a concern.</a:t>
            </a:r>
            <a:endParaRPr lang="en-GB" sz="2400" noProof="0" dirty="0"/>
          </a:p>
        </p:txBody>
      </p:sp>
      <p:pic>
        <p:nvPicPr>
          <p:cNvPr id="5" name="Segnaposto contenuto 4" descr="Immagine che contiene testo, schermata, Rettangolo, Parallelo&#10;&#10;Il contenuto generato dall'IA potrebbe non essere corretto.">
            <a:extLst>
              <a:ext uri="{FF2B5EF4-FFF2-40B4-BE49-F238E27FC236}">
                <a16:creationId xmlns:a16="http://schemas.microsoft.com/office/drawing/2014/main" id="{123C9691-1530-52B0-4AE8-8685E56A9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9"/>
          <a:stretch/>
        </p:blipFill>
        <p:spPr>
          <a:xfrm>
            <a:off x="6493932" y="1834621"/>
            <a:ext cx="50529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952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70A62-AE43-4680-BD74-A2F5EC5F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Simple linear regression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43D6E-B0B5-A768-72F8-CD51BC57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200" noProof="0" dirty="0"/>
              <a:t>The three numerical variables </a:t>
            </a:r>
            <a:r>
              <a:rPr lang="en-GB" sz="2200" i="1" noProof="0" dirty="0"/>
              <a:t>(</a:t>
            </a:r>
            <a:r>
              <a:rPr lang="en-GB" sz="2200" i="1" noProof="0" dirty="0" err="1"/>
              <a:t>Distance_km</a:t>
            </a:r>
            <a:r>
              <a:rPr lang="en-GB" sz="2200" i="1" noProof="0" dirty="0"/>
              <a:t>, </a:t>
            </a:r>
            <a:r>
              <a:rPr lang="en-GB" sz="2200" i="1" noProof="0" dirty="0" err="1"/>
              <a:t>Preparation_Time_min</a:t>
            </a:r>
            <a:r>
              <a:rPr lang="en-GB" sz="2200" i="1" noProof="0" dirty="0"/>
              <a:t>, </a:t>
            </a:r>
            <a:r>
              <a:rPr lang="en-GB" sz="2200" i="1" noProof="0" dirty="0" err="1"/>
              <a:t>Courier_Experience_yrs</a:t>
            </a:r>
            <a:r>
              <a:rPr lang="en-GB" sz="2200" i="1" noProof="0" dirty="0"/>
              <a:t>) </a:t>
            </a:r>
            <a:r>
              <a:rPr lang="en-GB" sz="2200" noProof="0" dirty="0"/>
              <a:t>are selected, and the relationship between each of them and the response variable </a:t>
            </a:r>
            <a:r>
              <a:rPr lang="en-GB" sz="2200" noProof="0" dirty="0" err="1"/>
              <a:t>Delivery_Time_min</a:t>
            </a:r>
            <a:r>
              <a:rPr lang="en-GB" sz="2200" noProof="0" dirty="0"/>
              <a:t> is </a:t>
            </a:r>
            <a:r>
              <a:rPr lang="en-GB" sz="2200" noProof="0" dirty="0" err="1"/>
              <a:t>analyzed</a:t>
            </a:r>
            <a:r>
              <a:rPr lang="en-GB" sz="2200" noProof="0" dirty="0"/>
              <a:t> individually.</a:t>
            </a:r>
          </a:p>
          <a:p>
            <a:pPr marL="0" indent="0" algn="just">
              <a:buNone/>
            </a:pPr>
            <a:r>
              <a:rPr lang="en-GB" sz="2200" noProof="0" dirty="0"/>
              <a:t>The resulting models are mostly similar, all three variables individually have a high importance (as discernible by their low P-value); the </a:t>
            </a:r>
            <a:r>
              <a:rPr lang="en-GB" sz="2200" b="1" noProof="0" dirty="0"/>
              <a:t>travel distance</a:t>
            </a:r>
            <a:r>
              <a:rPr lang="en-GB" sz="2200" noProof="0" dirty="0"/>
              <a:t> generates the best model out of the three, while the </a:t>
            </a:r>
            <a:r>
              <a:rPr lang="en-GB" sz="2200" b="1" noProof="0" dirty="0"/>
              <a:t>preparation time </a:t>
            </a:r>
            <a:r>
              <a:rPr lang="en-GB" sz="2200" noProof="0" dirty="0"/>
              <a:t>and </a:t>
            </a:r>
            <a:r>
              <a:rPr lang="en-GB" sz="2200" b="1" noProof="0" dirty="0"/>
              <a:t>courier experience</a:t>
            </a:r>
            <a:r>
              <a:rPr lang="en-GB" sz="2200" noProof="0" dirty="0"/>
              <a:t>, while having an impact on the delivery time, seem to not be enough by themselves to predict delivery time.</a:t>
            </a:r>
          </a:p>
        </p:txBody>
      </p:sp>
    </p:spTree>
    <p:extLst>
      <p:ext uri="{BB962C8B-B14F-4D97-AF65-F5344CB8AC3E}">
        <p14:creationId xmlns:p14="http://schemas.microsoft.com/office/powerpoint/2010/main" val="202065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7337FE-12A1-98FA-9FAE-DAAC7302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GB" noProof="0" dirty="0"/>
              <a:t>First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Distance_km</a:t>
            </a:r>
            <a:endParaRPr lang="en-GB" noProof="0" dirty="0"/>
          </a:p>
        </p:txBody>
      </p:sp>
      <p:pic>
        <p:nvPicPr>
          <p:cNvPr id="5" name="Immagine 4" descr="Immagine che contiene schermata, diagramma, linea, mappa&#10;&#10;Il contenuto generato dall'IA potrebbe non essere corretto.">
            <a:extLst>
              <a:ext uri="{FF2B5EF4-FFF2-40B4-BE49-F238E27FC236}">
                <a16:creationId xmlns:a16="http://schemas.microsoft.com/office/drawing/2014/main" id="{3FAB2223-FACC-D87B-A40F-3C517CA0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96" y="3025105"/>
            <a:ext cx="4469948" cy="3407361"/>
          </a:xfrm>
          <a:prstGeom prst="rect">
            <a:avLst/>
          </a:prstGeom>
        </p:spPr>
      </p:pic>
      <p:pic>
        <p:nvPicPr>
          <p:cNvPr id="8" name="Segnaposto contenuto 7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018EE32A-8313-0EB5-7C96-7EE7747F2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643" y="3025104"/>
            <a:ext cx="3370007" cy="3230055"/>
          </a:xfrm>
        </p:spPr>
      </p:pic>
      <p:pic>
        <p:nvPicPr>
          <p:cNvPr id="10" name="Immagine 9" descr="Immagine che contiene schermata, modello&#10;&#10;Il contenuto generato dall'IA potrebbe non essere corretto.">
            <a:extLst>
              <a:ext uri="{FF2B5EF4-FFF2-40B4-BE49-F238E27FC236}">
                <a16:creationId xmlns:a16="http://schemas.microsoft.com/office/drawing/2014/main" id="{F86E91D7-355A-9CA4-C9C4-EB1B1D8EB7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067" y="3025104"/>
            <a:ext cx="3395133" cy="3230055"/>
          </a:xfrm>
          <a:prstGeom prst="rect">
            <a:avLst/>
          </a:prstGeom>
        </p:spPr>
      </p:pic>
      <p:pic>
        <p:nvPicPr>
          <p:cNvPr id="12" name="Immagine 11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9B3EE78A-5D54-056A-8841-32AACBA05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66" y="1761068"/>
            <a:ext cx="3335131" cy="113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51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505CDB-80E0-E752-7942-E8DA4F4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89"/>
              </a:spcBef>
              <a:spcAft>
                <a:spcPts val="726"/>
              </a:spcAft>
            </a:pPr>
            <a:r>
              <a:rPr lang="en-GB" noProof="0" dirty="0"/>
              <a:t>Second case:</a:t>
            </a:r>
            <a:br>
              <a:rPr lang="en-GB" noProof="0" dirty="0"/>
            </a:br>
            <a:r>
              <a:rPr lang="en-GB" noProof="0" dirty="0"/>
              <a:t>modelling </a:t>
            </a:r>
            <a:r>
              <a:rPr lang="en-GB" noProof="0" dirty="0" err="1"/>
              <a:t>Preparation_Time_min</a:t>
            </a:r>
            <a:endParaRPr lang="en-GB" sz="5400" noProof="0" dirty="0"/>
          </a:p>
        </p:txBody>
      </p:sp>
      <p:pic>
        <p:nvPicPr>
          <p:cNvPr id="5" name="Segnaposto contenuto 4" descr="Immagine che contiene testo, Carattere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EFD8730-6A4D-E3B9-6A6E-E6CDC2490B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31" y="1927771"/>
            <a:ext cx="3450589" cy="886549"/>
          </a:xfrm>
        </p:spPr>
      </p:pic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B14F9260-C53A-B63A-EFBE-A2BBEC0AC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49" y="3064933"/>
            <a:ext cx="4220896" cy="3231729"/>
          </a:xfrm>
          <a:prstGeom prst="rect">
            <a:avLst/>
          </a:prstGeom>
        </p:spPr>
      </p:pic>
      <p:pic>
        <p:nvPicPr>
          <p:cNvPr id="9" name="Immagine 8" descr="Immagine che contiene schermata, testo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275658A1-83B4-BD26-7438-F935C5F4D7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"/>
          <a:stretch/>
        </p:blipFill>
        <p:spPr>
          <a:xfrm>
            <a:off x="4948617" y="3075766"/>
            <a:ext cx="3192236" cy="3040072"/>
          </a:xfrm>
          <a:prstGeom prst="rect">
            <a:avLst/>
          </a:prstGeom>
        </p:spPr>
      </p:pic>
      <p:pic>
        <p:nvPicPr>
          <p:cNvPr id="11" name="Immagine 1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DB1232E3-B4DF-629D-7055-25D99B8426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725" y="3075766"/>
            <a:ext cx="3199115" cy="295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5161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1028</Words>
  <Application>Microsoft Office PowerPoint</Application>
  <PresentationFormat>Widescreen</PresentationFormat>
  <Paragraphs>57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system-ui</vt:lpstr>
      <vt:lpstr>zeitung</vt:lpstr>
      <vt:lpstr>Tema di Office</vt:lpstr>
      <vt:lpstr>Statistical Learning: Dataset analysis project</vt:lpstr>
      <vt:lpstr>Selected dataset - Food Delivery Time Prediction </vt:lpstr>
      <vt:lpstr>Dataset variables</vt:lpstr>
      <vt:lpstr>Objective of the analysis</vt:lpstr>
      <vt:lpstr>Preliminary analysis</vt:lpstr>
      <vt:lpstr>Evaluating correlation</vt:lpstr>
      <vt:lpstr>Simple linear regression</vt:lpstr>
      <vt:lpstr>First case: modelling Distance_km</vt:lpstr>
      <vt:lpstr>Second case: modelling Preparation_Time_min</vt:lpstr>
      <vt:lpstr>Third case: modelling Courier_Experience_yrs  </vt:lpstr>
      <vt:lpstr>Multiple linear regression - using numerical predictors only</vt:lpstr>
      <vt:lpstr>Multiple linear regression - evaluation of categorical regressors</vt:lpstr>
      <vt:lpstr>Multiple linear regression - full model evaluation</vt:lpstr>
      <vt:lpstr>Multiple linear regression - refined model with cleaned data</vt:lpstr>
      <vt:lpstr>Multiple linear regression - model transformations</vt:lpstr>
      <vt:lpstr>Cross validation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MAZZOLENI</dc:creator>
  <cp:lastModifiedBy>GABRIELE MAZZOLENI</cp:lastModifiedBy>
  <cp:revision>30</cp:revision>
  <dcterms:created xsi:type="dcterms:W3CDTF">2025-04-26T09:13:00Z</dcterms:created>
  <dcterms:modified xsi:type="dcterms:W3CDTF">2025-04-27T16:07:37Z</dcterms:modified>
</cp:coreProperties>
</file>