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2" r:id="rId12"/>
    <p:sldId id="264" r:id="rId13"/>
    <p:sldId id="26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33A01-0120-951F-C4EB-9293A379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81EF0-242C-65AE-87C0-68214A7A1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3F1546-28D2-737D-8B1A-C0EC7937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8EC5CD-A598-0D57-B47F-8C29DE37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9C8E7D-FBCD-3486-7DAA-EF97EA9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8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1D1FE-75AE-B1B4-CE25-80ECF42B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197FBE-16A7-0787-62F8-BB212AEBC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F3BFC1-14BC-3044-1335-53E84CA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89862-3EEC-B1AC-5680-9A117D8F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5762C6-65C8-DAD1-97F5-E5337EC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9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84DE10-EA1A-F0B0-0534-E11FEF27D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350C87-5BC2-2892-CD19-774B374E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40EBBC-9D7B-126C-0B8D-3FF92A2E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9CE186-5B3D-45FF-053E-ADBD00FE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30F02D-B09C-C684-545C-E244249A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5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D1ADA-D70C-614C-5573-C3402D1C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12BACC-3136-6C99-37C1-FE148C31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3151E-4902-139C-0F1E-E6B0C1A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E428FD-B3B6-183A-C8FA-253F8B8B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79BF5C-913F-70DD-4799-7281847C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95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5458A-9F74-D6D7-BE28-42727FA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A6B48B-4193-B866-FC7D-6CACF1B2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414D3D-8B09-D95B-C638-D335AC4D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7269F1-0969-9417-CE44-26281E3A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38845-8A3E-85C5-EAED-AD9704D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8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8F1C7-F440-7C38-F965-9ADC6166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6A5078-FF25-34FD-6DC4-4028B024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975208-C777-D11A-046B-46A625204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82DC07-CA50-81F6-31CB-0818BDBF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5F4744-CF61-3E58-9E08-06D65FE4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2DF00A-B8EC-5D9F-279E-FF35624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0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3454B-D2EC-0CC6-F937-0C4182A5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E107E4-3A53-F66F-150E-FA78AAA4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ED96F-048D-3ED3-FE60-06105261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D0C356-7052-6599-F227-F74DAC3C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57586B-0AC9-7C0A-ABCC-67BE7660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81C709-5AA2-4723-ADA7-0544F9A3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5ECA57-94F1-676D-BAD2-B0178BDC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6E4EF7-E7BB-4FFD-EF63-69085F16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40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BF5A0-D0A4-D536-FCB6-B9BD5558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6CCD81-5F51-3987-8EB2-939EC86C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8BC0F3-0ED8-1953-5BB2-8127021A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EA1DD6-27C1-A8F3-0BFD-911A0E4F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81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947F85-7937-8AF7-07F1-416611A5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36207B-A09D-A04F-60F4-1242644C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2BB412-2177-1772-4774-5D3F1DD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82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8EEF4-4636-9D5E-A29F-97476DA1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9C000-4F13-D397-C406-7A196C22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5C47F6-1058-7589-9B1D-3995C760E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8B727-A17E-267C-B28B-1768A7E0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5EB244-970F-61BE-E2C9-D68A148F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E73CDF-ED64-35D5-49B1-8915DB88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21FFA-9D46-A84F-C247-2D1DB69F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546FD9-EE8F-1A0D-14CA-3E822918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DD5B75-2110-1731-EFD2-82965EFE8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15186F-AEAA-FB03-D446-5E67C54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097E26-55D9-C594-9F49-FE904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AD281C-CD3F-8467-16B7-776ABC28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08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0B7610D-5776-7BD5-E7C5-481D189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D47C31-81FD-1D14-ED48-10A743D4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2B441A-C7B0-102F-4E7A-0AE44FDF3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70764-B291-4DF1-8F81-7A21D382620D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E73D3-20A7-CBCF-8CF6-E1E07469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6DF674-87DA-3D93-1DD0-2635AA9C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5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CCD8F-91AE-489A-0827-7B4E14A28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noProof="0" dirty="0"/>
              <a:t>Statistical Learning:</a:t>
            </a:r>
            <a:br>
              <a:rPr lang="en-GB" noProof="0" dirty="0"/>
            </a:br>
            <a:r>
              <a:rPr lang="en-GB" b="1" noProof="0" dirty="0"/>
              <a:t>Dataset analysis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4513FD-DB31-F492-163B-E345BF99C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Presentation by</a:t>
            </a:r>
          </a:p>
          <a:p>
            <a:r>
              <a:rPr lang="en-GB" noProof="0" dirty="0"/>
              <a:t>Gotti Daniele – 1079011</a:t>
            </a:r>
          </a:p>
          <a:p>
            <a:r>
              <a:rPr lang="en-GB" noProof="0" dirty="0"/>
              <a:t>Mazzoleni Gabriele - 1079514</a:t>
            </a:r>
          </a:p>
        </p:txBody>
      </p:sp>
    </p:spTree>
    <p:extLst>
      <p:ext uri="{BB962C8B-B14F-4D97-AF65-F5344CB8AC3E}">
        <p14:creationId xmlns:p14="http://schemas.microsoft.com/office/powerpoint/2010/main" val="246883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4BCDB-4581-188C-6236-C84A06A4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Second case:</a:t>
            </a:r>
            <a:br>
              <a:rPr lang="en-US" sz="3600" dirty="0"/>
            </a:br>
            <a:r>
              <a:rPr lang="en-US" sz="3600" dirty="0"/>
              <a:t>modelling </a:t>
            </a:r>
            <a:r>
              <a:rPr lang="it-IT" sz="3600" dirty="0" err="1"/>
              <a:t>Courier_Experience_yrs</a:t>
            </a:r>
            <a:r>
              <a:rPr lang="it-IT" sz="3600" dirty="0"/>
              <a:t> </a:t>
            </a: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EE31DC-CAE3-0144-0389-7AB203E7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41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BA7C9-C230-84D7-E01B-41BE0AEB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linear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199F5-AFAC-1BCA-E6F5-DB9F255A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17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23F7C-7E31-E45B-4373-28AEB3FC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3980BF-D05C-9EDF-B6B4-A79DC2E0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92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87F1B-A9CA-91B4-602A-EAD8C55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D430FB-DBE9-15DF-BC39-BFEC897B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839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21879-B42D-D80B-C95D-CD963EE1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Selected dataset - </a:t>
            </a:r>
            <a:r>
              <a:rPr lang="en-GB" b="1" dirty="0"/>
              <a:t>Food Delivery Time Prediction</a:t>
            </a:r>
            <a:br>
              <a:rPr lang="en-GB" b="1" i="0" noProof="0" dirty="0">
                <a:solidFill>
                  <a:srgbClr val="202124"/>
                </a:solidFill>
                <a:effectLst/>
                <a:latin typeface="zeitung"/>
              </a:rPr>
            </a:b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9CCE0-8E00-B928-28B2-5D87C16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Reference link: </a:t>
            </a:r>
            <a:r>
              <a:rPr lang="en-GB" sz="1800" u="sng" dirty="0">
                <a:hlinkClick r:id="rId2"/>
              </a:rPr>
              <a:t>https://www.kaggle.com/datasets/denkuznetz/food-delivery-time-prediction</a:t>
            </a:r>
            <a:endParaRPr lang="en-GB" sz="1800" u="sng" dirty="0"/>
          </a:p>
          <a:p>
            <a:pPr marL="0" indent="0" algn="just">
              <a:buNone/>
            </a:pPr>
            <a:r>
              <a:rPr lang="en-US" dirty="0"/>
              <a:t>This dataset is designed for predicting food delivery times based on various influencing factors such as distance, weather, traffic conditions, and time of day. </a:t>
            </a:r>
          </a:p>
          <a:p>
            <a:pPr marL="0" indent="0" algn="just">
              <a:buNone/>
            </a:pPr>
            <a:r>
              <a:rPr lang="en-US" dirty="0"/>
              <a:t>This dataset contains simulated data to predict food delivery times based on various real-world factors. </a:t>
            </a:r>
          </a:p>
        </p:txBody>
      </p:sp>
    </p:spTree>
    <p:extLst>
      <p:ext uri="{BB962C8B-B14F-4D97-AF65-F5344CB8AC3E}">
        <p14:creationId xmlns:p14="http://schemas.microsoft.com/office/powerpoint/2010/main" val="27794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0078F-4276-BAA4-9C2B-2508C94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Dataset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2CA97-8A5F-CD57-5EAB-AABA40F3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 fontAlgn="base">
              <a:spcAft>
                <a:spcPts val="1200"/>
              </a:spcAft>
              <a:buNone/>
            </a:pPr>
            <a:r>
              <a:rPr lang="en-US" sz="4500" b="1" dirty="0" err="1"/>
              <a:t>Order_ID</a:t>
            </a:r>
            <a:r>
              <a:rPr lang="en-US" sz="4500" dirty="0"/>
              <a:t>: Unique identifier for each order (unused in this analysis, as it is irrelevant for regression models).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US" sz="4500" b="1" dirty="0" err="1"/>
              <a:t>Distance_km</a:t>
            </a:r>
            <a:r>
              <a:rPr lang="en-US" sz="4500" dirty="0"/>
              <a:t>: The delivery distance in kilometers.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US" sz="4500" b="1" dirty="0"/>
              <a:t>Weather</a:t>
            </a:r>
            <a:r>
              <a:rPr lang="en-US" sz="4500" dirty="0"/>
              <a:t>: Weather conditions during the delivery, including Clear, Rainy, Snowy, Foggy, and Windy.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US" sz="4500" b="1" dirty="0" err="1"/>
              <a:t>Traffic_Level</a:t>
            </a:r>
            <a:r>
              <a:rPr lang="en-US" sz="4500" dirty="0"/>
              <a:t>: Traffic conditions categorized as Low, Medium, or High.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US" sz="4500" b="1" dirty="0" err="1"/>
              <a:t>Time_of_Day</a:t>
            </a:r>
            <a:r>
              <a:rPr lang="en-US" sz="4500" dirty="0"/>
              <a:t>: The time when the delivery took place, categorized as Morning, Afternoon, Evening, or Night.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US" sz="4500" b="1" dirty="0" err="1"/>
              <a:t>Vehicle_Type</a:t>
            </a:r>
            <a:r>
              <a:rPr lang="en-US" sz="4500" dirty="0"/>
              <a:t>: Type of vehicle used for delivery, including Bike, Scooter, and Car.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US" sz="4500" b="1" dirty="0" err="1"/>
              <a:t>Preparation_Time_min</a:t>
            </a:r>
            <a:r>
              <a:rPr lang="en-US" sz="4500" dirty="0"/>
              <a:t>: The time required to prepare the order, measured in minutes.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US" sz="4500" b="1" dirty="0" err="1"/>
              <a:t>Courier_Experience_yrs</a:t>
            </a:r>
            <a:r>
              <a:rPr lang="en-US" sz="4500" dirty="0"/>
              <a:t>: Experience of the courier in years.</a:t>
            </a:r>
          </a:p>
          <a:p>
            <a:pPr marL="0" indent="0" algn="l" fontAlgn="base">
              <a:spcAft>
                <a:spcPts val="1200"/>
              </a:spcAft>
              <a:buNone/>
            </a:pPr>
            <a:r>
              <a:rPr lang="en-US" sz="4500" b="1" u="sng" dirty="0" err="1"/>
              <a:t>Delivery_Time_min</a:t>
            </a:r>
            <a:r>
              <a:rPr lang="en-US" sz="4500" dirty="0"/>
              <a:t>: The total delivery time in minutes (target variable).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74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774F0-3391-3DEE-9770-4AFA8D17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Objective of the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26A71-1300-EFA8-628D-113C9834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The objective of this analysis is the creation of a model that can predict the necessary time for food delivery given </a:t>
            </a:r>
            <a:r>
              <a:rPr lang="en-GB" i="1" noProof="0" dirty="0"/>
              <a:t>a set of circumstance data</a:t>
            </a:r>
            <a:r>
              <a:rPr lang="en-GB" noProof="0" dirty="0"/>
              <a:t>.</a:t>
            </a:r>
          </a:p>
          <a:p>
            <a:pPr marL="0" indent="0">
              <a:buNone/>
            </a:pPr>
            <a:r>
              <a:rPr lang="en-GB" dirty="0"/>
              <a:t>Such model may then be implemented in software applications for delivery services, to inform clients of expected wait times even before the order has been completed.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736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C9BA5-B5E4-1DFF-12EE-86EA0613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EF239-1B03-4D6A-AC9C-5E9A5F17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We begin our analysis by “cleaning” the dataset, specifically removing rows containing null values that would cause errors during further computations; this operation reduced the number of total rows from the initial 1000 to 883.</a:t>
            </a:r>
          </a:p>
          <a:p>
            <a:pPr marL="0" indent="0">
              <a:buNone/>
            </a:pPr>
            <a:r>
              <a:rPr lang="en-GB" noProof="0" dirty="0"/>
              <a:t>We then remove any outliers that may distort the model, luckily, only four rows </a:t>
            </a:r>
            <a:r>
              <a:rPr lang="en-GB" dirty="0"/>
              <a:t>are</a:t>
            </a:r>
            <a:r>
              <a:rPr lang="en-GB" noProof="0" dirty="0"/>
              <a:t> classified as outliers at this point.</a:t>
            </a:r>
          </a:p>
          <a:p>
            <a:pPr marL="0" indent="0">
              <a:buNone/>
            </a:pPr>
            <a:endParaRPr lang="en-GB" sz="3200" noProof="0" dirty="0"/>
          </a:p>
          <a:p>
            <a:pPr marL="0" indent="0">
              <a:buNone/>
            </a:pPr>
            <a:r>
              <a:rPr lang="en-GB" i="1" dirty="0"/>
              <a:t>[</a:t>
            </a:r>
            <a:r>
              <a:rPr lang="en-GB" i="1" dirty="0" err="1"/>
              <a:t>vogliamo</a:t>
            </a:r>
            <a:r>
              <a:rPr lang="en-GB" i="1" dirty="0"/>
              <a:t> </a:t>
            </a:r>
            <a:r>
              <a:rPr lang="en-GB" i="1" dirty="0" err="1"/>
              <a:t>aggiungere</a:t>
            </a:r>
            <a:r>
              <a:rPr lang="en-GB" i="1" dirty="0"/>
              <a:t> boxplot o </a:t>
            </a:r>
            <a:r>
              <a:rPr lang="en-GB" i="1" dirty="0" err="1"/>
              <a:t>simili</a:t>
            </a:r>
            <a:r>
              <a:rPr lang="en-GB" i="1" dirty="0"/>
              <a:t> qui?]</a:t>
            </a:r>
            <a:endParaRPr lang="en-GB" i="1" noProof="0" dirty="0"/>
          </a:p>
          <a:p>
            <a:pPr marL="0" indent="0">
              <a:buNone/>
            </a:pPr>
            <a:endParaRPr lang="en-GB" sz="3200" noProof="0" dirty="0"/>
          </a:p>
        </p:txBody>
      </p:sp>
    </p:spTree>
    <p:extLst>
      <p:ext uri="{BB962C8B-B14F-4D97-AF65-F5344CB8AC3E}">
        <p14:creationId xmlns:p14="http://schemas.microsoft.com/office/powerpoint/2010/main" val="28585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C4CD1-F7DA-CB78-66E2-4831DFB6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Evaluating</a:t>
            </a:r>
            <a:r>
              <a:rPr lang="it-IT" dirty="0"/>
              <a:t> </a:t>
            </a:r>
            <a:r>
              <a:rPr lang="it-IT" dirty="0" err="1"/>
              <a:t>correlation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D47724-9D2F-2B4F-0E64-745FB153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667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/>
              <a:t>Before building regression models, we assess the quality of the dataset by analyzing the correlation between variables through the construction of a correlation matrix.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system-ui"/>
              </a:rPr>
              <a:t>In our case, some variables show a clear linear relationship with delivery time, indicating their potential importance in the regression model.</a:t>
            </a:r>
            <a:br>
              <a:rPr lang="en-US" sz="2400" dirty="0"/>
            </a:br>
            <a:r>
              <a:rPr lang="en-US" sz="2400" b="0" i="0" dirty="0">
                <a:effectLst/>
                <a:latin typeface="system-ui"/>
              </a:rPr>
              <a:t>Additionally, the predictors are not highly correlated with each other, suggesting that the dataset is suitable for linear regression and that multicollinearity is not a concern.</a:t>
            </a:r>
            <a:endParaRPr lang="it-IT" sz="2400" dirty="0"/>
          </a:p>
        </p:txBody>
      </p:sp>
      <p:pic>
        <p:nvPicPr>
          <p:cNvPr id="5" name="Segnaposto contenuto 4" descr="Immagine che contiene testo, schermata, Rettangolo, Parallelo&#10;&#10;Il contenuto generato dall'IA potrebbe non essere corretto.">
            <a:extLst>
              <a:ext uri="{FF2B5EF4-FFF2-40B4-BE49-F238E27FC236}">
                <a16:creationId xmlns:a16="http://schemas.microsoft.com/office/drawing/2014/main" id="{123C9691-1530-52B0-4AE8-8685E56A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/>
          <a:stretch/>
        </p:blipFill>
        <p:spPr>
          <a:xfrm>
            <a:off x="6493932" y="1834621"/>
            <a:ext cx="5052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70A62-AE43-4680-BD74-A2F5EC5F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linear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143D6E-B0B5-A768-72F8-CD51BC57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The three numerical variables </a:t>
            </a:r>
            <a:r>
              <a:rPr lang="en-US" sz="2200" i="1" dirty="0"/>
              <a:t>(</a:t>
            </a:r>
            <a:r>
              <a:rPr lang="en-US" sz="2200" i="1" dirty="0" err="1"/>
              <a:t>Distance_km</a:t>
            </a:r>
            <a:r>
              <a:rPr lang="en-US" sz="2200" i="1" dirty="0"/>
              <a:t>, </a:t>
            </a:r>
            <a:r>
              <a:rPr lang="en-US" sz="2200" i="1" dirty="0" err="1"/>
              <a:t>Preparation_Time_min</a:t>
            </a:r>
            <a:r>
              <a:rPr lang="en-US" sz="2200" i="1" dirty="0"/>
              <a:t>, </a:t>
            </a:r>
            <a:r>
              <a:rPr lang="en-US" sz="2200" i="1" dirty="0" err="1"/>
              <a:t>Courier_Experience_yrs</a:t>
            </a:r>
            <a:r>
              <a:rPr lang="en-US" sz="2200" i="1" dirty="0"/>
              <a:t>) </a:t>
            </a:r>
            <a:r>
              <a:rPr lang="en-US" sz="2200" dirty="0"/>
              <a:t>are selected, and the relationship between each of them and the response variable </a:t>
            </a:r>
            <a:r>
              <a:rPr lang="en-US" sz="2200" dirty="0" err="1"/>
              <a:t>Delivery_Time_min</a:t>
            </a:r>
            <a:r>
              <a:rPr lang="en-US" sz="2200" dirty="0"/>
              <a:t> is analyzed individually.</a:t>
            </a:r>
          </a:p>
          <a:p>
            <a:pPr marL="0" indent="0" algn="just">
              <a:buNone/>
            </a:pPr>
            <a:r>
              <a:rPr lang="en-US" sz="2200" dirty="0"/>
              <a:t>The resulting models are mostly similar, all three variables individually have a high importance (as discernible by their low P-value); the </a:t>
            </a:r>
            <a:r>
              <a:rPr lang="en-US" sz="2200" b="1" dirty="0"/>
              <a:t>travel distance</a:t>
            </a:r>
            <a:r>
              <a:rPr lang="en-US" sz="2200" dirty="0"/>
              <a:t> generates the best model out of the three, while the </a:t>
            </a:r>
            <a:r>
              <a:rPr lang="en-US" sz="2200" b="1" dirty="0"/>
              <a:t>preparation time </a:t>
            </a:r>
            <a:r>
              <a:rPr lang="en-US" sz="2200" dirty="0"/>
              <a:t>and </a:t>
            </a:r>
            <a:r>
              <a:rPr lang="en-US" sz="2200" b="1" dirty="0"/>
              <a:t>courier experience</a:t>
            </a:r>
            <a:r>
              <a:rPr lang="en-US" sz="2200" dirty="0"/>
              <a:t>, while having an impact on the delivery time, seem to not be enough by themselves to predict delivery time.</a:t>
            </a:r>
          </a:p>
        </p:txBody>
      </p:sp>
    </p:spTree>
    <p:extLst>
      <p:ext uri="{BB962C8B-B14F-4D97-AF65-F5344CB8AC3E}">
        <p14:creationId xmlns:p14="http://schemas.microsoft.com/office/powerpoint/2010/main" val="202065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337FE-12A1-98FA-9FAE-DAAC7302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US" sz="3200" dirty="0"/>
              <a:t>First case:</a:t>
            </a:r>
            <a:br>
              <a:rPr lang="en-US" sz="3200" dirty="0"/>
            </a:br>
            <a:r>
              <a:rPr lang="en-US" sz="3200" dirty="0"/>
              <a:t>modelling </a:t>
            </a:r>
            <a:r>
              <a:rPr lang="en-US" sz="3200" dirty="0" err="1"/>
              <a:t>Distance_km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C46194-F791-B628-B4F3-E57A4C5A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scatter plot shows a positive correlation between distance in kilometers and delivery time in minutes.</a:t>
            </a:r>
          </a:p>
          <a:p>
            <a:pPr marL="0" indent="0" algn="just">
              <a:buNone/>
            </a:pPr>
            <a:br>
              <a:rPr lang="en-US" sz="2400" dirty="0"/>
            </a:br>
            <a:r>
              <a:rPr lang="en-US" sz="2400" dirty="0"/>
              <a:t>The data points align well with the linear trend line, indicating that the model is accurate and useful for predicting delivery times based on distance.</a:t>
            </a:r>
            <a:endParaRPr lang="it-IT" sz="2400" dirty="0"/>
          </a:p>
        </p:txBody>
      </p:sp>
      <p:pic>
        <p:nvPicPr>
          <p:cNvPr id="5" name="Immagine 4" descr="Immagine che contiene schermata, diagramma, linea, mappa&#10;&#10;Il contenuto generato dall'IA potrebbe non essere corretto.">
            <a:extLst>
              <a:ext uri="{FF2B5EF4-FFF2-40B4-BE49-F238E27FC236}">
                <a16:creationId xmlns:a16="http://schemas.microsoft.com/office/drawing/2014/main" id="{3FAB2223-FACC-D87B-A40F-3C517CA0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0863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05CDB-80E0-E752-7942-E8DA4F4E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US" sz="3600" dirty="0"/>
              <a:t>Second case:</a:t>
            </a:r>
            <a:br>
              <a:rPr lang="en-US" sz="3600" dirty="0"/>
            </a:br>
            <a:r>
              <a:rPr lang="en-US" sz="3600" dirty="0"/>
              <a:t>modelling </a:t>
            </a:r>
            <a:r>
              <a:rPr lang="en-US" sz="3600" dirty="0" err="1"/>
              <a:t>Preparation_Time_min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B837A9-913E-8F40-A7F0-EA2956FC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516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system-ui</vt:lpstr>
      <vt:lpstr>zeitung</vt:lpstr>
      <vt:lpstr>Tema di Office</vt:lpstr>
      <vt:lpstr>Statistical Learning: Dataset analysis project</vt:lpstr>
      <vt:lpstr>Selected dataset - Food Delivery Time Prediction </vt:lpstr>
      <vt:lpstr>Dataset variables</vt:lpstr>
      <vt:lpstr>Objective of the analysis</vt:lpstr>
      <vt:lpstr>Preliminary analysis</vt:lpstr>
      <vt:lpstr>Evaluating correlation</vt:lpstr>
      <vt:lpstr>Simple linear regression</vt:lpstr>
      <vt:lpstr>First case: modelling Distance_km</vt:lpstr>
      <vt:lpstr>Second case: modelling Preparation_Time_min</vt:lpstr>
      <vt:lpstr>Second case: modelling Courier_Experience_yrs  </vt:lpstr>
      <vt:lpstr>Multiple linear regression</vt:lpstr>
      <vt:lpstr>Cross validation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MAZZOLENI</dc:creator>
  <cp:lastModifiedBy>GABRIELE MAZZOLENI</cp:lastModifiedBy>
  <cp:revision>15</cp:revision>
  <dcterms:created xsi:type="dcterms:W3CDTF">2025-04-26T09:13:00Z</dcterms:created>
  <dcterms:modified xsi:type="dcterms:W3CDTF">2025-04-26T13:03:22Z</dcterms:modified>
</cp:coreProperties>
</file>