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336" r:id="rId3"/>
    <p:sldId id="262" r:id="rId4"/>
    <p:sldId id="317" r:id="rId5"/>
    <p:sldId id="263" r:id="rId6"/>
    <p:sldId id="264" r:id="rId7"/>
    <p:sldId id="270" r:id="rId8"/>
    <p:sldId id="271" r:id="rId9"/>
    <p:sldId id="318" r:id="rId10"/>
    <p:sldId id="319" r:id="rId11"/>
    <p:sldId id="320" r:id="rId12"/>
    <p:sldId id="272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40" r:id="rId28"/>
    <p:sldId id="335" r:id="rId29"/>
    <p:sldId id="337" r:id="rId30"/>
    <p:sldId id="339" r:id="rId31"/>
    <p:sldId id="338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50" r:id="rId41"/>
    <p:sldId id="349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Gotti Daniele - 1079011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743200"/>
            <a:ext cx="2289253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Computer science engineering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645619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Statistical Learning: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Prediction of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600" b="0" noProof="0" dirty="0">
                <a:solidFill>
                  <a:srgbClr val="FFFFFF"/>
                </a:solidFill>
                <a:latin typeface="Arial Black"/>
                <a:cs typeface="Arial Black"/>
              </a:rPr>
              <a:t>food</a:t>
            </a:r>
            <a:r>
              <a:rPr lang="en-GB" sz="3600" b="0" noProof="0" dirty="0">
                <a:solidFill>
                  <a:srgbClr val="FFFFFF"/>
                </a:solidFill>
                <a:latin typeface="Arial Black"/>
              </a:rPr>
              <a:t> delivery times</a:t>
            </a:r>
            <a:endParaRPr lang="en-GB" sz="3200" b="0" noProof="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4343400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- 1079514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D53E-49CA-D830-B50B-627F7455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4E2423-362E-3208-896E-568C3797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–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42869E7-5E74-04C5-FF3D-01D89840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AD0AAE0-21E8-513C-AD44-6E073A81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5654"/>
            <a:ext cx="5043535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5188-5155-8374-BDB1-CDB82970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A0EEA9D-AEA6-B290-3DF8-43B1A7B6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6CEF1EAD-739D-05DC-B1D1-9B9BEB30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8353"/>
            <a:ext cx="5009525" cy="37412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644C8F-4E9C-37C5-4392-D43EBC41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353"/>
            <a:ext cx="5009526" cy="3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B561EB-BCA7-8F2D-6AF7-4F9925D41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"/>
          <a:stretch>
            <a:fillRect/>
          </a:stretch>
        </p:blipFill>
        <p:spPr>
          <a:xfrm>
            <a:off x="5146154" y="609600"/>
            <a:ext cx="6283846" cy="5486400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Evaluating correlation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1351508"/>
            <a:ext cx="3733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Some numerical variables show a clear linear relationship with delivery time.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Even though </a:t>
            </a:r>
            <a:r>
              <a:rPr lang="en-GB" sz="2400" i="1" noProof="0" dirty="0"/>
              <a:t>Courier Experience</a:t>
            </a:r>
            <a:r>
              <a:rPr lang="en-GB" sz="2400" noProof="0" dirty="0"/>
              <a:t> is numerical we will consider it as categorical because the values represent discrete levels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8B6B-BF08-10AC-8D47-9D9404E7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D77FACF-CA1E-39BA-D8C9-A9FB13A3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C9AD6C-E5A7-CF80-C3A4-CCC3A8801177}"/>
              </a:ext>
            </a:extLst>
          </p:cNvPr>
          <p:cNvSpPr txBox="1"/>
          <p:nvPr/>
        </p:nvSpPr>
        <p:spPr>
          <a:xfrm>
            <a:off x="762000" y="18288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two numerical variables, 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 Preparation Time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, are selected, and the relationship between each of them and the response variable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Delivery Time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sz="2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individually.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B1743-E57E-91C6-D448-7E0FF0D1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4068"/>
            <a:ext cx="3983848" cy="12003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540B0B-9C3D-A1A1-0D84-CCB0DBDE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974068"/>
            <a:ext cx="4523553" cy="12003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16EB98-ACFE-D701-A736-DCA2FFAB3DD1}"/>
              </a:ext>
            </a:extLst>
          </p:cNvPr>
          <p:cNvSpPr txBox="1"/>
          <p:nvPr/>
        </p:nvSpPr>
        <p:spPr>
          <a:xfrm>
            <a:off x="8382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29B725-C65D-A817-3E09-50ED8D3D4DD8}"/>
              </a:ext>
            </a:extLst>
          </p:cNvPr>
          <p:cNvSpPr txBox="1"/>
          <p:nvPr/>
        </p:nvSpPr>
        <p:spPr>
          <a:xfrm>
            <a:off x="63246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2C90BD-ECB9-94C8-8620-4BAD66493A8D}"/>
              </a:ext>
            </a:extLst>
          </p:cNvPr>
          <p:cNvSpPr txBox="1"/>
          <p:nvPr/>
        </p:nvSpPr>
        <p:spPr>
          <a:xfrm>
            <a:off x="762000" y="3135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12"/>
              </a:spcBef>
              <a:spcAft>
                <a:spcPts val="504"/>
              </a:spcAft>
            </a:pP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*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b="0" i="0" noProof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035A-6665-1CA5-B40D-17C07FB1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8BE1AD-1E6A-AF49-3EF5-02F70B69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Scatterplots</a:t>
            </a:r>
          </a:p>
        </p:txBody>
      </p:sp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8B0F989-A993-02F8-B859-CF61D00D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9" y="1676400"/>
            <a:ext cx="5296441" cy="4053848"/>
          </a:xfrm>
          <a:prstGeom prst="rect">
            <a:avLst/>
          </a:prstGeom>
        </p:spPr>
      </p:pic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FB503AC6-2B3A-144E-AD26-0C07E191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4" y="1676400"/>
            <a:ext cx="5296441" cy="4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C16B-F5A1-9AC5-8E33-EB0CECC0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44D08C-96E3-6E52-7A73-6CE78589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Residuals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047B9B-3183-983C-67EF-F330EFBC0228}"/>
              </a:ext>
            </a:extLst>
          </p:cNvPr>
          <p:cNvSpPr txBox="1"/>
          <p:nvPr/>
        </p:nvSpPr>
        <p:spPr>
          <a:xfrm>
            <a:off x="13501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D0B16-D885-7EB5-2C0D-A7B7BE84DA05}"/>
              </a:ext>
            </a:extLst>
          </p:cNvPr>
          <p:cNvSpPr txBox="1"/>
          <p:nvPr/>
        </p:nvSpPr>
        <p:spPr>
          <a:xfrm>
            <a:off x="66079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C1FFF3BB-F253-5757-CD44-CD06E735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3347"/>
            <a:ext cx="4587638" cy="4397121"/>
          </a:xfrm>
          <a:prstGeom prst="rect">
            <a:avLst/>
          </a:prstGeom>
        </p:spPr>
      </p:pic>
      <p:pic>
        <p:nvPicPr>
          <p:cNvPr id="11" name="Immagine 10" descr="Immagine che contiene schermata, testo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B70E2B5-A722-4629-440E-DE56819F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4880"/>
            <a:ext cx="464860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646E-EDAD-7A2A-9660-7736D9D5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20D58A8-0216-DE3C-8789-2DABC78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Leverage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D7A7A9-22CB-6AA0-7E19-C933964EAFCE}"/>
              </a:ext>
            </a:extLst>
          </p:cNvPr>
          <p:cNvSpPr txBox="1"/>
          <p:nvPr/>
        </p:nvSpPr>
        <p:spPr>
          <a:xfrm>
            <a:off x="11215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636684-723A-6A3A-01EB-E359E28F9C71}"/>
              </a:ext>
            </a:extLst>
          </p:cNvPr>
          <p:cNvSpPr txBox="1"/>
          <p:nvPr/>
        </p:nvSpPr>
        <p:spPr>
          <a:xfrm>
            <a:off x="66079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848411E-B391-B405-BDBE-507DB4916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1" y="1367650"/>
            <a:ext cx="4724809" cy="4359018"/>
          </a:xfrm>
          <a:prstGeom prst="rect">
            <a:avLst/>
          </a:prstGeom>
        </p:spPr>
      </p:pic>
      <p:pic>
        <p:nvPicPr>
          <p:cNvPr id="11" name="Immagine 10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4C76AC6D-F57B-BDF1-C698-D6837655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47255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257E-A473-9FAF-BE85-7EFD6231B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DE9034-1411-228E-694D-E6CF5A5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using numerical predictors only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932D82-0AC0-4E55-6193-B8333A01C5B1}"/>
              </a:ext>
            </a:extLst>
          </p:cNvPr>
          <p:cNvSpPr txBox="1"/>
          <p:nvPr/>
        </p:nvSpPr>
        <p:spPr>
          <a:xfrm>
            <a:off x="762000" y="1828800"/>
            <a:ext cx="10287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Both variables are useful to determine delivery times.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Overall, the model performs well.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8FCE29-32E2-65FE-5C5C-EA166EEC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526306" cy="22042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4CDDF5-C2D8-2B85-1184-49BC2C0FD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06" y="3733800"/>
            <a:ext cx="2566894" cy="10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23968-9495-9BFE-F078-9B9E10BE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75276288-0634-A409-66EB-25E013E54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>
            <a:fillRect/>
          </a:stretch>
        </p:blipFill>
        <p:spPr>
          <a:xfrm>
            <a:off x="5867401" y="1151466"/>
            <a:ext cx="5562600" cy="494453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2C041BDB-7CDC-02D2-819B-138BAC8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categorical regressors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10B9A-B0B1-89C4-E5E7-3EDB5A9EB591}"/>
              </a:ext>
            </a:extLst>
          </p:cNvPr>
          <p:cNvSpPr txBox="1"/>
          <p:nvPr/>
        </p:nvSpPr>
        <p:spPr>
          <a:xfrm>
            <a:off x="762000" y="18288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We verify that the categorical variables are not strongly correlated with each other.</a:t>
            </a:r>
          </a:p>
          <a:p>
            <a:pPr marL="0" indent="0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To do so, we use Cramér's V, a statistical measure of association between two categorical variables.</a:t>
            </a:r>
            <a:endParaRPr lang="en-GB" sz="2400" noProof="0" dirty="0"/>
          </a:p>
        </p:txBody>
      </p:sp>
    </p:spTree>
    <p:extLst>
      <p:ext uri="{BB962C8B-B14F-4D97-AF65-F5344CB8AC3E}">
        <p14:creationId xmlns:p14="http://schemas.microsoft.com/office/powerpoint/2010/main" val="202362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C255-6A7F-84D9-1360-ADE5FF08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FE20A8E-4874-FF14-57D7-A71F0BB7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763127"/>
            <a:ext cx="4191000" cy="533174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F56DF66C-D141-34C0-4A61-70E66091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full model evaluation</a:t>
            </a:r>
          </a:p>
        </p:txBody>
      </p:sp>
      <p:pic>
        <p:nvPicPr>
          <p:cNvPr id="7" name="Immagine 6" descr="Immagine che contiene testo, Carattere, design, tipografia&#10;&#10;Il contenuto generato dall'IA potrebbe non essere corretto.">
            <a:extLst>
              <a:ext uri="{FF2B5EF4-FFF2-40B4-BE49-F238E27FC236}">
                <a16:creationId xmlns:a16="http://schemas.microsoft.com/office/drawing/2014/main" id="{1739F24E-A28F-3ADD-B7BB-09E491D8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1770993"/>
            <a:ext cx="1577786" cy="838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18E42-B743-B05B-D17E-F360FF9C73E0}"/>
              </a:ext>
            </a:extLst>
          </p:cNvPr>
          <p:cNvSpPr txBox="1"/>
          <p:nvPr/>
        </p:nvSpPr>
        <p:spPr>
          <a:xfrm>
            <a:off x="745067" y="2845767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the model has improved in both explanatory power and prediction accuracy.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notice that the p-values for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are high, so we choose to remove them. </a:t>
            </a:r>
          </a:p>
        </p:txBody>
      </p:sp>
    </p:spTree>
    <p:extLst>
      <p:ext uri="{BB962C8B-B14F-4D97-AF65-F5344CB8AC3E}">
        <p14:creationId xmlns:p14="http://schemas.microsoft.com/office/powerpoint/2010/main" val="9220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BF1D-1F5E-BF87-3774-E0C37D0EA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49BF47E-C162-179C-D3F1-281638D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>
                <a:latin typeface="Arial Black" panose="020B0A04020102020204" pitchFamily="34" charset="0"/>
              </a:rPr>
              <a:t>Problem setting – food delivery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0EBCA-39BF-8FE7-E254-D5B99F97EE2E}"/>
              </a:ext>
            </a:extLst>
          </p:cNvPr>
          <p:cNvSpPr txBox="1"/>
          <p:nvPr/>
        </p:nvSpPr>
        <p:spPr>
          <a:xfrm>
            <a:off x="762000" y="1676400"/>
            <a:ext cx="5029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Food delivery is a market that has become a key component of the global economic and social system.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It grew massively in importance in 2020 – 2021 due to the spread of COVID-19, reaching over 1 billion € of market value in Italy in 2021.</a:t>
            </a:r>
          </a:p>
        </p:txBody>
      </p:sp>
      <p:pic>
        <p:nvPicPr>
          <p:cNvPr id="3" name="Immagine 2" descr="Immagine che contiene ruota, veicolo, pneumatico, Veicolo terrestre&#10;&#10;Il contenuto generato dall'IA potrebbe non essere corretto.">
            <a:extLst>
              <a:ext uri="{FF2B5EF4-FFF2-40B4-BE49-F238E27FC236}">
                <a16:creationId xmlns:a16="http://schemas.microsoft.com/office/drawing/2014/main" id="{809FAA8E-6A88-F8B3-1C91-2CE0CC412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2" y="1844043"/>
            <a:ext cx="4023357" cy="40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5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4D930-1CC4-C4DC-DC67-14BF245F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06A2B0-203F-016F-B9C8-081C587B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62DA47-8A81-553E-80F1-B6E02042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1922"/>
            <a:ext cx="1571080" cy="777271"/>
          </a:xfrm>
          <a:prstGeom prst="rect">
            <a:avLst/>
          </a:prstGeom>
        </p:spPr>
      </p:pic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9639ECF-8D9F-28E5-4793-E7D872A40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77" y="990600"/>
            <a:ext cx="5613223" cy="50639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ACCC63-2409-B7AA-F8A1-081DEA40A9A4}"/>
              </a:ext>
            </a:extLst>
          </p:cNvPr>
          <p:cNvSpPr txBox="1"/>
          <p:nvPr/>
        </p:nvSpPr>
        <p:spPr>
          <a:xfrm>
            <a:off x="685800" y="31242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By removing those two variables, we obtained a simpler and more interpretable model.</a:t>
            </a:r>
          </a:p>
          <a:p>
            <a:pPr marL="0" indent="0">
              <a:buNone/>
            </a:pPr>
            <a:br>
              <a:rPr lang="en-GB" sz="2400" noProof="0" dirty="0"/>
            </a:br>
            <a:r>
              <a:rPr lang="en-GB" sz="2400" noProof="0" dirty="0"/>
              <a:t>This was achieved without losing the good performance of the previous full model.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4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2C72E-C2AF-9515-1E75-29CE78FC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C3F385-5482-5DFB-60AE-7ADAD8B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3" name="Immagine 2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7E29012-F447-2C50-1042-41F65608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6F59419E-92B6-846A-2FC3-5C02A7239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2600"/>
            <a:ext cx="4965202" cy="35753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270222-F2B6-A7D5-BCCA-D3AE8E87C6B5}"/>
              </a:ext>
            </a:extLst>
          </p:cNvPr>
          <p:cNvSpPr txBox="1"/>
          <p:nvPr/>
        </p:nvSpPr>
        <p:spPr>
          <a:xfrm>
            <a:off x="762000" y="5486400"/>
            <a:ext cx="102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In the residuals, we can observe a clear cone-shaped pattern, which indicates heteroscedasticity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66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C2AAA-16D1-5FC8-45DD-AA93765F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8404C2A-3524-C432-CE80-487ABA15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0.823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D680CC39-130C-7EF5-3499-25DC64F3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64DEB66-17BB-852B-3F28-CEBAFE304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6" y="1752600"/>
            <a:ext cx="5084074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4A02-CBC5-2076-E553-949654AB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C25BDAB-FDD7-3576-C58E-37911D88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0.827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FE4C3426-F070-1580-8ED7-A4A9B06A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662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C601897E-1C84-9367-23AE-B0FED420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9AF-5E64-EEFF-B2CD-3A8F6F8A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E9DC9D6-8C35-C05E-F598-1AB363D5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box cox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0.825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BD3F481-F360-8AEB-8E4F-0B645453C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" y="175260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A4FE89B4-DAD1-30D6-AC7F-DBB802175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F6B4-70AD-2E61-56DE-9312D673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A3CCA00-532B-5BA6-0FF2-DD90928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Cross validation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0B9CB7-F8B6-82AF-67B3-843C22CE8774}"/>
              </a:ext>
            </a:extLst>
          </p:cNvPr>
          <p:cNvSpPr txBox="1"/>
          <p:nvPr/>
        </p:nvSpPr>
        <p:spPr>
          <a:xfrm>
            <a:off x="685800" y="1600200"/>
            <a:ext cx="10744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split the dataset to compute three Cross Validation methods on the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regression model.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Basic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fastest method, obtains mediocre results;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96.075		RMSE: 9.802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Leave-One-Out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much more precise but also expensive;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89.766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	RMSE: </a:t>
            </a:r>
            <a:r>
              <a:rPr lang="en-GB" sz="2400" noProof="0" dirty="0"/>
              <a:t>9.474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K-Fold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yields the best results out of the three methods.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89.613	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RMSE: </a:t>
            </a:r>
            <a:r>
              <a:rPr lang="en-GB" sz="2400" noProof="0" dirty="0"/>
              <a:t>9.466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5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AC74D-1396-BE00-F678-558A7B0F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216DC3B-F072-2F2F-BC38-0208AF28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Shrinkage methods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A94E21-93AD-7FA3-68EC-6C8E3FDA38A3}"/>
              </a:ext>
            </a:extLst>
          </p:cNvPr>
          <p:cNvSpPr txBox="1"/>
          <p:nvPr/>
        </p:nvSpPr>
        <p:spPr>
          <a:xfrm>
            <a:off x="685800" y="1600200"/>
            <a:ext cx="4876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utilize two methods: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Lasso regression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For this evaluation, we need to </a:t>
            </a:r>
            <a:r>
              <a:rPr lang="en-GB" sz="2400" noProof="0" dirty="0"/>
              <a:t>return to a model with </a:t>
            </a:r>
            <a:r>
              <a:rPr lang="en-GB" sz="2400" b="1" noProof="0" dirty="0"/>
              <a:t>all variables</a:t>
            </a:r>
            <a:r>
              <a:rPr lang="en-GB" sz="2400" noProof="0" dirty="0"/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It is also important to </a:t>
            </a:r>
            <a:r>
              <a:rPr lang="en-GB" sz="2400" b="1" noProof="0" dirty="0"/>
              <a:t>standardize</a:t>
            </a:r>
            <a:r>
              <a:rPr lang="en-GB" sz="2400" noProof="0" dirty="0"/>
              <a:t> the model, as this ensures all variables are on the same scale.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A618ADF-2C82-A65C-B070-5E7266F3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457201"/>
            <a:ext cx="4180825" cy="52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EB441B-84B4-7010-A71A-7DAB3561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1534" y="1447800"/>
            <a:ext cx="3810000" cy="3693319"/>
          </a:xfrm>
        </p:spPr>
        <p:txBody>
          <a:bodyPr/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begin by splitting the database into train and test sets, and we search for the optimal lambda for ridge regression, using 10-fold cross-validation.</a:t>
            </a: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Best Ridge Lambda:  5.359</a:t>
            </a:r>
          </a:p>
        </p:txBody>
      </p:sp>
      <p:sp>
        <p:nvSpPr>
          <p:cNvPr id="4" name="Titolo 9">
            <a:extLst>
              <a:ext uri="{FF2B5EF4-FFF2-40B4-BE49-F238E27FC236}">
                <a16:creationId xmlns:a16="http://schemas.microsoft.com/office/drawing/2014/main" id="{8A2CADCF-74E9-34AF-0F2A-81D2C7AFD5D8}"/>
              </a:ext>
            </a:extLst>
          </p:cNvPr>
          <p:cNvSpPr txBox="1">
            <a:spLocks/>
          </p:cNvSpPr>
          <p:nvPr/>
        </p:nvSpPr>
        <p:spPr>
          <a:xfrm>
            <a:off x="762000" y="457201"/>
            <a:ext cx="105156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7" name="Immagine 6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A2C94F57-334C-3712-73A7-07717F75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90542"/>
            <a:ext cx="6712751" cy="42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4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93E4-EC9A-B642-5A4F-E0FB5AF9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F089B75-5482-71E4-AA67-9361BCBF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825D67-2930-5760-91B9-9DEBD6E98B78}"/>
              </a:ext>
            </a:extLst>
          </p:cNvPr>
          <p:cNvSpPr txBox="1"/>
          <p:nvPr/>
        </p:nvSpPr>
        <p:spPr>
          <a:xfrm>
            <a:off x="685800" y="1577876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We see that the less significant variables have coefficients very close to zero for ridge regression.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DB30D71-7692-5C7B-4AB9-EC91D65A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838199"/>
            <a:ext cx="2695916" cy="51438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B099C0-2033-37A4-616C-187D7C64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1672632" cy="6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9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C021-CC0C-A742-F7D4-8E5D79C8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2377CB-E863-8C7C-8778-AD500CBC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3" name="Immagine 2" descr="Immagine che contiene linea, testo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AF75830-6A9A-72C7-0EDC-6C07887A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239000" cy="4117214"/>
          </a:xfrm>
          <a:prstGeom prst="rect">
            <a:avLst/>
          </a:prstGeom>
        </p:spPr>
      </p:pic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97010617-0352-FCAD-DEE7-F0B878AC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Problem setting – food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6764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In the current market for food delivery, full of already established services, it is paramount to find new ways to differentiate, to ensure a wider range of consumers.</a:t>
            </a:r>
          </a:p>
        </p:txBody>
      </p:sp>
      <p:pic>
        <p:nvPicPr>
          <p:cNvPr id="3" name="Immagine 2" descr="Immagine che contiene Elementi grafici, grafica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9099EFAC-A1EC-67F2-4C65-109AB7B5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76729"/>
            <a:ext cx="2631649" cy="2552700"/>
          </a:xfrm>
          <a:prstGeom prst="rect">
            <a:avLst/>
          </a:prstGeom>
        </p:spPr>
      </p:pic>
      <p:pic>
        <p:nvPicPr>
          <p:cNvPr id="6" name="Immagine 5" descr="Immagine che contiene Carattere, logo, Elementi grafici, testo&#10;&#10;Il contenuto generato dall'IA potrebbe non essere corretto.">
            <a:extLst>
              <a:ext uri="{FF2B5EF4-FFF2-40B4-BE49-F238E27FC236}">
                <a16:creationId xmlns:a16="http://schemas.microsoft.com/office/drawing/2014/main" id="{1E2347B5-D8DD-97A7-240E-F2ECBAEA4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2"/>
          <a:stretch>
            <a:fillRect/>
          </a:stretch>
        </p:blipFill>
        <p:spPr>
          <a:xfrm>
            <a:off x="899333" y="2970815"/>
            <a:ext cx="3268133" cy="1601185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46E38BEB-388D-7674-60D2-A4DD7EE93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9"/>
          <a:stretch>
            <a:fillRect/>
          </a:stretch>
        </p:blipFill>
        <p:spPr>
          <a:xfrm>
            <a:off x="7239000" y="3967162"/>
            <a:ext cx="3784601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667F-B2AE-5D61-C995-DA4B68417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3999717-5722-ED83-C668-DD5F955F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E5BDAE-6FE9-1F44-BCE8-3AB52C859F1E}"/>
              </a:ext>
            </a:extLst>
          </p:cNvPr>
          <p:cNvSpPr txBox="1"/>
          <p:nvPr/>
        </p:nvSpPr>
        <p:spPr>
          <a:xfrm>
            <a:off x="7467600" y="1513344"/>
            <a:ext cx="403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noProof="0" dirty="0"/>
              <a:t>We proceed in the same manner with lasso regression.</a:t>
            </a:r>
          </a:p>
          <a:p>
            <a:pPr marL="0" indent="0" algn="just">
              <a:buNone/>
            </a:pPr>
            <a:endParaRPr lang="en-GB" sz="2400" noProof="0" dirty="0"/>
          </a:p>
          <a:p>
            <a:pPr marL="0" indent="0" algn="l">
              <a:buNone/>
            </a:pPr>
            <a:r>
              <a:rPr lang="en-GB" sz="2400" b="1" noProof="0" dirty="0"/>
              <a:t>Best Lasso lambda</a:t>
            </a:r>
            <a:r>
              <a:rPr lang="en-GB" sz="2400" noProof="0" dirty="0"/>
              <a:t>: 0.146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F791FE7A-DFDC-4C87-DC84-B64329BC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8977"/>
            <a:ext cx="6781800" cy="43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3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1969-A2BE-42FC-3210-6215CA56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2440B4-64DB-E6BE-BB11-30F07A62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88FDC8-C63A-C898-A95F-108115F8DD4B}"/>
              </a:ext>
            </a:extLst>
          </p:cNvPr>
          <p:cNvSpPr txBox="1"/>
          <p:nvPr/>
        </p:nvSpPr>
        <p:spPr>
          <a:xfrm>
            <a:off x="685800" y="1600200"/>
            <a:ext cx="5715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With lasso regression, the less significant variables are driven exactly to zero, allowing for model simplification.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D8616D7-36AF-97EE-6A9D-0F1395C8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98975"/>
            <a:ext cx="2743200" cy="5260489"/>
          </a:xfrm>
          <a:prstGeom prst="rect">
            <a:avLst/>
          </a:prstGeom>
        </p:spPr>
      </p:pic>
      <p:pic>
        <p:nvPicPr>
          <p:cNvPr id="7" name="Immagine 6" descr="Immagine che contiene testo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207000CD-D46B-5293-A113-D15C89E1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86100"/>
            <a:ext cx="150606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CBCF-0DE4-8144-CB01-728110A2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3ABA26-5E11-8CE2-686B-FBCEC3BB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B8AF5A-C137-5790-763E-2741EEDF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0DDEACA7-F3B0-3828-5D4C-D8712F0D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315200" cy="41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7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18BCF-3A7F-BE86-EF20-D4DCA471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F9B631B-6AA1-2D79-AE60-26AFAE5D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Decision trees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5DC9A5-A673-8337-FF6D-57F8CA04AFDF}"/>
              </a:ext>
            </a:extLst>
          </p:cNvPr>
          <p:cNvSpPr txBox="1"/>
          <p:nvPr/>
        </p:nvSpPr>
        <p:spPr>
          <a:xfrm>
            <a:off x="685800" y="1600200"/>
            <a:ext cx="5257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We return to a non-normalized model, as normalization is not needed.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Decision trees use binary splits on the regressors to classify expected value ranges.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Here are the importance rate of all the variables according to our first decision tree attempt.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DC5D3BE3-C86D-93B4-A2D4-D4E4FD51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26505"/>
            <a:ext cx="2819400" cy="5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7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D4DE0-E2F4-2583-866E-46B20E7F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9BCA619-D809-A798-8844-5ADF1D7D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first attempt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50F7EBED-78E1-3CAF-159C-0B0301C8CF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8378"/>
            <a:ext cx="4972226" cy="4735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/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attempt is way too complex, and the resulting model is poor.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0.518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MSE: 214.495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RMSE: 14.646 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proceed to prune the regression tree, in hopes of improving the model quality.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blipFill>
                <a:blip r:embed="rId3"/>
                <a:stretch>
                  <a:fillRect l="-1856" t="-1026" r="-1740" b="-2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229A14C6-05FA-4255-7A67-47D2B588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1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B3E2-5D9A-C152-CEA6-F8479CB5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A4D004A-15F3-3F77-14C3-C637A7D5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best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/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optimal depth seems to be 3, as this is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maximum.</a:t>
                </a:r>
              </a:p>
              <a:p>
                <a:pPr marL="0" indent="0" algn="just">
                  <a:buNone/>
                </a:pP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now prune the tree.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blipFill>
                <a:blip r:embed="rId2"/>
                <a:stretch>
                  <a:fillRect l="-2417" t="-2201" r="-2266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6D58CA8F-4D5A-21B5-3A1E-BB82E7A2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A85906-A5BF-3DE4-1369-F7051792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3966"/>
            <a:ext cx="6102816" cy="38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56DC1-AEEF-B1EB-31B7-713EFDE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5BBEE39-0E9B-75F3-F1D5-CDBFD006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pruned tree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F7B933-DC02-472B-B92D-463079D0E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AD3086-582F-F847-1FE6-025BC050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10820400" cy="3783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/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0.608				MSE: 174.627			RMSE: </a:t>
                </a:r>
                <a:r>
                  <a:rPr lang="en-GB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.215 </a:t>
                </a:r>
              </a:p>
              <a:p>
                <a:endParaRPr lang="en-GB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40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7FE1B-7FB3-B436-1DEF-EF25E14B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6F48351-4052-F6CF-647C-E5C5DF0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Bagging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57A7A4-DF1B-649E-EA7A-F2C593B3E444}"/>
              </a:ext>
            </a:extLst>
          </p:cNvPr>
          <p:cNvSpPr txBox="1"/>
          <p:nvPr/>
        </p:nvSpPr>
        <p:spPr>
          <a:xfrm>
            <a:off x="762000" y="1490008"/>
            <a:ext cx="49614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residual analysis shows better results compared to previous tree-based models.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132.252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11.500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5F5393-4011-9E8C-FC6A-7589BA82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4C1659-6A59-2125-B90C-8EC88307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5" y="1371600"/>
            <a:ext cx="5562652" cy="36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2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B8CBB-3691-FF79-A307-DC27AAF0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631153-E8F8-7C82-A110-C3C3C818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Random forest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C4BE29-21BE-4907-E7AF-663EF9877D27}"/>
              </a:ext>
            </a:extLst>
          </p:cNvPr>
          <p:cNvSpPr txBox="1"/>
          <p:nvPr/>
        </p:nvSpPr>
        <p:spPr>
          <a:xfrm>
            <a:off x="6705600" y="164162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Using Random Forest, we select a random subset of features at each split, rather than considering all features.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131.571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11.470 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A96B43-E27E-D699-9AD3-47494C1C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15BE02-79AF-BF9B-4E4B-1FF62A64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6252"/>
            <a:ext cx="5880545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9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910D0-0E07-6273-BFC2-E426FADD8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AF636C1-C87D-FC2D-5A2B-203E5F22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Boosting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51D018-C200-2A0E-6D85-EC61728FE771}"/>
              </a:ext>
            </a:extLst>
          </p:cNvPr>
          <p:cNvSpPr txBox="1"/>
          <p:nvPr/>
        </p:nvSpPr>
        <p:spPr>
          <a:xfrm>
            <a:off x="762000" y="1524000"/>
            <a:ext cx="4038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Based on the results, it appears that Boosting is the most effective tree-based method.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122.121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11.051 </a:t>
            </a:r>
          </a:p>
          <a:p>
            <a:pPr marL="0" indent="0" algn="just">
              <a:buNone/>
            </a:pPr>
            <a:endParaRPr lang="en-GB" sz="2400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28EC0D-AB44-FF58-506D-78272BF0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939428-DE30-1A93-EF44-7583EC4C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0" y="1371600"/>
            <a:ext cx="6393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5338-6525-4DD0-C0C3-CBD5ED3E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7EE2E6-A509-5E93-6F29-C9AEF17E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001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Objective of this analysis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D7D8CE-E4FD-5B8D-E44E-AF7502A9432F}"/>
              </a:ext>
            </a:extLst>
          </p:cNvPr>
          <p:cNvSpPr txBox="1"/>
          <p:nvPr/>
        </p:nvSpPr>
        <p:spPr>
          <a:xfrm>
            <a:off x="762000" y="1524000"/>
            <a:ext cx="1066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comforts for customers = more customers;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quickness and timeliness in delivery is considered highly important;</a:t>
            </a:r>
          </a:p>
          <a:p>
            <a:pPr algn="just"/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: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statistical model to accurately predict delivery times and implement it into an application.</a:t>
            </a:r>
          </a:p>
        </p:txBody>
      </p:sp>
      <p:pic>
        <p:nvPicPr>
          <p:cNvPr id="6" name="Immagine 5" descr="Immagine che contiene logo, simbolo, Elementi grafici, clipart&#10;&#10;Il contenuto generato dall'IA potrebbe non essere corretto.">
            <a:extLst>
              <a:ext uri="{FF2B5EF4-FFF2-40B4-BE49-F238E27FC236}">
                <a16:creationId xmlns:a16="http://schemas.microsoft.com/office/drawing/2014/main" id="{B5DD4427-753B-4C5F-3D72-64F142CF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16457" r="7692" b="13275"/>
          <a:stretch>
            <a:fillRect/>
          </a:stretch>
        </p:blipFill>
        <p:spPr>
          <a:xfrm>
            <a:off x="8153400" y="3420533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17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5B9A6-3D33-89C1-A3BC-8B3173BA0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1B53A26-954D-5665-4314-1B7B139F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– linear regression vs trees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211571-2A8B-08C8-873F-663204679809}"/>
              </a:ext>
            </a:extLst>
          </p:cNvPr>
          <p:cNvSpPr txBox="1"/>
          <p:nvPr/>
        </p:nvSpPr>
        <p:spPr>
          <a:xfrm>
            <a:off x="762000" y="1641626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regression trees models have worse performances compared to any regression model in this analysis, at least in terms of prediction.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This might be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due to the characteristics of the dataset: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it is composed of generated data, perhaps using a linear regression model like the one utilized in this analysis.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9AA93DE-1B64-D584-B643-3E1EDA13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28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3F7C4-4A7F-C8E7-6B10-3B7FDF6CD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A8962C8-A999-AD6C-DB00-F5E88070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- overall best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DA1385C-5543-1F5D-1EC4-BC78A7B81FBA}"/>
                  </a:ext>
                </a:extLst>
              </p:cNvPr>
              <p:cNvSpPr txBox="1"/>
              <p:nvPr/>
            </p:nvSpPr>
            <p:spPr>
              <a:xfrm>
                <a:off x="762000" y="1641626"/>
                <a:ext cx="5334000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best statistical model for this dataset in terms of prediction accuracy appears to be the </a:t>
                </a:r>
                <a:r>
                  <a:rPr lang="en-GB" sz="24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regression model</a:t>
                </a: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10 – fold cross validation on the model yields:</a:t>
                </a: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0.794</a:t>
                </a:r>
                <a:endParaRPr lang="en-GB" sz="24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MSE: </a:t>
                </a: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89.613</a:t>
                </a:r>
              </a:p>
              <a:p>
                <a:pPr marL="0" indent="0">
                  <a:buNone/>
                </a:pP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RMSE: </a:t>
                </a:r>
                <a:r>
                  <a:rPr kumimoji="0" lang="en-GB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9.466</a:t>
                </a: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DA1385C-5543-1F5D-1EC4-BC78A7B8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41626"/>
                <a:ext cx="5334000" cy="3785652"/>
              </a:xfrm>
              <a:prstGeom prst="rect">
                <a:avLst/>
              </a:prstGeom>
              <a:blipFill>
                <a:blip r:embed="rId2"/>
                <a:stretch>
                  <a:fillRect l="-1714" t="-1127" b="-28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A95EC8D4-42E7-3603-612D-A70F0B92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3A515C15-37BA-1A65-7F06-20018EE38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994498"/>
            <a:ext cx="5410200" cy="488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1125200" cy="1077218"/>
          </a:xfrm>
        </p:spPr>
        <p:txBody>
          <a:bodyPr/>
          <a:lstStyle/>
          <a:p>
            <a: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  <a:t>Selected dataset:</a:t>
            </a:r>
            <a:b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Food Delivery Time Prediction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noProof="0" dirty="0"/>
              <a:t>Dataset designed for predicting food delivery times based on various influencing factors.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noProof="0" dirty="0"/>
              <a:t>It contains simulated data based on various real-world factors. 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link: </a:t>
            </a:r>
            <a:r>
              <a:rPr lang="en-GB" u="sng" noProof="0" dirty="0">
                <a:hlinkClick r:id="rId2"/>
              </a:rPr>
              <a:t>https://www.kaggle.com/datasets/denkuznetz/food-delivery-time-prediction</a:t>
            </a:r>
            <a:endParaRPr lang="en-GB" i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Variables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1219200"/>
            <a:ext cx="11277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Order ID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Unique identifier for each order (unused, irrelevant)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(km)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order delivery distance 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Weather conditions during the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Traffic Level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Traffic conditions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when the delivery took place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Type of vehicle used for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Preparation Time (min)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required to prepare the order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Courier Experience (years)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Experience of the courier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sz="24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total delivery time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Preliminary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1905000"/>
            <a:ext cx="10287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contained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400" b="1" noProof="0" dirty="0"/>
              <a:t>rows</a:t>
            </a:r>
            <a:r>
              <a:rPr lang="en-GB" sz="2400" noProof="0" dirty="0"/>
              <a:t>, reduced to </a:t>
            </a:r>
            <a:r>
              <a:rPr lang="en-GB" sz="2400" b="1" noProof="0" dirty="0"/>
              <a:t>883</a:t>
            </a:r>
            <a:r>
              <a:rPr lang="en-GB" sz="2400" noProof="0" dirty="0"/>
              <a:t> after removal of rows with null values.</a:t>
            </a:r>
          </a:p>
          <a:p>
            <a:endParaRPr lang="en-GB" sz="2400" noProof="0" dirty="0"/>
          </a:p>
          <a:p>
            <a:r>
              <a:rPr lang="en-GB" sz="2400" noProof="0" dirty="0"/>
              <a:t>We then removed outliers using the Interquartile Range (IQR) method.</a:t>
            </a:r>
          </a:p>
          <a:p>
            <a:endParaRPr lang="en-GB" sz="2400" noProof="0" dirty="0"/>
          </a:p>
          <a:p>
            <a:r>
              <a:rPr lang="en-GB" sz="2400" noProof="0" dirty="0"/>
              <a:t>Remaining rows: </a:t>
            </a:r>
            <a:r>
              <a:rPr lang="en-GB" sz="2400" b="1" noProof="0" dirty="0"/>
              <a:t>879</a:t>
            </a: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CFC91F98-FB95-0854-E002-E37A460F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1438"/>
            <a:ext cx="5155410" cy="3855124"/>
          </a:xfrm>
          <a:prstGeom prst="rect">
            <a:avLst/>
          </a:prstGeom>
        </p:spPr>
      </p:pic>
      <p:pic>
        <p:nvPicPr>
          <p:cNvPr id="6" name="Immagine 5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0487798-14B9-9502-D72F-DD6D0FC3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10" y="1506319"/>
            <a:ext cx="5155410" cy="38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9BEF-8AB4-6AB3-C407-5D556E33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96949C-E7B0-3AB2-9A23-5721A39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DB77FB95-F666-065A-9B48-563F91E9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12" name="Immagine 1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D38870D-A266-25FD-ED7E-A6DB44A0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33" y="1545654"/>
            <a:ext cx="5037150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1219</Words>
  <Application>Microsoft Office PowerPoint</Application>
  <PresentationFormat>Widescreen</PresentationFormat>
  <Paragraphs>170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8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Statistical Learning: Prediction of food delivery times</vt:lpstr>
      <vt:lpstr>Problem setting – food delivery</vt:lpstr>
      <vt:lpstr>Problem setting – food delivery</vt:lpstr>
      <vt:lpstr>Objective of this analysis</vt:lpstr>
      <vt:lpstr>Selected dataset: Food Delivery Time Prediction</vt:lpstr>
      <vt:lpstr>Dataset Variables</vt:lpstr>
      <vt:lpstr>Preliminary analysis</vt:lpstr>
      <vt:lpstr>Data Distribution - numerical variables</vt:lpstr>
      <vt:lpstr>Data Distribution - numerical variables</vt:lpstr>
      <vt:lpstr>Data Distribution – categorical variables</vt:lpstr>
      <vt:lpstr>Data Distribution - categorical variables</vt:lpstr>
      <vt:lpstr>Evaluating correlation</vt:lpstr>
      <vt:lpstr>Simple linear regression - Objective</vt:lpstr>
      <vt:lpstr>Simple linear regression - Scatterplots</vt:lpstr>
      <vt:lpstr>Simple linear regression - Residuals</vt:lpstr>
      <vt:lpstr>Simple linear regression - Leverage</vt:lpstr>
      <vt:lpstr>Multiple linear regression - using numerical predictors only</vt:lpstr>
      <vt:lpstr>Multiple linear regression - categorical regressors</vt:lpstr>
      <vt:lpstr>Multiple linear regression - full model evaluation</vt:lpstr>
      <vt:lpstr>Multiple linear regression - refined model</vt:lpstr>
      <vt:lpstr>Multiple linear regression - refined model</vt:lpstr>
      <vt:lpstr>Multiple linear regression - log transformation</vt:lpstr>
      <vt:lpstr>Multiple linear regression - square root transformation</vt:lpstr>
      <vt:lpstr>Multiple linear regression - box cox transformation</vt:lpstr>
      <vt:lpstr>Cross validation</vt:lpstr>
      <vt:lpstr>Shrinkage methods</vt:lpstr>
      <vt:lpstr>Presentazione standard di PowerPoint</vt:lpstr>
      <vt:lpstr>Ridge regression</vt:lpstr>
      <vt:lpstr>Ridge regression</vt:lpstr>
      <vt:lpstr>Lasso regression</vt:lpstr>
      <vt:lpstr>Lasso regression</vt:lpstr>
      <vt:lpstr>Lasso regression</vt:lpstr>
      <vt:lpstr>Decision trees</vt:lpstr>
      <vt:lpstr>Regression tree – first attempt</vt:lpstr>
      <vt:lpstr>Regression tree – best depth</vt:lpstr>
      <vt:lpstr>Regression tree – pruned tree</vt:lpstr>
      <vt:lpstr>Ensemble methods - Bagging</vt:lpstr>
      <vt:lpstr>Ensemble methods - Random forest</vt:lpstr>
      <vt:lpstr>Ensemble methods - Boosting</vt:lpstr>
      <vt:lpstr>Conclusions – linear regression vs trees</vt:lpstr>
      <vt:lpstr>Conclusions - overall best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Mazzoleni</dc:creator>
  <cp:lastModifiedBy>GABRIELE MAZZOLENI</cp:lastModifiedBy>
  <cp:revision>125</cp:revision>
  <dcterms:created xsi:type="dcterms:W3CDTF">2025-06-12T18:24:46Z</dcterms:created>
  <dcterms:modified xsi:type="dcterms:W3CDTF">2025-06-20T13:16:43Z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