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317" r:id="rId4"/>
    <p:sldId id="263" r:id="rId5"/>
    <p:sldId id="264" r:id="rId6"/>
    <p:sldId id="270" r:id="rId7"/>
    <p:sldId id="271" r:id="rId8"/>
    <p:sldId id="318" r:id="rId9"/>
    <p:sldId id="319" r:id="rId10"/>
    <p:sldId id="320" r:id="rId11"/>
    <p:sldId id="272" r:id="rId12"/>
    <p:sldId id="321" r:id="rId13"/>
    <p:sldId id="322" r:id="rId14"/>
    <p:sldId id="323" r:id="rId15"/>
    <p:sldId id="324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60"/>
  </p:normalViewPr>
  <p:slideViewPr>
    <p:cSldViewPr>
      <p:cViewPr varScale="1">
        <p:scale>
          <a:sx n="90" d="100"/>
          <a:sy n="90" d="100"/>
        </p:scale>
        <p:origin x="46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3C78-BFF9-4137-8833-13E3D0B09D8B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F9A5-25D9-4BE4-92E4-0A5AF102D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7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3"/>
            <a:ext cx="2564130" cy="127000"/>
          </a:xfrm>
          <a:custGeom>
            <a:avLst/>
            <a:gdLst/>
            <a:ahLst/>
            <a:cxnLst/>
            <a:rect l="l" t="t" r="r" b="b"/>
            <a:pathLst>
              <a:path w="2564129" h="127000">
                <a:moveTo>
                  <a:pt x="2563990" y="0"/>
                </a:moveTo>
                <a:lnTo>
                  <a:pt x="0" y="0"/>
                </a:lnTo>
                <a:lnTo>
                  <a:pt x="0" y="126996"/>
                </a:lnTo>
                <a:lnTo>
                  <a:pt x="2563990" y="126996"/>
                </a:lnTo>
                <a:lnTo>
                  <a:pt x="2563990" y="0"/>
                </a:lnTo>
                <a:close/>
              </a:path>
            </a:pathLst>
          </a:custGeom>
          <a:solidFill>
            <a:srgbClr val="CA6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6000"/>
            <a:ext cx="12191998" cy="761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1547" y="65532"/>
            <a:ext cx="7619763" cy="1017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4024" y="2064003"/>
            <a:ext cx="9448165" cy="2605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enkuznetz/food-delivery-time-predi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1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05154" y="3021076"/>
            <a:ext cx="3434445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0"/>
              </a:spcBef>
            </a:pPr>
            <a:r>
              <a:rPr lang="en-GB" sz="1000" spc="-10" noProof="0" dirty="0">
                <a:solidFill>
                  <a:srgbClr val="426EB0"/>
                </a:solidFill>
                <a:latin typeface="Franklin Gothic Medium"/>
                <a:cs typeface="Franklin Gothic Medium"/>
              </a:rPr>
              <a:t>Students</a:t>
            </a:r>
            <a:endParaRPr lang="en-GB" sz="1000" noProof="0" dirty="0">
              <a:latin typeface="Franklin Gothic Medium"/>
              <a:cs typeface="Franklin Gothic Medium"/>
            </a:endParaRPr>
          </a:p>
          <a:p>
            <a:pPr marL="12700">
              <a:lnSpc>
                <a:spcPts val="1870"/>
              </a:lnSpc>
            </a:pPr>
            <a:r>
              <a:rPr lang="en-GB"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Gotti Daniele </a:t>
            </a: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(</a:t>
            </a:r>
            <a:r>
              <a:rPr lang="en-GB" sz="1600" noProof="0" dirty="0" err="1">
                <a:solidFill>
                  <a:srgbClr val="FFFFFF"/>
                </a:solidFill>
                <a:latin typeface="Franklin Gothic Medium"/>
                <a:cs typeface="Franklin Gothic Medium"/>
              </a:rPr>
              <a:t>matr</a:t>
            </a: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1078011)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347" y="2743200"/>
            <a:ext cx="2289253" cy="162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95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Computer science engineering</a:t>
            </a:r>
            <a:endParaRPr lang="en-GB" sz="950" noProof="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3566" y="2560827"/>
            <a:ext cx="6456190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  <a:t>Statistical Learning:</a:t>
            </a:r>
            <a:b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</a:br>
            <a:r>
              <a:rPr lang="en-GB" sz="3600" b="0" dirty="0">
                <a:solidFill>
                  <a:srgbClr val="FFFFFF"/>
                </a:solidFill>
                <a:latin typeface="Arial Black"/>
              </a:rPr>
              <a:t>Dataset analysis project</a:t>
            </a:r>
            <a:endParaRPr lang="en-GB" sz="3200" b="0" dirty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566" y="3810000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noProof="0" dirty="0">
                <a:solidFill>
                  <a:srgbClr val="FFFFFF"/>
                </a:solidFill>
                <a:latin typeface="Arial Black"/>
                <a:cs typeface="Arial Black"/>
              </a:rPr>
              <a:t>A.Y. 2024/2025</a:t>
            </a:r>
            <a:endParaRPr lang="en-GB" sz="2400" noProof="0" dirty="0">
              <a:latin typeface="Arial Black"/>
              <a:cs typeface="Arial Black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F36CE58-AAFE-238A-54E3-4AE5856774A5}"/>
              </a:ext>
            </a:extLst>
          </p:cNvPr>
          <p:cNvSpPr txBox="1"/>
          <p:nvPr/>
        </p:nvSpPr>
        <p:spPr>
          <a:xfrm>
            <a:off x="8605154" y="3468684"/>
            <a:ext cx="343444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Mazzoleni Gabriele 	(</a:t>
            </a:r>
            <a:r>
              <a:rPr lang="en-GB" sz="1600" noProof="0" dirty="0" err="1">
                <a:solidFill>
                  <a:srgbClr val="FFFFFF"/>
                </a:solidFill>
                <a:latin typeface="Franklin Gothic Medium"/>
                <a:cs typeface="Franklin Gothic Medium"/>
              </a:rPr>
              <a:t>matr</a:t>
            </a: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1079514)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D5188-5155-8374-BDB1-CDB82970F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A0EEA9D-AEA6-B290-3DF8-43B1A7B6D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</a:t>
            </a:r>
            <a:r>
              <a:rPr lang="en-GB" noProof="0" dirty="0" err="1">
                <a:latin typeface="Arial Black" panose="020B0A04020102020204" pitchFamily="34" charset="0"/>
              </a:rPr>
              <a:t>Distribuition</a:t>
            </a:r>
            <a:r>
              <a:rPr lang="en-GB" noProof="0" dirty="0">
                <a:latin typeface="Arial Black" panose="020B0A04020102020204" pitchFamily="34" charset="0"/>
              </a:rPr>
              <a:t> -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n-GB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6CEF1EAD-739D-05DC-B1D1-9B9BEB301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58353"/>
            <a:ext cx="5009525" cy="374129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2644C8F-4E9C-37C5-4392-D43EBC419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58353"/>
            <a:ext cx="5009526" cy="374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90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0AF6-CB43-B2A4-FC22-D81DF7FB0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8B561EB-BCA7-8F2D-6AF7-4F9925D417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5"/>
          <a:stretch>
            <a:fillRect/>
          </a:stretch>
        </p:blipFill>
        <p:spPr>
          <a:xfrm>
            <a:off x="5146154" y="609600"/>
            <a:ext cx="6283846" cy="5486400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9B165C04-00E1-90D7-25A0-73995120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Evaluating correlation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D153D7-1852-A2D8-E9E4-5BBBD89E4D5F}"/>
              </a:ext>
            </a:extLst>
          </p:cNvPr>
          <p:cNvSpPr txBox="1"/>
          <p:nvPr/>
        </p:nvSpPr>
        <p:spPr>
          <a:xfrm>
            <a:off x="762000" y="1351508"/>
            <a:ext cx="3733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dirty="0"/>
              <a:t>Some numerical variables show a clear linear relationship with delivery time.</a:t>
            </a:r>
          </a:p>
          <a:p>
            <a:pPr algn="just"/>
            <a:endParaRPr lang="en-GB" sz="2400" dirty="0"/>
          </a:p>
          <a:p>
            <a:pPr algn="just"/>
            <a:r>
              <a:rPr lang="en-US" sz="2400" dirty="0"/>
              <a:t>Even though </a:t>
            </a:r>
            <a:r>
              <a:rPr lang="en-US" sz="2400" i="1" dirty="0"/>
              <a:t>Courier Experience</a:t>
            </a:r>
            <a:r>
              <a:rPr lang="en-US" sz="2400" dirty="0"/>
              <a:t> is numerical we will consider it as categorical because the values represent discrete levels of experience.</a:t>
            </a:r>
          </a:p>
        </p:txBody>
      </p:sp>
    </p:spTree>
    <p:extLst>
      <p:ext uri="{BB962C8B-B14F-4D97-AF65-F5344CB8AC3E}">
        <p14:creationId xmlns:p14="http://schemas.microsoft.com/office/powerpoint/2010/main" val="61003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F8B6B-BF08-10AC-8D47-9D9404E79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D77FACF-CA1E-39BA-D8C9-A9FB13A3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Objective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C9AD6C-E5A7-CF80-C3A4-CCC3A8801177}"/>
              </a:ext>
            </a:extLst>
          </p:cNvPr>
          <p:cNvSpPr txBox="1"/>
          <p:nvPr/>
        </p:nvSpPr>
        <p:spPr>
          <a:xfrm>
            <a:off x="762000" y="1828800"/>
            <a:ext cx="1028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two numerical variables, </a:t>
            </a:r>
            <a:r>
              <a:rPr lang="en-US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Distance </a:t>
            </a:r>
            <a:r>
              <a:rPr lang="en-US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 Preparation Time</a:t>
            </a:r>
            <a:r>
              <a:rPr lang="en-US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, are selected, and the relationship between each of them and the response variable </a:t>
            </a:r>
            <a:r>
              <a:rPr lang="en-US" sz="2400" i="1" noProof="0" dirty="0">
                <a:latin typeface="Arial" panose="020B0604020202020204" pitchFamily="34" charset="0"/>
                <a:cs typeface="Arial" panose="020B0604020202020204" pitchFamily="34" charset="0"/>
              </a:rPr>
              <a:t>Delivery Time </a:t>
            </a:r>
            <a:r>
              <a:rPr lang="en-US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is analyzed individually.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CB1743-E57E-91C6-D448-7E0FF0D15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33800"/>
            <a:ext cx="3983848" cy="120032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B540B0B-9C3D-A1A1-0D84-CCB0DBDE5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3733800"/>
            <a:ext cx="4523553" cy="120032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16EB98-ACFE-D701-A736-DCA2FFAB3DD1}"/>
              </a:ext>
            </a:extLst>
          </p:cNvPr>
          <p:cNvSpPr txBox="1"/>
          <p:nvPr/>
        </p:nvSpPr>
        <p:spPr>
          <a:xfrm>
            <a:off x="838200" y="5029200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Distance</a:t>
            </a:r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E29B725-C65D-A817-3E09-50ED8D3D4DD8}"/>
              </a:ext>
            </a:extLst>
          </p:cNvPr>
          <p:cNvSpPr txBox="1"/>
          <p:nvPr/>
        </p:nvSpPr>
        <p:spPr>
          <a:xfrm>
            <a:off x="6324600" y="5029200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Preparation</a:t>
            </a:r>
            <a:r>
              <a:rPr lang="it-IT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9999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F035A-6665-1CA5-B40D-17C07FB1C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78BE1AD-1E6A-AF49-3EF5-02F70B69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</a:t>
            </a:r>
            <a:r>
              <a:rPr lang="en-GB" dirty="0">
                <a:latin typeface="Arial Black" panose="020B0A04020102020204" pitchFamily="34" charset="0"/>
              </a:rPr>
              <a:t> </a:t>
            </a:r>
            <a:r>
              <a:rPr lang="en-GB" noProof="0" dirty="0">
                <a:latin typeface="Arial Black" panose="020B0A04020102020204" pitchFamily="34" charset="0"/>
              </a:rPr>
              <a:t>- Scatterplots</a:t>
            </a:r>
          </a:p>
        </p:txBody>
      </p:sp>
      <p:pic>
        <p:nvPicPr>
          <p:cNvPr id="11" name="Immagine 10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B8B0F989-A993-02F8-B859-CF61D00DC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559" y="1676400"/>
            <a:ext cx="5296441" cy="4053848"/>
          </a:xfrm>
          <a:prstGeom prst="rect">
            <a:avLst/>
          </a:prstGeom>
        </p:spPr>
      </p:pic>
      <p:pic>
        <p:nvPicPr>
          <p:cNvPr id="13" name="Immagine 12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FB503AC6-2B3A-144E-AD26-0C07E1911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14" y="1676400"/>
            <a:ext cx="5296441" cy="405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3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6C16B-F5A1-9AC5-8E33-EB0CECC0E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344D08C-96E3-6E52-7A73-6CE78589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Residuals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A047B9B-3183-983C-67EF-F330EFBC0228}"/>
              </a:ext>
            </a:extLst>
          </p:cNvPr>
          <p:cNvSpPr txBox="1"/>
          <p:nvPr/>
        </p:nvSpPr>
        <p:spPr>
          <a:xfrm>
            <a:off x="1350152" y="5650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Distance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8D0B16-D885-7EB5-2C0D-A7B7BE84DA05}"/>
              </a:ext>
            </a:extLst>
          </p:cNvPr>
          <p:cNvSpPr txBox="1"/>
          <p:nvPr/>
        </p:nvSpPr>
        <p:spPr>
          <a:xfrm>
            <a:off x="6607952" y="56504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Preparation</a:t>
            </a:r>
            <a:r>
              <a:rPr lang="it-IT" dirty="0"/>
              <a:t> time</a:t>
            </a:r>
          </a:p>
        </p:txBody>
      </p:sp>
      <p:pic>
        <p:nvPicPr>
          <p:cNvPr id="8" name="Immagine 7" descr="Immagine che contiene schermata, modello&#10;&#10;Il contenuto generato dall'IA potrebbe non essere corretto.">
            <a:extLst>
              <a:ext uri="{FF2B5EF4-FFF2-40B4-BE49-F238E27FC236}">
                <a16:creationId xmlns:a16="http://schemas.microsoft.com/office/drawing/2014/main" id="{C1FFF3BB-F253-5757-CD44-CD06E7351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53347"/>
            <a:ext cx="4587638" cy="4397121"/>
          </a:xfrm>
          <a:prstGeom prst="rect">
            <a:avLst/>
          </a:prstGeom>
        </p:spPr>
      </p:pic>
      <p:pic>
        <p:nvPicPr>
          <p:cNvPr id="11" name="Immagine 10" descr="Immagine che contiene schermata, testo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7B70E2B5-A722-4629-440E-DE56819F4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244880"/>
            <a:ext cx="4648603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A646E-EDAD-7A2A-9660-7736D9D5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20D58A8-0216-DE3C-8789-2DABC788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Simple linear regression - Leverage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6D7A7A9-22CB-6AA0-7E19-C933964EAFCE}"/>
              </a:ext>
            </a:extLst>
          </p:cNvPr>
          <p:cNvSpPr txBox="1"/>
          <p:nvPr/>
        </p:nvSpPr>
        <p:spPr>
          <a:xfrm>
            <a:off x="1121552" y="57266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Distance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6636684-723A-6A3A-01EB-E359E28F9C71}"/>
              </a:ext>
            </a:extLst>
          </p:cNvPr>
          <p:cNvSpPr txBox="1"/>
          <p:nvPr/>
        </p:nvSpPr>
        <p:spPr>
          <a:xfrm>
            <a:off x="6607952" y="5726668"/>
            <a:ext cx="398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Preparation</a:t>
            </a:r>
            <a:r>
              <a:rPr lang="it-IT" dirty="0"/>
              <a:t> time</a:t>
            </a:r>
          </a:p>
        </p:txBody>
      </p:sp>
      <p:pic>
        <p:nvPicPr>
          <p:cNvPr id="8" name="Immagine 7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E848411E-B391-B405-BDBE-507DB4916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991" y="1367650"/>
            <a:ext cx="4724809" cy="4359018"/>
          </a:xfrm>
          <a:prstGeom prst="rect">
            <a:avLst/>
          </a:prstGeom>
        </p:spPr>
      </p:pic>
      <p:pic>
        <p:nvPicPr>
          <p:cNvPr id="11" name="Immagine 10" descr="Immagine che contiene schermata, modello&#10;&#10;Il contenuto generato dall'IA potrebbe non essere corretto.">
            <a:extLst>
              <a:ext uri="{FF2B5EF4-FFF2-40B4-BE49-F238E27FC236}">
                <a16:creationId xmlns:a16="http://schemas.microsoft.com/office/drawing/2014/main" id="{4C76AC6D-F57B-BDF1-C698-D68376554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472556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5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78864-40E2-AE35-E227-0E4BF1D8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899A537-9AFA-917F-62DE-A21FD952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991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Problem setting – food delivery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53E658-10AA-ABDE-4303-1B3984A036ED}"/>
              </a:ext>
            </a:extLst>
          </p:cNvPr>
          <p:cNvSpPr txBox="1"/>
          <p:nvPr/>
        </p:nvSpPr>
        <p:spPr>
          <a:xfrm>
            <a:off x="762000" y="1676400"/>
            <a:ext cx="10287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In the current market for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food delivery, full of already established services, it is paramount to find new ways to differentiate, to ensure a wider range of consumers.</a:t>
            </a:r>
          </a:p>
        </p:txBody>
      </p:sp>
      <p:pic>
        <p:nvPicPr>
          <p:cNvPr id="3" name="Immagine 2" descr="Immagine che contiene Elementi grafici, grafica, schermata, logo&#10;&#10;Il contenuto generato dall'IA potrebbe non essere corretto.">
            <a:extLst>
              <a:ext uri="{FF2B5EF4-FFF2-40B4-BE49-F238E27FC236}">
                <a16:creationId xmlns:a16="http://schemas.microsoft.com/office/drawing/2014/main" id="{9099EFAC-A1EC-67F2-4C65-109AB7B58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76729"/>
            <a:ext cx="2631649" cy="2552700"/>
          </a:xfrm>
          <a:prstGeom prst="rect">
            <a:avLst/>
          </a:prstGeom>
        </p:spPr>
      </p:pic>
      <p:pic>
        <p:nvPicPr>
          <p:cNvPr id="6" name="Immagine 5" descr="Immagine che contiene Carattere, logo, Elementi grafici, testo&#10;&#10;Il contenuto generato dall'IA potrebbe non essere corretto.">
            <a:extLst>
              <a:ext uri="{FF2B5EF4-FFF2-40B4-BE49-F238E27FC236}">
                <a16:creationId xmlns:a16="http://schemas.microsoft.com/office/drawing/2014/main" id="{1E2347B5-D8DD-97A7-240E-F2ECBAEA4D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2"/>
          <a:stretch>
            <a:fillRect/>
          </a:stretch>
        </p:blipFill>
        <p:spPr>
          <a:xfrm>
            <a:off x="899333" y="2970815"/>
            <a:ext cx="3268133" cy="1601185"/>
          </a:xfrm>
          <a:prstGeom prst="rect">
            <a:avLst/>
          </a:prstGeom>
        </p:spPr>
      </p:pic>
      <p:pic>
        <p:nvPicPr>
          <p:cNvPr id="9" name="Immagine 8" descr="Immagine che contiene testo, Carattere, Elementi grafici, logo&#10;&#10;Il contenuto generato dall'IA potrebbe non essere corretto.">
            <a:extLst>
              <a:ext uri="{FF2B5EF4-FFF2-40B4-BE49-F238E27FC236}">
                <a16:creationId xmlns:a16="http://schemas.microsoft.com/office/drawing/2014/main" id="{46E38BEB-388D-7674-60D2-A4DD7EE936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9"/>
          <a:stretch>
            <a:fillRect/>
          </a:stretch>
        </p:blipFill>
        <p:spPr>
          <a:xfrm>
            <a:off x="7239000" y="3967162"/>
            <a:ext cx="3784601" cy="197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5338-6525-4DD0-C0C3-CBD5ED3E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7EE2E6-A509-5E93-6F29-C9AEF17E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8001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Objective of this analysis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D7D8CE-E4FD-5B8D-E44E-AF7502A9432F}"/>
              </a:ext>
            </a:extLst>
          </p:cNvPr>
          <p:cNvSpPr txBox="1"/>
          <p:nvPr/>
        </p:nvSpPr>
        <p:spPr>
          <a:xfrm>
            <a:off x="762000" y="1524000"/>
            <a:ext cx="10668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comforts for customers = more customers;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today, quickness and timeliness in delivery is considered highly important;</a:t>
            </a:r>
          </a:p>
          <a:p>
            <a:pPr algn="just"/>
            <a:endParaRPr lang="en-GB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 : </a:t>
            </a: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statistical</a:t>
            </a:r>
            <a:r>
              <a:rPr lang="en-GB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to accurately predict delivery times and implement it into an application.</a:t>
            </a:r>
          </a:p>
        </p:txBody>
      </p:sp>
      <p:pic>
        <p:nvPicPr>
          <p:cNvPr id="6" name="Immagine 5" descr="Immagine che contiene logo, simbolo, Elementi grafici, clipart&#10;&#10;Il contenuto generato dall'IA potrebbe non essere corretto.">
            <a:extLst>
              <a:ext uri="{FF2B5EF4-FFF2-40B4-BE49-F238E27FC236}">
                <a16:creationId xmlns:a16="http://schemas.microsoft.com/office/drawing/2014/main" id="{B5DD4427-753B-4C5F-3D72-64F142CF6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5" t="16457" r="7692" b="13275"/>
          <a:stretch>
            <a:fillRect/>
          </a:stretch>
        </p:blipFill>
        <p:spPr>
          <a:xfrm>
            <a:off x="8153400" y="3420533"/>
            <a:ext cx="32766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1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86DD7-CB4C-229A-B7FD-70BB9617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9712B1D-EFE0-7CDD-E0AB-7BFE0B1B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1125200" cy="1077218"/>
          </a:xfrm>
        </p:spPr>
        <p:txBody>
          <a:bodyPr/>
          <a:lstStyle/>
          <a:p>
            <a:r>
              <a:rPr lang="en-US" b="0" noProof="0" dirty="0">
                <a:latin typeface="Arial" panose="020B0604020202020204" pitchFamily="34" charset="0"/>
                <a:cs typeface="Arial" panose="020B0604020202020204" pitchFamily="34" charset="0"/>
              </a:rPr>
              <a:t>Selected dataset:</a:t>
            </a:r>
            <a:br>
              <a:rPr lang="en-US" b="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noProof="0" dirty="0">
                <a:latin typeface="Arial Black" panose="020B0A04020102020204" pitchFamily="34" charset="0"/>
              </a:rPr>
              <a:t>Food Delivery Time Prediction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484A2D-16B7-6415-0D06-5025D445072D}"/>
              </a:ext>
            </a:extLst>
          </p:cNvPr>
          <p:cNvSpPr txBox="1"/>
          <p:nvPr/>
        </p:nvSpPr>
        <p:spPr>
          <a:xfrm>
            <a:off x="762000" y="2305615"/>
            <a:ext cx="11277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400" noProof="0" dirty="0"/>
              <a:t>Dataset designed for predicting food delivery times based on various influencing factors.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400" noProof="0" dirty="0"/>
              <a:t>It contains simulated data based on various real-world factors. 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4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 link: </a:t>
            </a:r>
            <a:r>
              <a:rPr lang="en-GB" u="sng" noProof="0" dirty="0">
                <a:hlinkClick r:id="rId2"/>
              </a:rPr>
              <a:t>https://www.kaggle.com/datasets/denkuznetz/food-delivery-time-prediction</a:t>
            </a:r>
            <a:endParaRPr lang="en-GB" i="1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37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FCE6-4B42-BC86-47F0-7B27A62D6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0E91C51-1B49-16F9-67F1-522B8F2A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Variables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F7065E-3178-3366-BB54-AAE51D54C035}"/>
              </a:ext>
            </a:extLst>
          </p:cNvPr>
          <p:cNvSpPr txBox="1"/>
          <p:nvPr/>
        </p:nvSpPr>
        <p:spPr>
          <a:xfrm>
            <a:off x="762000" y="1219200"/>
            <a:ext cx="112776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Order ID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Unique identifier for each order (unused, irrelevant)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Distance (km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order delivery distance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Weather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Weather conditions during the delivery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Traffic Level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Traffic conditions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Time of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time when the delivery took place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Vehicle Type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Type of vehicle used for delivery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Preparation Time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The time required to prepare the order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Courier Experience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: Experience of the courier</a:t>
            </a:r>
          </a:p>
          <a:p>
            <a:pPr marL="342900" indent="-342900" algn="l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400" b="1" u="sng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Delivery Time</a:t>
            </a:r>
            <a:r>
              <a:rPr lang="en-GB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GB" sz="2400" b="1" u="sng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  <a:r>
              <a:rPr lang="en-GB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2400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total delivery time (target variable)</a:t>
            </a:r>
          </a:p>
        </p:txBody>
      </p:sp>
    </p:spTree>
    <p:extLst>
      <p:ext uri="{BB962C8B-B14F-4D97-AF65-F5344CB8AC3E}">
        <p14:creationId xmlns:p14="http://schemas.microsoft.com/office/powerpoint/2010/main" val="155106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BB51-5901-DD53-B6B8-430FF539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127E1D9-4C59-A4EC-B039-89833455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Preliminary analysis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D7E905-AA1C-4F44-D113-A9F64BC356BE}"/>
              </a:ext>
            </a:extLst>
          </p:cNvPr>
          <p:cNvSpPr txBox="1"/>
          <p:nvPr/>
        </p:nvSpPr>
        <p:spPr>
          <a:xfrm>
            <a:off x="762000" y="1905000"/>
            <a:ext cx="10287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The dataset contain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ed </a:t>
            </a:r>
            <a:r>
              <a:rPr lang="en-GB" sz="2400" b="1" noProof="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400" b="1" noProof="0" dirty="0"/>
              <a:t>rows</a:t>
            </a:r>
            <a:r>
              <a:rPr lang="en-GB" sz="2400" dirty="0"/>
              <a:t>, reduced to </a:t>
            </a:r>
            <a:r>
              <a:rPr lang="en-GB" sz="2400" b="1" dirty="0"/>
              <a:t>883</a:t>
            </a:r>
            <a:r>
              <a:rPr lang="en-GB" sz="2400" dirty="0"/>
              <a:t> after removal of rows with null values.</a:t>
            </a:r>
          </a:p>
          <a:p>
            <a:endParaRPr lang="en-GB" sz="2400" dirty="0"/>
          </a:p>
          <a:p>
            <a:r>
              <a:rPr lang="en-GB" sz="2400" dirty="0"/>
              <a:t>We then removed outliers using the </a:t>
            </a:r>
            <a:r>
              <a:rPr lang="en-GB" sz="2400" noProof="0" dirty="0"/>
              <a:t>Interquartile Range (IQR) method.</a:t>
            </a:r>
          </a:p>
          <a:p>
            <a:endParaRPr lang="en-GB" sz="2400" dirty="0"/>
          </a:p>
          <a:p>
            <a:r>
              <a:rPr lang="en-GB" sz="2400" dirty="0"/>
              <a:t>Remaining rows: </a:t>
            </a:r>
            <a:r>
              <a:rPr lang="en-GB" sz="2400" b="1" dirty="0"/>
              <a:t>879</a:t>
            </a:r>
          </a:p>
          <a:p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0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2B07-7F96-304C-8DB1-FD6CFEFC7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33B182-11CE-0DDB-6BEE-DBEFBCB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</a:t>
            </a:r>
            <a:r>
              <a:rPr lang="en-GB" noProof="0" dirty="0" err="1">
                <a:latin typeface="Arial Black" panose="020B0A04020102020204" pitchFamily="34" charset="0"/>
              </a:rPr>
              <a:t>Distribuition</a:t>
            </a:r>
            <a:r>
              <a:rPr lang="en-GB" noProof="0" dirty="0">
                <a:latin typeface="Arial Black" panose="020B0A04020102020204" pitchFamily="34" charset="0"/>
              </a:rPr>
              <a:t>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</a:p>
        </p:txBody>
      </p:sp>
      <p:pic>
        <p:nvPicPr>
          <p:cNvPr id="3" name="Immagine 2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CFC91F98-FB95-0854-E002-E37A460FC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01438"/>
            <a:ext cx="5155410" cy="3855124"/>
          </a:xfrm>
          <a:prstGeom prst="rect">
            <a:avLst/>
          </a:prstGeom>
        </p:spPr>
      </p:pic>
      <p:pic>
        <p:nvPicPr>
          <p:cNvPr id="6" name="Immagine 5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0487798-14B9-9502-D72F-DD6D0FC36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410" y="1506319"/>
            <a:ext cx="5155410" cy="385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1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B9BEF-8AB4-6AB3-C407-5D556E33F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796949C-E7B0-3AB2-9A23-5721A39E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</a:t>
            </a:r>
            <a:r>
              <a:rPr lang="en-GB" noProof="0" dirty="0" err="1">
                <a:latin typeface="Arial Black" panose="020B0A04020102020204" pitchFamily="34" charset="0"/>
              </a:rPr>
              <a:t>Distribuition</a:t>
            </a:r>
            <a:r>
              <a:rPr lang="en-GB" noProof="0" dirty="0">
                <a:latin typeface="Arial Black" panose="020B0A04020102020204" pitchFamily="34" charset="0"/>
              </a:rPr>
              <a:t> -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numerical variables</a:t>
            </a:r>
          </a:p>
        </p:txBody>
      </p:sp>
      <p:pic>
        <p:nvPicPr>
          <p:cNvPr id="9" name="Immagine 8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DB77FB95-F666-065A-9B48-563F91E9E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654"/>
            <a:ext cx="5043534" cy="3766691"/>
          </a:xfrm>
          <a:prstGeom prst="rect">
            <a:avLst/>
          </a:prstGeom>
        </p:spPr>
      </p:pic>
      <p:pic>
        <p:nvPicPr>
          <p:cNvPr id="12" name="Immagine 11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5D38870D-A266-25FD-ED7E-A6DB44A05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533" y="1545654"/>
            <a:ext cx="5037150" cy="37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7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FD53E-49CA-D830-B50B-627F7455B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24E2423-362E-3208-896E-568C3797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</a:t>
            </a:r>
            <a:r>
              <a:rPr lang="en-GB" noProof="0" dirty="0" err="1">
                <a:latin typeface="Arial Black" panose="020B0A04020102020204" pitchFamily="34" charset="0"/>
              </a:rPr>
              <a:t>Distribuition</a:t>
            </a:r>
            <a:r>
              <a:rPr lang="en-GB" noProof="0" dirty="0">
                <a:latin typeface="Arial Black" panose="020B0A04020102020204" pitchFamily="34" charset="0"/>
              </a:rPr>
              <a:t> –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  <a:r>
              <a:rPr lang="en-GB" noProof="0" dirty="0">
                <a:latin typeface="Arial Black" panose="020B0A04020102020204" pitchFamily="34" charset="0"/>
              </a:rPr>
              <a:t> </a:t>
            </a:r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</p:txBody>
      </p:sp>
      <p:pic>
        <p:nvPicPr>
          <p:cNvPr id="3" name="Immagine 2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142869E7-5E74-04C5-FF3D-01D89840F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45654"/>
            <a:ext cx="5043534" cy="3766691"/>
          </a:xfrm>
          <a:prstGeom prst="rect">
            <a:avLst/>
          </a:prstGeom>
        </p:spPr>
      </p:pic>
      <p:pic>
        <p:nvPicPr>
          <p:cNvPr id="5" name="Immagine 4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EAD0AAE0-21E8-513C-AD44-6E073A81E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45654"/>
            <a:ext cx="5043535" cy="37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6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393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Aptos</vt:lpstr>
      <vt:lpstr>Arial</vt:lpstr>
      <vt:lpstr>Arial Black</vt:lpstr>
      <vt:lpstr>Franklin Gothic Medium</vt:lpstr>
      <vt:lpstr>Trebuchet MS</vt:lpstr>
      <vt:lpstr>Office Theme</vt:lpstr>
      <vt:lpstr>Statistical Learning: Dataset analysis project</vt:lpstr>
      <vt:lpstr>Problem setting – food delivery</vt:lpstr>
      <vt:lpstr>Objective of this analysis</vt:lpstr>
      <vt:lpstr>Selected dataset: Food Delivery Time Prediction</vt:lpstr>
      <vt:lpstr>Dataset Variables</vt:lpstr>
      <vt:lpstr>Preliminary analysis</vt:lpstr>
      <vt:lpstr>Data Distribuition - numerical variables</vt:lpstr>
      <vt:lpstr>Data Distribuition - numerical variables</vt:lpstr>
      <vt:lpstr>Data Distribuition – categorical variables</vt:lpstr>
      <vt:lpstr>Data Distribuition - categorical variables</vt:lpstr>
      <vt:lpstr>Evaluating correlation</vt:lpstr>
      <vt:lpstr>Simple linear regression - Objective</vt:lpstr>
      <vt:lpstr>Simple linear regression - Scatterplots</vt:lpstr>
      <vt:lpstr>Simple linear regression - Residuals</vt:lpstr>
      <vt:lpstr>Simple linear regression - Leverage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Gabriele Mazzoleni</dc:creator>
  <cp:lastModifiedBy>GABRIELE MAZZOLENI</cp:lastModifiedBy>
  <cp:revision>63</cp:revision>
  <dcterms:created xsi:type="dcterms:W3CDTF">2025-06-12T18:24:46Z</dcterms:created>
  <dcterms:modified xsi:type="dcterms:W3CDTF">2025-06-17T16:01:57Z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LastSaved">
    <vt:filetime>2025-06-12T00:00:00Z</vt:filetime>
  </property>
  <property fmtid="{D5CDD505-2E9C-101B-9397-08002B2CF9AE}" pid="4" name="Producer">
    <vt:lpwstr>macOS Versione 15.3.1 (Build 24D70) Quartz PDFContext</vt:lpwstr>
  </property>
</Properties>
</file>