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49"/>
  </p:notesMasterIdLst>
  <p:sldIdLst>
    <p:sldId id="258" r:id="rId2"/>
    <p:sldId id="269" r:id="rId3"/>
    <p:sldId id="270" r:id="rId4"/>
    <p:sldId id="285" r:id="rId5"/>
    <p:sldId id="271" r:id="rId6"/>
    <p:sldId id="273" r:id="rId7"/>
    <p:sldId id="281" r:id="rId8"/>
    <p:sldId id="282" r:id="rId9"/>
    <p:sldId id="274" r:id="rId10"/>
    <p:sldId id="275" r:id="rId11"/>
    <p:sldId id="276" r:id="rId12"/>
    <p:sldId id="277" r:id="rId13"/>
    <p:sldId id="283" r:id="rId14"/>
    <p:sldId id="286" r:id="rId15"/>
    <p:sldId id="300" r:id="rId16"/>
    <p:sldId id="284" r:id="rId17"/>
    <p:sldId id="287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03" r:id="rId26"/>
    <p:sldId id="296" r:id="rId27"/>
    <p:sldId id="297" r:id="rId28"/>
    <p:sldId id="298" r:id="rId29"/>
    <p:sldId id="305" r:id="rId30"/>
    <p:sldId id="302" r:id="rId31"/>
    <p:sldId id="304" r:id="rId32"/>
    <p:sldId id="306" r:id="rId33"/>
    <p:sldId id="315" r:id="rId34"/>
    <p:sldId id="318" r:id="rId35"/>
    <p:sldId id="319" r:id="rId36"/>
    <p:sldId id="320" r:id="rId37"/>
    <p:sldId id="321" r:id="rId38"/>
    <p:sldId id="322" r:id="rId39"/>
    <p:sldId id="31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DDFAA-6D51-497D-8E66-0BCB2505268C}" v="279" dt="2024-04-30T15:39:59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425C-20C0-4FD8-A6F3-323818E3747B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DCC1E-4EF8-4209-A197-AE28CA696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79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C1E-4EF8-4209-A197-AE28CA696DB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2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C1E-4EF8-4209-A197-AE28CA696DB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93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C1E-4EF8-4209-A197-AE28CA696DB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5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C1E-4EF8-4209-A197-AE28CA696DB3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5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C1E-4EF8-4209-A197-AE28CA696DB3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36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C1E-4EF8-4209-A197-AE28CA696DB3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2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C1E-4EF8-4209-A197-AE28CA696DB3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93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C1E-4EF8-4209-A197-AE28CA696DB3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68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C1E-4EF8-4209-A197-AE28CA696DB3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76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9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57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2" r:id="rId2"/>
    <p:sldLayoutId id="21474841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2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3">
            <a:extLst>
              <a:ext uri="{FF2B5EF4-FFF2-40B4-BE49-F238E27FC236}">
                <a16:creationId xmlns:a16="http://schemas.microsoft.com/office/drawing/2014/main" id="{8C578C17-798E-3D1D-8F23-2DD97A68C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1" name="Rectangle 22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792109" cy="32041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800" err="1">
                <a:cs typeface="Calibri Light"/>
              </a:rPr>
              <a:t>Diagnosi</a:t>
            </a:r>
            <a:r>
              <a:rPr lang="de-DE" sz="4800">
                <a:cs typeface="Calibri Light"/>
              </a:rPr>
              <a:t> </a:t>
            </a:r>
            <a:r>
              <a:rPr lang="de-DE" sz="4800" err="1">
                <a:cs typeface="Calibri Light"/>
              </a:rPr>
              <a:t>Guasti</a:t>
            </a:r>
            <a:r>
              <a:rPr lang="de-DE" sz="4800">
                <a:cs typeface="Calibri Light"/>
              </a:rPr>
              <a:t> </a:t>
            </a:r>
            <a:r>
              <a:rPr lang="de-DE" sz="4800" err="1">
                <a:cs typeface="Calibri Light"/>
              </a:rPr>
              <a:t>Spacecrafts</a:t>
            </a:r>
            <a:endParaRPr lang="de-DE" sz="48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35275" y="3595378"/>
            <a:ext cx="4023359" cy="11234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/>
              <a:t>PHM Asia Pacific 2023</a:t>
            </a:r>
          </a:p>
        </p:txBody>
      </p:sp>
      <p:sp>
        <p:nvSpPr>
          <p:cNvPr id="252" name="Rectangle 2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D948F6-6813-6972-F3FF-53EAB10B2515}"/>
              </a:ext>
            </a:extLst>
          </p:cNvPr>
          <p:cNvSpPr txBox="1"/>
          <p:nvPr/>
        </p:nvSpPr>
        <p:spPr>
          <a:xfrm>
            <a:off x="360380" y="5305147"/>
            <a:ext cx="587866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/>
              <a:t>Autori</a:t>
            </a:r>
            <a:r>
              <a:rPr lang="it-IT" sz="1400"/>
              <a:t>: Daniele Pallini </a:t>
            </a:r>
          </a:p>
          <a:p>
            <a:r>
              <a:rPr lang="it-IT" sz="1400"/>
              <a:t>              Andrea Giuliani </a:t>
            </a:r>
          </a:p>
          <a:p>
            <a:r>
              <a:rPr lang="it-IT" sz="1400"/>
              <a:t>              Matteo Abbruzzetti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47F92-0072-0FA2-AB0E-741860AF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1: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23CEC-7A36-E3A0-5AC6-8EBB4750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/>
              <a:t>Le features selezionate sono state esportate sul tool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r>
              <a:rPr lang="it-IT"/>
              <a:t> per l’addestramento del modello di classificazione binaria.</a:t>
            </a:r>
          </a:p>
          <a:p>
            <a:pPr marL="0" indent="0">
              <a:buNone/>
            </a:pPr>
            <a:r>
              <a:rPr lang="it-IT"/>
              <a:t>Configurazione dei parametri per l’addestramento:</a:t>
            </a:r>
          </a:p>
          <a:p>
            <a:r>
              <a:rPr lang="it-IT"/>
              <a:t>10-Fold Cross-</a:t>
            </a:r>
            <a:r>
              <a:rPr lang="it-IT" err="1"/>
              <a:t>Validation</a:t>
            </a:r>
            <a:endParaRPr lang="it-IT"/>
          </a:p>
          <a:p>
            <a:r>
              <a:rPr lang="it-IT"/>
              <a:t>80% dei dati riservati per il training, 20% per la validation</a:t>
            </a:r>
          </a:p>
          <a:p>
            <a:r>
              <a:rPr lang="it-IT"/>
              <a:t>Risposta: </a:t>
            </a:r>
            <a:r>
              <a:rPr lang="it-IT" err="1"/>
              <a:t>FaultCode</a:t>
            </a:r>
            <a:r>
              <a:rPr lang="it-IT"/>
              <a:t> 0-1</a:t>
            </a:r>
          </a:p>
        </p:txBody>
      </p:sp>
    </p:spTree>
    <p:extLst>
      <p:ext uri="{BB962C8B-B14F-4D97-AF65-F5344CB8AC3E}">
        <p14:creationId xmlns:p14="http://schemas.microsoft.com/office/powerpoint/2010/main" val="399335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3FD11-5ABF-1B66-30BB-7C0E241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1: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BF57B-7088-7B70-9A52-18415BB2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74" y="2478024"/>
            <a:ext cx="7480361" cy="3694176"/>
          </a:xfrm>
        </p:spPr>
        <p:txBody>
          <a:bodyPr>
            <a:normAutofit lnSpcReduction="10000"/>
          </a:bodyPr>
          <a:lstStyle/>
          <a:p>
            <a:r>
              <a:rPr lang="it-IT"/>
              <a:t>Addestramento di diversi modelli di classificazione binaria attraverso la funzione </a:t>
            </a:r>
            <a:r>
              <a:rPr lang="it-IT" err="1"/>
              <a:t>All</a:t>
            </a:r>
            <a:r>
              <a:rPr lang="it-IT"/>
              <a:t> Train</a:t>
            </a:r>
          </a:p>
          <a:p>
            <a:r>
              <a:rPr lang="it-IT"/>
              <a:t>Selezione del modello </a:t>
            </a:r>
            <a:r>
              <a:rPr lang="it-IT" b="1"/>
              <a:t>Medium Tree </a:t>
            </a:r>
            <a:r>
              <a:rPr lang="it-IT"/>
              <a:t>in base alle metriche: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err="1"/>
              <a:t>Accuracy</a:t>
            </a:r>
            <a:r>
              <a:rPr lang="it-IT"/>
              <a:t> (10-Fold Cross-</a:t>
            </a:r>
            <a:r>
              <a:rPr lang="it-IT" err="1"/>
              <a:t>Validation</a:t>
            </a:r>
            <a:r>
              <a:rPr lang="it-IT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err="1"/>
              <a:t>Accuracy</a:t>
            </a:r>
            <a:r>
              <a:rPr lang="it-IT"/>
              <a:t> (</a:t>
            </a:r>
            <a:r>
              <a:rPr lang="it-IT" err="1"/>
              <a:t>Validation</a:t>
            </a:r>
            <a:r>
              <a:rPr lang="it-IT"/>
              <a:t> sul 20% dei dati di training) </a:t>
            </a:r>
          </a:p>
          <a:p>
            <a:endParaRPr lang="it-IT"/>
          </a:p>
          <a:p>
            <a:endParaRPr lang="it-IT"/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E9C109B-3BC7-9B88-DF5A-D5621CC8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41" y="2372300"/>
            <a:ext cx="3262624" cy="39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DB5EF-29AF-95EA-31D8-AF895B0E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1: Classificazione dei dati di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85AC7-9E27-FB6A-8343-665E8802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5164"/>
            <a:ext cx="10168128" cy="3694176"/>
          </a:xfrm>
        </p:spPr>
        <p:txBody>
          <a:bodyPr>
            <a:normAutofit fontScale="92500" lnSpcReduction="10000"/>
          </a:bodyPr>
          <a:lstStyle/>
          <a:p>
            <a:r>
              <a:rPr lang="it-IT"/>
              <a:t>Preparazione dei dati di test attraverso la costruzione di una tabella contenente le features necessarie al modello di classificazione</a:t>
            </a:r>
          </a:p>
          <a:p>
            <a:r>
              <a:rPr lang="it-IT"/>
              <a:t>Integrazione dei </a:t>
            </a:r>
            <a:r>
              <a:rPr lang="it-IT" err="1"/>
              <a:t>FaultCode</a:t>
            </a:r>
            <a:r>
              <a:rPr lang="it-IT"/>
              <a:t> dei 46 casi di test estratti dal file </a:t>
            </a:r>
            <a:r>
              <a:rPr lang="it-IT" b="1"/>
              <a:t>answer</a:t>
            </a:r>
            <a:r>
              <a:rPr lang="it-IT"/>
              <a:t>.csv</a:t>
            </a:r>
          </a:p>
          <a:p>
            <a:r>
              <a:rPr lang="it-IT"/>
              <a:t>Aggregazione per caso dei risultati ottenuti per ogni frame tramite </a:t>
            </a:r>
            <a:r>
              <a:rPr lang="it-IT" u="sng" err="1"/>
              <a:t>Worst</a:t>
            </a:r>
            <a:r>
              <a:rPr lang="it-IT" u="sng"/>
              <a:t> Case</a:t>
            </a:r>
            <a:endParaRPr lang="it-IT"/>
          </a:p>
          <a:p>
            <a:r>
              <a:rPr lang="it-IT"/>
              <a:t>Valutazione dei risultati tramite le metriche di classificazione</a:t>
            </a:r>
          </a:p>
        </p:txBody>
      </p:sp>
    </p:spTree>
    <p:extLst>
      <p:ext uri="{BB962C8B-B14F-4D97-AF65-F5344CB8AC3E}">
        <p14:creationId xmlns:p14="http://schemas.microsoft.com/office/powerpoint/2010/main" val="53677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7465-47AF-FD95-739B-5921579D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1: Metriche di classificazione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73CE4EF2-3C30-1605-24F2-E3FB98186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213961"/>
              </p:ext>
            </p:extLst>
          </p:nvPr>
        </p:nvGraphicFramePr>
        <p:xfrm>
          <a:off x="856245" y="3105196"/>
          <a:ext cx="5913975" cy="202458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71325">
                  <a:extLst>
                    <a:ext uri="{9D8B030D-6E8A-4147-A177-3AD203B41FA5}">
                      <a16:colId xmlns:a16="http://schemas.microsoft.com/office/drawing/2014/main" val="3107121755"/>
                    </a:ext>
                  </a:extLst>
                </a:gridCol>
                <a:gridCol w="1971325">
                  <a:extLst>
                    <a:ext uri="{9D8B030D-6E8A-4147-A177-3AD203B41FA5}">
                      <a16:colId xmlns:a16="http://schemas.microsoft.com/office/drawing/2014/main" val="3036399617"/>
                    </a:ext>
                  </a:extLst>
                </a:gridCol>
                <a:gridCol w="1971325">
                  <a:extLst>
                    <a:ext uri="{9D8B030D-6E8A-4147-A177-3AD203B41FA5}">
                      <a16:colId xmlns:a16="http://schemas.microsoft.com/office/drawing/2014/main" val="576075615"/>
                    </a:ext>
                  </a:extLst>
                </a:gridCol>
              </a:tblGrid>
              <a:tr h="674863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>
                          <a:solidFill>
                            <a:schemeClr val="bg1"/>
                          </a:solidFill>
                        </a:rPr>
                        <a:t>True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/>
                        <a:t>True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40392"/>
                  </a:ext>
                </a:extLst>
              </a:tr>
              <a:tr h="674863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Predicted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717384"/>
                  </a:ext>
                </a:extLst>
              </a:tr>
              <a:tr h="674863">
                <a:tc>
                  <a:txBody>
                    <a:bodyPr/>
                    <a:lstStyle/>
                    <a:p>
                      <a:r>
                        <a:rPr lang="it-IT"/>
                        <a:t>Predicted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/>
                        <a:t>26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621430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A671D61-D686-1D5B-BF6F-A59274FCB74F}"/>
              </a:ext>
            </a:extLst>
          </p:cNvPr>
          <p:cNvSpPr txBox="1"/>
          <p:nvPr/>
        </p:nvSpPr>
        <p:spPr>
          <a:xfrm>
            <a:off x="7656739" y="2991855"/>
            <a:ext cx="44066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err="1"/>
              <a:t>Accuracy</a:t>
            </a:r>
            <a:r>
              <a:rPr lang="it-IT" sz="2800"/>
              <a:t>: 100%</a:t>
            </a:r>
          </a:p>
          <a:p>
            <a:r>
              <a:rPr lang="it-IT" sz="2800" b="1"/>
              <a:t>Precision</a:t>
            </a:r>
            <a:r>
              <a:rPr lang="it-IT" sz="2800"/>
              <a:t>: 100%</a:t>
            </a:r>
          </a:p>
          <a:p>
            <a:r>
              <a:rPr lang="it-IT" sz="2800" b="1"/>
              <a:t>Recall</a:t>
            </a:r>
            <a:r>
              <a:rPr lang="it-IT" sz="2800"/>
              <a:t>: 100%</a:t>
            </a:r>
          </a:p>
          <a:p>
            <a:r>
              <a:rPr lang="it-IT" sz="2800" b="1"/>
              <a:t>F1 score</a:t>
            </a:r>
            <a:r>
              <a:rPr lang="it-IT" sz="2800"/>
              <a:t>: 100%</a:t>
            </a:r>
          </a:p>
          <a:p>
            <a:r>
              <a:rPr lang="it-IT" sz="2800" b="1" err="1"/>
              <a:t>Specificity</a:t>
            </a:r>
            <a:r>
              <a:rPr lang="it-IT" sz="2800"/>
              <a:t>: 100%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013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D4BEC-D02F-D799-8123-0F9E8AE60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TASK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D6EF11-5BD8-CAA3-8797-8234ECD87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800"/>
              <a:t>Distinzione dei casi rilevati come guasti in </a:t>
            </a:r>
            <a:r>
              <a:rPr lang="it-IT" sz="2800" err="1"/>
              <a:t>bubble</a:t>
            </a:r>
            <a:r>
              <a:rPr lang="it-IT" sz="2800"/>
              <a:t> </a:t>
            </a:r>
            <a:r>
              <a:rPr lang="it-IT" sz="2800" err="1"/>
              <a:t>contamination</a:t>
            </a:r>
            <a:r>
              <a:rPr lang="it-IT" sz="2800"/>
              <a:t>, </a:t>
            </a:r>
            <a:r>
              <a:rPr lang="it-IT" sz="2800" err="1"/>
              <a:t>solenoid</a:t>
            </a:r>
            <a:r>
              <a:rPr lang="it-IT" sz="2800"/>
              <a:t> valve fault e </a:t>
            </a:r>
            <a:r>
              <a:rPr lang="it-IT" sz="2800" err="1"/>
              <a:t>unknown</a:t>
            </a:r>
            <a:r>
              <a:rPr lang="it-IT" sz="2800"/>
              <a:t> fault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09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EB476-6A90-0B70-2399-6CDC2C8E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2: Preparazione dei dati di training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1A3CD-26EE-40D4-2B73-F4C9E48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Costruzione di una tabella 72x2 contenente i dati di training:</a:t>
            </a:r>
          </a:p>
          <a:p>
            <a:r>
              <a:rPr lang="it-IT"/>
              <a:t>La prima colonna contiene i </a:t>
            </a:r>
            <a:r>
              <a:rPr lang="it-IT" b="1"/>
              <a:t>72</a:t>
            </a:r>
            <a:r>
              <a:rPr lang="it-IT"/>
              <a:t> casi corrispondenti ai guasti</a:t>
            </a:r>
          </a:p>
          <a:p>
            <a:r>
              <a:rPr lang="it-IT"/>
              <a:t>La seconda colonna contiene i rispettivi </a:t>
            </a:r>
            <a:r>
              <a:rPr lang="it-IT" err="1"/>
              <a:t>Faultcode</a:t>
            </a:r>
            <a:r>
              <a:rPr lang="it-IT"/>
              <a:t> (</a:t>
            </a:r>
            <a:r>
              <a:rPr lang="it-IT" b="1"/>
              <a:t>1</a:t>
            </a:r>
            <a:r>
              <a:rPr lang="it-IT"/>
              <a:t> per </a:t>
            </a:r>
            <a:r>
              <a:rPr lang="it-IT" u="sng"/>
              <a:t>Valve Fault</a:t>
            </a:r>
            <a:r>
              <a:rPr lang="it-IT"/>
              <a:t>, </a:t>
            </a:r>
            <a:r>
              <a:rPr lang="it-IT" b="1"/>
              <a:t>2</a:t>
            </a:r>
            <a:r>
              <a:rPr lang="it-IT"/>
              <a:t> per </a:t>
            </a:r>
            <a:r>
              <a:rPr lang="it-IT" u="sng" err="1"/>
              <a:t>Bubble</a:t>
            </a:r>
            <a:r>
              <a:rPr lang="it-IT" u="sng"/>
              <a:t> </a:t>
            </a:r>
            <a:r>
              <a:rPr lang="it-IT" u="sng" err="1"/>
              <a:t>Anomaly</a:t>
            </a:r>
            <a:r>
              <a:rPr lang="it-IT"/>
              <a:t>), in base alle informazioni presenti nel file </a:t>
            </a:r>
            <a:r>
              <a:rPr lang="it-IT" b="1"/>
              <a:t>labels</a:t>
            </a:r>
            <a:r>
              <a:rPr lang="it-IT"/>
              <a:t>.xlsx</a:t>
            </a:r>
          </a:p>
        </p:txBody>
      </p:sp>
    </p:spTree>
    <p:extLst>
      <p:ext uri="{BB962C8B-B14F-4D97-AF65-F5344CB8AC3E}">
        <p14:creationId xmlns:p14="http://schemas.microsoft.com/office/powerpoint/2010/main" val="124986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4E8AFD-5F36-EB6B-08F3-762A427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it-IT" sz="3400"/>
              <a:t>Task 2: </a:t>
            </a:r>
            <a:r>
              <a:rPr lang="it-IT" sz="3400" err="1"/>
              <a:t>Diagnostic</a:t>
            </a:r>
            <a:r>
              <a:rPr lang="it-IT" sz="3400"/>
              <a:t> Feature Designer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35B82F-E68F-9C71-A39D-F500265E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057216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Integrazione della seguente </a:t>
            </a:r>
            <a:r>
              <a:rPr lang="it-IT" b="1"/>
              <a:t>frame policy</a:t>
            </a:r>
            <a:r>
              <a:rPr lang="it-IT"/>
              <a:t>:</a:t>
            </a:r>
          </a:p>
          <a:p>
            <a:r>
              <a:rPr lang="it-IT"/>
              <a:t>Frame size: 0.4s</a:t>
            </a:r>
          </a:p>
          <a:p>
            <a:r>
              <a:rPr lang="it-IT"/>
              <a:t>Frame rate: 0.4s</a:t>
            </a:r>
          </a:p>
          <a:p>
            <a:pPr marL="0" indent="0">
              <a:buNone/>
            </a:pPr>
            <a:endParaRPr lang="it-IT" sz="18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2E54AF7-AD6B-BE1B-A838-4572CD98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58" y="2391946"/>
            <a:ext cx="4328467" cy="3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3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36A42-12ED-6C23-306D-1C2886A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2: </a:t>
            </a:r>
            <a:r>
              <a:rPr lang="it-IT" err="1"/>
              <a:t>Diagnostic</a:t>
            </a:r>
            <a:r>
              <a:rPr lang="it-IT"/>
              <a:t> Feature Designer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FD8C3B-079F-309C-2DBB-2090918A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4980432" cy="3694176"/>
          </a:xfrm>
        </p:spPr>
        <p:txBody>
          <a:bodyPr>
            <a:normAutofit fontScale="77500" lnSpcReduction="20000"/>
          </a:bodyPr>
          <a:lstStyle/>
          <a:p>
            <a:r>
              <a:rPr lang="it-IT"/>
              <a:t>Calcolo dello spettro del segnale e generazione delle features in frequenza</a:t>
            </a:r>
          </a:p>
          <a:p>
            <a:endParaRPr lang="it-IT"/>
          </a:p>
          <a:p>
            <a:r>
              <a:rPr lang="it-IT"/>
              <a:t>Calcolo e ranking delle features nel tempo ed in frequenza su P1÷P7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Estrazione delle migliori features, almeno una per ogni sensore (P1÷P7), secondo la metrica T-Test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880C5A1-31D6-D1AE-ED2A-5AD3E251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52" y="2217764"/>
            <a:ext cx="3668644" cy="40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47F92-0072-0FA2-AB0E-741860AF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2: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23CEC-7A36-E3A0-5AC6-8EBB4750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/>
              <a:t>Le features selezionate sono state esportate sul tool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r>
              <a:rPr lang="it-IT"/>
              <a:t> per l’addestramento del modello di classificazione binaria.</a:t>
            </a:r>
          </a:p>
          <a:p>
            <a:pPr marL="0" indent="0">
              <a:buNone/>
            </a:pPr>
            <a:r>
              <a:rPr lang="it-IT"/>
              <a:t>Configurazione dei parametri per l’addestramento:</a:t>
            </a:r>
          </a:p>
          <a:p>
            <a:r>
              <a:rPr lang="it-IT"/>
              <a:t>10 </a:t>
            </a:r>
            <a:r>
              <a:rPr lang="it-IT" err="1"/>
              <a:t>Fold</a:t>
            </a:r>
            <a:r>
              <a:rPr lang="it-IT"/>
              <a:t> Cross-</a:t>
            </a:r>
            <a:r>
              <a:rPr lang="it-IT" err="1"/>
              <a:t>Validation</a:t>
            </a:r>
            <a:endParaRPr lang="it-IT"/>
          </a:p>
          <a:p>
            <a:r>
              <a:rPr lang="it-IT"/>
              <a:t>80% dei dati riservati per il training, 20% per la validation</a:t>
            </a:r>
          </a:p>
          <a:p>
            <a:r>
              <a:rPr lang="it-IT"/>
              <a:t>Risposta: </a:t>
            </a:r>
            <a:r>
              <a:rPr lang="it-IT" err="1"/>
              <a:t>FaultCode</a:t>
            </a:r>
            <a:r>
              <a:rPr lang="it-IT"/>
              <a:t> 1-2</a:t>
            </a:r>
          </a:p>
        </p:txBody>
      </p:sp>
    </p:spTree>
    <p:extLst>
      <p:ext uri="{BB962C8B-B14F-4D97-AF65-F5344CB8AC3E}">
        <p14:creationId xmlns:p14="http://schemas.microsoft.com/office/powerpoint/2010/main" val="388053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3FD11-5ABF-1B66-30BB-7C0E241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2: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BF57B-7088-7B70-9A52-18415BB2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4" y="2478024"/>
            <a:ext cx="7645731" cy="3694176"/>
          </a:xfrm>
        </p:spPr>
        <p:txBody>
          <a:bodyPr>
            <a:normAutofit lnSpcReduction="10000"/>
          </a:bodyPr>
          <a:lstStyle/>
          <a:p>
            <a:r>
              <a:rPr lang="it-IT"/>
              <a:t>Addestramento di diversi modelli di classificazione binaria attraverso la funzione </a:t>
            </a:r>
            <a:r>
              <a:rPr lang="it-IT" err="1"/>
              <a:t>All</a:t>
            </a:r>
            <a:r>
              <a:rPr lang="it-IT"/>
              <a:t> Train</a:t>
            </a:r>
          </a:p>
          <a:p>
            <a:r>
              <a:rPr lang="it-IT"/>
              <a:t>Selezione del modello </a:t>
            </a:r>
            <a:r>
              <a:rPr lang="it-IT" b="1" err="1"/>
              <a:t>Efficient</a:t>
            </a:r>
            <a:r>
              <a:rPr lang="it-IT" b="1"/>
              <a:t> Linear SVM </a:t>
            </a:r>
            <a:r>
              <a:rPr lang="it-IT"/>
              <a:t>in base alle metriche: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err="1"/>
              <a:t>Accuracy</a:t>
            </a:r>
            <a:r>
              <a:rPr lang="it-IT"/>
              <a:t> (10-Fold Cross-</a:t>
            </a:r>
            <a:r>
              <a:rPr lang="it-IT" err="1"/>
              <a:t>Validation</a:t>
            </a:r>
            <a:r>
              <a:rPr lang="it-IT"/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err="1"/>
              <a:t>Accuracy</a:t>
            </a:r>
            <a:r>
              <a:rPr lang="it-IT"/>
              <a:t> (</a:t>
            </a:r>
            <a:r>
              <a:rPr lang="it-IT" err="1"/>
              <a:t>Validation</a:t>
            </a:r>
            <a:r>
              <a:rPr lang="it-IT"/>
              <a:t> sul 20% dei dati di   training) </a:t>
            </a:r>
          </a:p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F3C838A-25A5-0ED8-3D38-9742E6C2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482" y="2210378"/>
            <a:ext cx="3185436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599A8-7838-8235-1C41-C7A5D97F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2BFDE9-FCBA-CC8A-A965-2DD91A18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41755"/>
            <a:ext cx="10314432" cy="39304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u="sng"/>
              <a:t>Definizione di 4 modelli di </a:t>
            </a:r>
            <a:r>
              <a:rPr lang="it-IT" sz="2400" u="sng">
                <a:solidFill>
                  <a:srgbClr val="FF0000"/>
                </a:solidFill>
              </a:rPr>
              <a:t>classificazione</a:t>
            </a:r>
            <a:r>
              <a:rPr lang="it-IT" sz="2400" u="sng"/>
              <a:t> differenti in base alle casistiche:</a:t>
            </a:r>
          </a:p>
          <a:p>
            <a:r>
              <a:rPr lang="it-IT" sz="2400"/>
              <a:t>Un primo modello per la distinzione dei casi in </a:t>
            </a:r>
            <a:r>
              <a:rPr lang="it-IT" sz="2400">
                <a:solidFill>
                  <a:srgbClr val="FF0000"/>
                </a:solidFill>
              </a:rPr>
              <a:t>guasti</a:t>
            </a:r>
            <a:r>
              <a:rPr lang="it-IT" sz="2400"/>
              <a:t> e normali</a:t>
            </a:r>
          </a:p>
          <a:p>
            <a:r>
              <a:rPr lang="it-IT" sz="2400"/>
              <a:t>Un secondo modello per la distinzione dei casi rilevati come guasti in </a:t>
            </a:r>
            <a:r>
              <a:rPr lang="it-IT" sz="2400" err="1"/>
              <a:t>bubble</a:t>
            </a:r>
            <a:r>
              <a:rPr lang="it-IT" sz="2400"/>
              <a:t> </a:t>
            </a:r>
            <a:r>
              <a:rPr lang="it-IT" sz="2400" err="1"/>
              <a:t>contamination</a:t>
            </a:r>
            <a:r>
              <a:rPr lang="it-IT" sz="2400"/>
              <a:t>, </a:t>
            </a:r>
            <a:r>
              <a:rPr lang="it-IT" sz="2400" err="1"/>
              <a:t>solenoid</a:t>
            </a:r>
            <a:r>
              <a:rPr lang="it-IT" sz="2400"/>
              <a:t> valve fault e </a:t>
            </a:r>
            <a:r>
              <a:rPr lang="it-IT" sz="2400" err="1"/>
              <a:t>unknown</a:t>
            </a:r>
            <a:r>
              <a:rPr lang="it-IT" sz="2400"/>
              <a:t> fault</a:t>
            </a:r>
          </a:p>
          <a:p>
            <a:r>
              <a:rPr lang="it-IT" sz="2400"/>
              <a:t>Un terzo modello per individuare la locazione (BV1, BP1 – BP7) del guasto di tipo </a:t>
            </a:r>
            <a:r>
              <a:rPr lang="it-IT" sz="2400" err="1"/>
              <a:t>bubble</a:t>
            </a:r>
            <a:r>
              <a:rPr lang="it-IT" sz="2400"/>
              <a:t> </a:t>
            </a:r>
            <a:r>
              <a:rPr lang="it-IT" sz="2400" err="1"/>
              <a:t>contamination</a:t>
            </a:r>
            <a:endParaRPr lang="it-IT" sz="2400"/>
          </a:p>
          <a:p>
            <a:r>
              <a:rPr lang="it-IT" sz="2400"/>
              <a:t>Un quarto modello per individuare le valvole guaste (SV1 – SV4)</a:t>
            </a:r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r>
              <a:rPr lang="it-IT" sz="2400" u="sng"/>
              <a:t>Definizione di un modello di </a:t>
            </a:r>
            <a:r>
              <a:rPr lang="it-IT" sz="2400" u="sng">
                <a:solidFill>
                  <a:srgbClr val="FF0000"/>
                </a:solidFill>
              </a:rPr>
              <a:t>regressione</a:t>
            </a:r>
            <a:r>
              <a:rPr lang="it-IT" sz="2400" u="sng"/>
              <a:t> per determinare la percentuale di apertura delle valvole guaste</a:t>
            </a:r>
          </a:p>
          <a:p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401835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DB5EF-29AF-95EA-31D8-AF895B0E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2: Classificazione dei dati di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85AC7-9E27-FB6A-8343-665E8802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615184"/>
            <a:ext cx="10168128" cy="3694176"/>
          </a:xfrm>
        </p:spPr>
        <p:txBody>
          <a:bodyPr>
            <a:normAutofit/>
          </a:bodyPr>
          <a:lstStyle/>
          <a:p>
            <a:r>
              <a:rPr lang="it-IT"/>
              <a:t>Preparazione dei dati di test attraverso la costruzione di una tabella contenente le features necessarie al modello di classificazione</a:t>
            </a:r>
          </a:p>
          <a:p>
            <a:r>
              <a:rPr lang="it-IT"/>
              <a:t>Integrazione dei </a:t>
            </a:r>
            <a:r>
              <a:rPr lang="it-IT" err="1"/>
              <a:t>FaultCode</a:t>
            </a:r>
            <a:r>
              <a:rPr lang="it-IT"/>
              <a:t> dei 26 casi individuati come guasti nel </a:t>
            </a:r>
            <a:r>
              <a:rPr lang="it-IT" b="1"/>
              <a:t>Task 1</a:t>
            </a:r>
          </a:p>
          <a:p>
            <a:r>
              <a:rPr lang="it-IT"/>
              <a:t>Aggregazione per caso dei risultati ottenuti per ogni frame tramite criterio di </a:t>
            </a:r>
            <a:r>
              <a:rPr lang="it-IT" u="sng"/>
              <a:t>maggioranza</a:t>
            </a:r>
          </a:p>
          <a:p>
            <a:endParaRPr lang="it-IT" b="1"/>
          </a:p>
          <a:p>
            <a:endParaRPr lang="it-IT" b="1"/>
          </a:p>
          <a:p>
            <a:pPr marL="0" indent="0">
              <a:buNone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32590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ACEA-A544-63A8-C454-5D565B92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2: Individuazione dei casi </a:t>
            </a:r>
            <a:r>
              <a:rPr lang="it-IT" err="1"/>
              <a:t>Unknown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417D12-1D08-754B-06BB-83829836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2478024"/>
            <a:ext cx="5505855" cy="3694176"/>
          </a:xfrm>
        </p:spPr>
        <p:txBody>
          <a:bodyPr>
            <a:normAutofit fontScale="92500" lnSpcReduction="10000"/>
          </a:bodyPr>
          <a:lstStyle/>
          <a:p>
            <a:r>
              <a:rPr lang="it-IT"/>
              <a:t>Valutazione dei risultati del modello SVM tramite la proiezione in un </a:t>
            </a:r>
            <a:r>
              <a:rPr lang="it-IT" b="1" err="1"/>
              <a:t>boxplot</a:t>
            </a:r>
            <a:r>
              <a:rPr lang="it-IT"/>
              <a:t> delle distanze dei casi di </a:t>
            </a:r>
            <a:r>
              <a:rPr lang="it-IT" u="sng"/>
              <a:t>training</a:t>
            </a:r>
            <a:r>
              <a:rPr lang="it-IT"/>
              <a:t> dall’iperpiano separatore</a:t>
            </a:r>
          </a:p>
          <a:p>
            <a:r>
              <a:rPr lang="it-IT"/>
              <a:t>Individuazione di una soglia per la distinzione dei casi </a:t>
            </a:r>
            <a:r>
              <a:rPr lang="it-IT" u="sng" err="1"/>
              <a:t>unknown</a:t>
            </a:r>
            <a:r>
              <a:rPr lang="it-IT"/>
              <a:t> al valore </a:t>
            </a:r>
            <a:r>
              <a:rPr lang="it-IT" b="1"/>
              <a:t>2 </a:t>
            </a:r>
            <a:r>
              <a:rPr lang="it-IT"/>
              <a:t>(0.5 sopra i valori più alti)</a:t>
            </a:r>
            <a:endParaRPr lang="it-IT" b="1"/>
          </a:p>
          <a:p>
            <a:pPr marL="0" indent="0">
              <a:buNone/>
            </a:pP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199E2B-F664-AA0F-9C25-B2561643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39" y="2478024"/>
            <a:ext cx="5014395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6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ACEA-A544-63A8-C454-5D565B92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2: Individuazione dei casi </a:t>
            </a:r>
            <a:r>
              <a:rPr lang="it-IT" err="1"/>
              <a:t>Unknown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417D12-1D08-754B-06BB-83829836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577062" cy="3694176"/>
          </a:xfrm>
        </p:spPr>
        <p:txBody>
          <a:bodyPr/>
          <a:lstStyle/>
          <a:p>
            <a:r>
              <a:rPr lang="it-IT"/>
              <a:t>Proiezione in un </a:t>
            </a:r>
            <a:r>
              <a:rPr lang="it-IT" b="1" err="1"/>
              <a:t>boxplot</a:t>
            </a:r>
            <a:r>
              <a:rPr lang="it-IT"/>
              <a:t> delle distanze dei casi di </a:t>
            </a:r>
            <a:r>
              <a:rPr lang="it-IT" u="sng"/>
              <a:t>test</a:t>
            </a:r>
            <a:r>
              <a:rPr lang="it-IT"/>
              <a:t> dall’iperpiano separatore</a:t>
            </a:r>
          </a:p>
          <a:p>
            <a:r>
              <a:rPr lang="it-IT"/>
              <a:t>Individuazione dei casi che superano la soglia come </a:t>
            </a:r>
            <a:r>
              <a:rPr lang="it-IT" u="sng" err="1"/>
              <a:t>Unknown</a:t>
            </a:r>
            <a:endParaRPr lang="it-IT" u="sng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354E1C-1262-AA93-E344-C0EDCE6D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04" y="2476180"/>
            <a:ext cx="4770533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9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7465-47AF-FD95-739B-5921579D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2: Metriche di classificazione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73CE4EF2-3C30-1605-24F2-E3FB98186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510175"/>
              </p:ext>
            </p:extLst>
          </p:nvPr>
        </p:nvGraphicFramePr>
        <p:xfrm>
          <a:off x="866077" y="2567487"/>
          <a:ext cx="5913976" cy="26994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8494">
                  <a:extLst>
                    <a:ext uri="{9D8B030D-6E8A-4147-A177-3AD203B41FA5}">
                      <a16:colId xmlns:a16="http://schemas.microsoft.com/office/drawing/2014/main" val="3107121755"/>
                    </a:ext>
                  </a:extLst>
                </a:gridCol>
                <a:gridCol w="1478494">
                  <a:extLst>
                    <a:ext uri="{9D8B030D-6E8A-4147-A177-3AD203B41FA5}">
                      <a16:colId xmlns:a16="http://schemas.microsoft.com/office/drawing/2014/main" val="132446459"/>
                    </a:ext>
                  </a:extLst>
                </a:gridCol>
                <a:gridCol w="1478494">
                  <a:extLst>
                    <a:ext uri="{9D8B030D-6E8A-4147-A177-3AD203B41FA5}">
                      <a16:colId xmlns:a16="http://schemas.microsoft.com/office/drawing/2014/main" val="3036399617"/>
                    </a:ext>
                  </a:extLst>
                </a:gridCol>
                <a:gridCol w="1478494">
                  <a:extLst>
                    <a:ext uri="{9D8B030D-6E8A-4147-A177-3AD203B41FA5}">
                      <a16:colId xmlns:a16="http://schemas.microsoft.com/office/drawing/2014/main" val="576075615"/>
                    </a:ext>
                  </a:extLst>
                </a:gridCol>
              </a:tblGrid>
              <a:tr h="674863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True 1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True 2</a:t>
                      </a:r>
                      <a:endParaRPr lang="it-IT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True 3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40392"/>
                  </a:ext>
                </a:extLst>
              </a:tr>
              <a:tr h="674863">
                <a:tc>
                  <a:txBody>
                    <a:bodyPr/>
                    <a:lstStyle/>
                    <a:p>
                      <a:r>
                        <a:rPr lang="en-US"/>
                        <a:t>Predicted 1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2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it-IT" sz="2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it-IT" sz="2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19322"/>
                  </a:ext>
                </a:extLst>
              </a:tr>
              <a:tr h="674863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Predicted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it-IT" sz="2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it-IT" sz="2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717384"/>
                  </a:ext>
                </a:extLst>
              </a:tr>
              <a:tr h="674863">
                <a:tc>
                  <a:txBody>
                    <a:bodyPr/>
                    <a:lstStyle/>
                    <a:p>
                      <a:r>
                        <a:rPr lang="it-IT"/>
                        <a:t>Predicted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it-IT" sz="2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621430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A671D61-D686-1D5B-BF6F-A59274FCB74F}"/>
              </a:ext>
            </a:extLst>
          </p:cNvPr>
          <p:cNvSpPr txBox="1"/>
          <p:nvPr/>
        </p:nvSpPr>
        <p:spPr>
          <a:xfrm>
            <a:off x="7354529" y="3224715"/>
            <a:ext cx="4552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/>
              <a:t>Classe 1: </a:t>
            </a:r>
            <a:r>
              <a:rPr lang="it-IT" sz="2800"/>
              <a:t>Valve Fault</a:t>
            </a:r>
          </a:p>
          <a:p>
            <a:r>
              <a:rPr lang="it-IT" sz="2800" b="1"/>
              <a:t>Classe 2: </a:t>
            </a:r>
            <a:r>
              <a:rPr lang="it-IT" sz="2800" err="1"/>
              <a:t>Bubble</a:t>
            </a:r>
            <a:r>
              <a:rPr lang="it-IT" sz="2800"/>
              <a:t> </a:t>
            </a:r>
            <a:r>
              <a:rPr lang="it-IT" sz="2800" err="1"/>
              <a:t>Anomaly</a:t>
            </a:r>
            <a:endParaRPr lang="it-IT" sz="2800"/>
          </a:p>
          <a:p>
            <a:r>
              <a:rPr lang="it-IT" sz="2800" b="1"/>
              <a:t>Classe 3: </a:t>
            </a:r>
            <a:r>
              <a:rPr lang="it-IT" sz="2800" err="1"/>
              <a:t>Unknown</a:t>
            </a:r>
            <a:r>
              <a:rPr lang="it-IT" sz="2800"/>
              <a:t> Fault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00EA73-EDC7-1045-9A85-8C1EAE348737}"/>
              </a:ext>
            </a:extLst>
          </p:cNvPr>
          <p:cNvSpPr txBox="1"/>
          <p:nvPr/>
        </p:nvSpPr>
        <p:spPr>
          <a:xfrm>
            <a:off x="2086897" y="5707381"/>
            <a:ext cx="801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/>
              <a:t>Il modello risulta avere il 100% di </a:t>
            </a:r>
            <a:r>
              <a:rPr lang="it-IT" sz="2800" b="1" err="1"/>
              <a:t>accuracy</a:t>
            </a:r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389717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D4BEC-D02F-D799-8123-0F9E8AE60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TASK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D6EF11-5BD8-CAA3-8797-8234ECD87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800"/>
              <a:t>Individuazione  della locazione (BV1, BP1 </a:t>
            </a:r>
            <a:r>
              <a:rPr lang="it-IT"/>
              <a:t>÷</a:t>
            </a:r>
            <a:r>
              <a:rPr lang="it-IT" sz="2800"/>
              <a:t> BP7) del guasto di tipo </a:t>
            </a:r>
            <a:r>
              <a:rPr lang="it-IT" sz="2800" err="1"/>
              <a:t>bubble</a:t>
            </a:r>
            <a:r>
              <a:rPr lang="it-IT" sz="2800"/>
              <a:t> </a:t>
            </a:r>
            <a:r>
              <a:rPr lang="it-IT" sz="2800" err="1"/>
              <a:t>contamination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41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EB476-6A90-0B70-2399-6CDC2C8E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3: Preparazione dei dati di training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1A3CD-26EE-40D4-2B73-F4C9E48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 Costruzione di una tabella 24x2 contenente i dati di training:</a:t>
            </a:r>
          </a:p>
          <a:p>
            <a:r>
              <a:rPr lang="it-IT"/>
              <a:t>La prima colonna contiene i </a:t>
            </a:r>
            <a:r>
              <a:rPr lang="it-IT" b="1"/>
              <a:t>24</a:t>
            </a:r>
            <a:r>
              <a:rPr lang="it-IT"/>
              <a:t> casi corrispondenti ai guasti di tipo </a:t>
            </a:r>
            <a:r>
              <a:rPr lang="it-IT" u="sng" err="1"/>
              <a:t>Bubble</a:t>
            </a:r>
            <a:r>
              <a:rPr lang="it-IT" u="sng"/>
              <a:t> </a:t>
            </a:r>
            <a:r>
              <a:rPr lang="it-IT" u="sng" err="1"/>
              <a:t>Contamination</a:t>
            </a:r>
            <a:endParaRPr lang="it-IT" u="sng"/>
          </a:p>
          <a:p>
            <a:r>
              <a:rPr lang="it-IT"/>
              <a:t>La seconda colonna contiene la locazione della bolla (</a:t>
            </a:r>
            <a:r>
              <a:rPr lang="it-IT" sz="2800"/>
              <a:t>BP1</a:t>
            </a:r>
            <a:r>
              <a:rPr lang="it-IT"/>
              <a:t>÷</a:t>
            </a:r>
            <a:r>
              <a:rPr lang="it-IT" sz="2800"/>
              <a:t>BP7, BV1</a:t>
            </a:r>
            <a:r>
              <a:rPr lang="it-IT"/>
              <a:t>), in base alle informazioni presenti nel file </a:t>
            </a:r>
            <a:r>
              <a:rPr lang="it-IT" b="1"/>
              <a:t>labels</a:t>
            </a:r>
            <a:r>
              <a:rPr lang="it-IT"/>
              <a:t>.xlsx</a:t>
            </a:r>
          </a:p>
        </p:txBody>
      </p:sp>
    </p:spTree>
    <p:extLst>
      <p:ext uri="{BB962C8B-B14F-4D97-AF65-F5344CB8AC3E}">
        <p14:creationId xmlns:p14="http://schemas.microsoft.com/office/powerpoint/2010/main" val="101328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4E8AFD-5F36-EB6B-08F3-762A427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it-IT" sz="3400"/>
              <a:t>Task 3: </a:t>
            </a:r>
            <a:r>
              <a:rPr lang="it-IT" sz="3400" err="1"/>
              <a:t>Diagnostic</a:t>
            </a:r>
            <a:r>
              <a:rPr lang="it-IT" sz="3400"/>
              <a:t> Feature Designer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35B82F-E68F-9C71-A39D-F500265E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057216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Integrazione della seguente </a:t>
            </a:r>
            <a:r>
              <a:rPr lang="it-IT" b="1"/>
              <a:t>frame policy</a:t>
            </a:r>
            <a:r>
              <a:rPr lang="it-IT"/>
              <a:t>:</a:t>
            </a:r>
          </a:p>
          <a:p>
            <a:r>
              <a:rPr lang="it-IT"/>
              <a:t>Frame size: 0.1s</a:t>
            </a:r>
          </a:p>
          <a:p>
            <a:r>
              <a:rPr lang="it-IT"/>
              <a:t>Frame rate: 0.4s</a:t>
            </a:r>
          </a:p>
          <a:p>
            <a:pPr marL="0" indent="0">
              <a:buNone/>
            </a:pPr>
            <a:endParaRPr lang="it-IT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A170B1-9F69-F4D8-63E5-F92C644E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71" y="2103120"/>
            <a:ext cx="5074116" cy="35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36A42-12ED-6C23-306D-1C2886A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3: </a:t>
            </a:r>
            <a:r>
              <a:rPr lang="it-IT" err="1"/>
              <a:t>Diagnostic</a:t>
            </a:r>
            <a:r>
              <a:rPr lang="it-IT"/>
              <a:t> Feature Designer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FD8C3B-079F-309C-2DBB-2090918A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4980432" cy="3694176"/>
          </a:xfrm>
        </p:spPr>
        <p:txBody>
          <a:bodyPr>
            <a:normAutofit fontScale="77500" lnSpcReduction="20000"/>
          </a:bodyPr>
          <a:lstStyle/>
          <a:p>
            <a:r>
              <a:rPr lang="it-IT"/>
              <a:t>Calcolo dello spettro del segnale e generazione delle features in frequenza</a:t>
            </a:r>
          </a:p>
          <a:p>
            <a:endParaRPr lang="it-IT"/>
          </a:p>
          <a:p>
            <a:r>
              <a:rPr lang="it-IT"/>
              <a:t>Calcolo e ranking delle features nel tempo ed in frequenza su P1-P7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Estrazione delle migliori features, almeno una per ogni sensore (P1-P7), secondo la metrica ANOVA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1076F9-3F53-DD3F-BBA3-99C827B4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793" y="2478024"/>
            <a:ext cx="3747714" cy="38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73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47F92-0072-0FA2-AB0E-741860AF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3: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23CEC-7A36-E3A0-5AC6-8EBB4750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/>
              <a:t>Le features selezionate sono state esportate sul tool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r>
              <a:rPr lang="it-IT"/>
              <a:t> per l’addestramento del modello di classificazione </a:t>
            </a:r>
            <a:r>
              <a:rPr lang="it-IT" err="1"/>
              <a:t>multiclasse</a:t>
            </a:r>
            <a:endParaRPr lang="it-IT"/>
          </a:p>
          <a:p>
            <a:pPr marL="0" indent="0">
              <a:buNone/>
            </a:pPr>
            <a:r>
              <a:rPr lang="it-IT"/>
              <a:t>Configurazione dei parametri per l’addestramento:</a:t>
            </a:r>
          </a:p>
          <a:p>
            <a:r>
              <a:rPr lang="it-IT"/>
              <a:t>10 </a:t>
            </a:r>
            <a:r>
              <a:rPr lang="it-IT" err="1"/>
              <a:t>Fold</a:t>
            </a:r>
            <a:r>
              <a:rPr lang="it-IT"/>
              <a:t> Cross-</a:t>
            </a:r>
            <a:r>
              <a:rPr lang="it-IT" err="1"/>
              <a:t>Validation</a:t>
            </a:r>
            <a:endParaRPr lang="it-IT"/>
          </a:p>
          <a:p>
            <a:r>
              <a:rPr lang="it-IT"/>
              <a:t>80% dei dati riservati per il training, 20% per la </a:t>
            </a:r>
            <a:r>
              <a:rPr lang="it-IT" err="1"/>
              <a:t>validation</a:t>
            </a:r>
            <a:endParaRPr lang="it-IT"/>
          </a:p>
          <a:p>
            <a:r>
              <a:rPr lang="it-IT"/>
              <a:t>Risposta: Locazione BP1÷BP7, BV1</a:t>
            </a:r>
          </a:p>
        </p:txBody>
      </p:sp>
    </p:spTree>
    <p:extLst>
      <p:ext uri="{BB962C8B-B14F-4D97-AF65-F5344CB8AC3E}">
        <p14:creationId xmlns:p14="http://schemas.microsoft.com/office/powerpoint/2010/main" val="2284931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3FD11-5ABF-1B66-30BB-7C0E241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3: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BF57B-7088-7B70-9A52-18415BB2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8" y="2164655"/>
            <a:ext cx="7616548" cy="4007545"/>
          </a:xfrm>
        </p:spPr>
        <p:txBody>
          <a:bodyPr>
            <a:normAutofit/>
          </a:bodyPr>
          <a:lstStyle/>
          <a:p>
            <a:r>
              <a:rPr lang="it-IT"/>
              <a:t>Addestramento di diversi modelli di classificazione attraverso la funzione </a:t>
            </a:r>
            <a:r>
              <a:rPr lang="it-IT" err="1"/>
              <a:t>All</a:t>
            </a:r>
            <a:r>
              <a:rPr lang="it-IT"/>
              <a:t> Train</a:t>
            </a:r>
          </a:p>
          <a:p>
            <a:r>
              <a:rPr lang="it-IT"/>
              <a:t>Selezione del modello </a:t>
            </a:r>
            <a:r>
              <a:rPr lang="it-IT" b="1" err="1"/>
              <a:t>Bilayered</a:t>
            </a:r>
            <a:r>
              <a:rPr lang="it-IT" b="1"/>
              <a:t> </a:t>
            </a:r>
            <a:r>
              <a:rPr lang="it-IT" b="1" err="1"/>
              <a:t>Neural</a:t>
            </a:r>
            <a:r>
              <a:rPr lang="it-IT" b="1"/>
              <a:t> Network </a:t>
            </a:r>
            <a:r>
              <a:rPr lang="it-IT"/>
              <a:t>in base alle metriche: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/>
              <a:t> </a:t>
            </a:r>
            <a:r>
              <a:rPr lang="it-IT" err="1"/>
              <a:t>Accuracy</a:t>
            </a:r>
            <a:r>
              <a:rPr lang="it-IT"/>
              <a:t> (10-Fold Cross-</a:t>
            </a:r>
            <a:r>
              <a:rPr lang="it-IT" err="1"/>
              <a:t>Validation</a:t>
            </a:r>
            <a:r>
              <a:rPr lang="it-IT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/>
              <a:t> </a:t>
            </a:r>
            <a:r>
              <a:rPr lang="it-IT" err="1"/>
              <a:t>Accuracy</a:t>
            </a:r>
            <a:r>
              <a:rPr lang="it-IT"/>
              <a:t> (</a:t>
            </a:r>
            <a:r>
              <a:rPr lang="it-IT" err="1"/>
              <a:t>Validation</a:t>
            </a:r>
            <a:r>
              <a:rPr lang="it-IT"/>
              <a:t> sul 20% dei dati di training)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/>
              <a:t> </a:t>
            </a:r>
            <a:r>
              <a:rPr lang="it-IT" err="1"/>
              <a:t>Prediction</a:t>
            </a:r>
            <a:r>
              <a:rPr lang="it-IT"/>
              <a:t> speed</a:t>
            </a:r>
          </a:p>
          <a:p>
            <a:endParaRPr lang="it-IT"/>
          </a:p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983144-967A-14AD-ECBF-86AE323A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896" y="2164655"/>
            <a:ext cx="309398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FDDC4-3DC9-E551-8B9E-56588794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Preparazione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93580-E17F-7B71-C985-1AB69276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/>
              <a:t>Dati di </a:t>
            </a:r>
            <a:r>
              <a:rPr lang="it-IT">
                <a:solidFill>
                  <a:srgbClr val="FF0000"/>
                </a:solidFill>
              </a:rPr>
              <a:t>training</a:t>
            </a:r>
            <a:r>
              <a:rPr lang="it-IT"/>
              <a:t> corrispondenti a 177 casi:</a:t>
            </a:r>
          </a:p>
          <a:p>
            <a:r>
              <a:rPr lang="it-IT"/>
              <a:t>59 casi </a:t>
            </a:r>
            <a:r>
              <a:rPr lang="it-IT" err="1"/>
              <a:t>Spacecraft</a:t>
            </a:r>
            <a:r>
              <a:rPr lang="it-IT"/>
              <a:t> 1</a:t>
            </a:r>
          </a:p>
          <a:p>
            <a:r>
              <a:rPr lang="it-IT"/>
              <a:t>59 casi </a:t>
            </a:r>
            <a:r>
              <a:rPr lang="it-IT" err="1"/>
              <a:t>Spacecraft</a:t>
            </a:r>
            <a:r>
              <a:rPr lang="it-IT"/>
              <a:t> 2</a:t>
            </a:r>
          </a:p>
          <a:p>
            <a:r>
              <a:rPr lang="it-IT"/>
              <a:t>59 casi </a:t>
            </a:r>
            <a:r>
              <a:rPr lang="it-IT" err="1"/>
              <a:t>Spacecraft</a:t>
            </a:r>
            <a:r>
              <a:rPr lang="it-IT"/>
              <a:t> 3</a:t>
            </a:r>
          </a:p>
          <a:p>
            <a:pPr marL="0" indent="0">
              <a:buNone/>
            </a:pPr>
            <a:r>
              <a:rPr lang="it-IT"/>
              <a:t>Dati di </a:t>
            </a:r>
            <a:r>
              <a:rPr lang="it-IT">
                <a:solidFill>
                  <a:srgbClr val="FF0000"/>
                </a:solidFill>
              </a:rPr>
              <a:t>test</a:t>
            </a:r>
            <a:r>
              <a:rPr lang="it-IT"/>
              <a:t> corrispondenti a 46 casi:</a:t>
            </a:r>
          </a:p>
          <a:p>
            <a:r>
              <a:rPr lang="it-IT"/>
              <a:t>23 casi </a:t>
            </a:r>
            <a:r>
              <a:rPr lang="it-IT" err="1"/>
              <a:t>Spacecraft</a:t>
            </a:r>
            <a:r>
              <a:rPr lang="it-IT"/>
              <a:t> 1</a:t>
            </a:r>
          </a:p>
          <a:p>
            <a:r>
              <a:rPr lang="it-IT"/>
              <a:t>23 casi </a:t>
            </a:r>
            <a:r>
              <a:rPr lang="it-IT" err="1"/>
              <a:t>Spacecraft</a:t>
            </a:r>
            <a:r>
              <a:rPr lang="it-IT"/>
              <a:t> 4 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821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DB5EF-29AF-95EA-31D8-AF895B0E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3: Classificazione dei dati di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85AC7-9E27-FB6A-8343-665E8802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615184"/>
            <a:ext cx="10168128" cy="3694176"/>
          </a:xfrm>
        </p:spPr>
        <p:txBody>
          <a:bodyPr>
            <a:normAutofit/>
          </a:bodyPr>
          <a:lstStyle/>
          <a:p>
            <a:r>
              <a:rPr lang="it-IT"/>
              <a:t>Preparazione dei dati di test attraverso la costruzione di una tabella contenente le features necessarie al modello di classificazione</a:t>
            </a:r>
          </a:p>
          <a:p>
            <a:r>
              <a:rPr lang="it-IT"/>
              <a:t>Integrazione dei </a:t>
            </a:r>
            <a:r>
              <a:rPr lang="it-IT" err="1"/>
              <a:t>FaultCode</a:t>
            </a:r>
            <a:r>
              <a:rPr lang="it-IT"/>
              <a:t> dei </a:t>
            </a:r>
            <a:r>
              <a:rPr lang="it-IT" b="1"/>
              <a:t>10</a:t>
            </a:r>
            <a:r>
              <a:rPr lang="it-IT"/>
              <a:t> casi individuati come guasti nel </a:t>
            </a:r>
            <a:r>
              <a:rPr lang="it-IT" b="1"/>
              <a:t>Task 2</a:t>
            </a:r>
          </a:p>
          <a:p>
            <a:pPr marL="0" indent="0">
              <a:buNone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048586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8E89D-455A-FADF-27DD-668E3F03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3: Valutazione dei risultati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58517D-EA36-8954-A448-189ED145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99071"/>
            <a:ext cx="6317619" cy="2998839"/>
          </a:xfrm>
        </p:spPr>
        <p:txBody>
          <a:bodyPr>
            <a:normAutofit fontScale="92500" lnSpcReduction="10000"/>
          </a:bodyPr>
          <a:lstStyle/>
          <a:p>
            <a:r>
              <a:rPr lang="it-IT"/>
              <a:t>Aggregazione per caso dei risultati ottenuti per ogni frame tramite criterio di </a:t>
            </a:r>
            <a:r>
              <a:rPr lang="it-IT" u="sng"/>
              <a:t>maggioranza</a:t>
            </a:r>
            <a:endParaRPr lang="it-IT"/>
          </a:p>
          <a:p>
            <a:r>
              <a:rPr lang="it-IT" sz="3000"/>
              <a:t>Confronto degli esiti del modello con quelli reali</a:t>
            </a:r>
            <a:endParaRPr lang="it-IT"/>
          </a:p>
          <a:p>
            <a:r>
              <a:rPr lang="it-IT" sz="3000"/>
              <a:t>L’</a:t>
            </a:r>
            <a:r>
              <a:rPr lang="it-IT" sz="3000" b="1" err="1"/>
              <a:t>accuracy</a:t>
            </a:r>
            <a:r>
              <a:rPr lang="it-IT" sz="3000"/>
              <a:t> risulta essere del 100%</a:t>
            </a:r>
          </a:p>
        </p:txBody>
      </p:sp>
      <p:graphicFrame>
        <p:nvGraphicFramePr>
          <p:cNvPr id="3" name="Segnaposto contenuto 4">
            <a:extLst>
              <a:ext uri="{FF2B5EF4-FFF2-40B4-BE49-F238E27FC236}">
                <a16:creationId xmlns:a16="http://schemas.microsoft.com/office/drawing/2014/main" id="{ED1A815D-C19F-6B77-92D3-0EE582660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996380"/>
              </p:ext>
            </p:extLst>
          </p:nvPr>
        </p:nvGraphicFramePr>
        <p:xfrm>
          <a:off x="8453889" y="2210859"/>
          <a:ext cx="3131754" cy="4242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306">
                  <a:extLst>
                    <a:ext uri="{9D8B030D-6E8A-4147-A177-3AD203B41FA5}">
                      <a16:colId xmlns:a16="http://schemas.microsoft.com/office/drawing/2014/main" val="805513668"/>
                    </a:ext>
                  </a:extLst>
                </a:gridCol>
                <a:gridCol w="1099306">
                  <a:extLst>
                    <a:ext uri="{9D8B030D-6E8A-4147-A177-3AD203B41FA5}">
                      <a16:colId xmlns:a16="http://schemas.microsoft.com/office/drawing/2014/main" val="402305783"/>
                    </a:ext>
                  </a:extLst>
                </a:gridCol>
                <a:gridCol w="933142">
                  <a:extLst>
                    <a:ext uri="{9D8B030D-6E8A-4147-A177-3AD203B41FA5}">
                      <a16:colId xmlns:a16="http://schemas.microsoft.com/office/drawing/2014/main" val="1291894535"/>
                    </a:ext>
                  </a:extLst>
                </a:gridCol>
              </a:tblGrid>
              <a:tr h="585371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bg1"/>
                          </a:solidFill>
                        </a:rPr>
                        <a:t>Esito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bg1"/>
                          </a:solidFill>
                        </a:rPr>
                        <a:t>Real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469978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4153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52127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6411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7281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0663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52713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4235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2104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998435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BP2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2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18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D4BEC-D02F-D799-8123-0F9E8AE60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TASK 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D6EF11-5BD8-CAA3-8797-8234ECD87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800"/>
              <a:t>Individuazione delle valvole guaste (SV1 – SV4)</a:t>
            </a:r>
          </a:p>
        </p:txBody>
      </p:sp>
    </p:spTree>
    <p:extLst>
      <p:ext uri="{BB962C8B-B14F-4D97-AF65-F5344CB8AC3E}">
        <p14:creationId xmlns:p14="http://schemas.microsoft.com/office/powerpoint/2010/main" val="3835948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EB476-6A90-0B70-2399-6CDC2C8E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4: Preparazione dei dati di training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1A3CD-26EE-40D4-2B73-F4C9E48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 Costruzione di una tabella 48x2 contenente i dati di training:</a:t>
            </a:r>
          </a:p>
          <a:p>
            <a:r>
              <a:rPr lang="it-IT"/>
              <a:t>La prima colonna contiene i </a:t>
            </a:r>
            <a:r>
              <a:rPr lang="it-IT" b="1"/>
              <a:t>48</a:t>
            </a:r>
            <a:r>
              <a:rPr lang="it-IT"/>
              <a:t> casi corrispondenti ai guasti di tipo </a:t>
            </a:r>
            <a:r>
              <a:rPr lang="it-IT" u="sng"/>
              <a:t>Valve Fault</a:t>
            </a:r>
          </a:p>
          <a:p>
            <a:r>
              <a:rPr lang="it-IT"/>
              <a:t>La seconda colonna contiene la valvola guasta (SV</a:t>
            </a:r>
            <a:r>
              <a:rPr lang="it-IT" sz="2800"/>
              <a:t>1</a:t>
            </a:r>
            <a:r>
              <a:rPr lang="it-IT"/>
              <a:t>÷SV4), in base alle informazioni presenti nel file </a:t>
            </a:r>
            <a:r>
              <a:rPr lang="it-IT" b="1"/>
              <a:t>labels</a:t>
            </a:r>
            <a:r>
              <a:rPr lang="it-IT"/>
              <a:t>.xlsx</a:t>
            </a:r>
          </a:p>
        </p:txBody>
      </p:sp>
    </p:spTree>
    <p:extLst>
      <p:ext uri="{BB962C8B-B14F-4D97-AF65-F5344CB8AC3E}">
        <p14:creationId xmlns:p14="http://schemas.microsoft.com/office/powerpoint/2010/main" val="4164448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4E8AFD-5F36-EB6B-08F3-762A427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it-IT" sz="3400"/>
              <a:t>Task 4: </a:t>
            </a:r>
            <a:r>
              <a:rPr lang="it-IT" sz="3400" err="1"/>
              <a:t>Diagnostic</a:t>
            </a:r>
            <a:r>
              <a:rPr lang="it-IT" sz="3400"/>
              <a:t> Feature Designer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35B82F-E68F-9C71-A39D-F500265E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057216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Integrazione della seguente </a:t>
            </a:r>
            <a:r>
              <a:rPr lang="it-IT" b="1"/>
              <a:t>frame policy</a:t>
            </a:r>
            <a:r>
              <a:rPr lang="it-IT"/>
              <a:t>:</a:t>
            </a:r>
          </a:p>
          <a:p>
            <a:r>
              <a:rPr lang="it-IT"/>
              <a:t>Frame size: 0.1s</a:t>
            </a:r>
          </a:p>
          <a:p>
            <a:r>
              <a:rPr lang="it-IT"/>
              <a:t>Frame rate: 0.4s</a:t>
            </a:r>
          </a:p>
          <a:p>
            <a:pPr marL="0" indent="0">
              <a:buNone/>
            </a:pPr>
            <a:endParaRPr lang="it-IT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A170B1-9F69-F4D8-63E5-F92C644E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71" y="2103120"/>
            <a:ext cx="5074116" cy="35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9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36A42-12ED-6C23-306D-1C2886A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4: </a:t>
            </a:r>
            <a:r>
              <a:rPr lang="it-IT" err="1"/>
              <a:t>Diagnostic</a:t>
            </a:r>
            <a:r>
              <a:rPr lang="it-IT"/>
              <a:t> Feature Designer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FD8C3B-079F-309C-2DBB-2090918A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4980432" cy="3694176"/>
          </a:xfrm>
        </p:spPr>
        <p:txBody>
          <a:bodyPr>
            <a:normAutofit fontScale="77500" lnSpcReduction="20000"/>
          </a:bodyPr>
          <a:lstStyle/>
          <a:p>
            <a:r>
              <a:rPr lang="it-IT"/>
              <a:t>Calcolo dello spettro del segnale e generazione delle features in frequenza</a:t>
            </a:r>
          </a:p>
          <a:p>
            <a:endParaRPr lang="it-IT"/>
          </a:p>
          <a:p>
            <a:r>
              <a:rPr lang="it-IT"/>
              <a:t>Calcolo e ranking delle features nel tempo ed in frequenza su P1-P7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Estrazione delle migliori features, almeno una per ogni sensore (P1-P7), secondo la metrica ANOVA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86CBC70-8A90-8CB4-A34F-75099C9E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669" y="2186494"/>
            <a:ext cx="3784060" cy="419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1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47F92-0072-0FA2-AB0E-741860AF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4: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23CEC-7A36-E3A0-5AC6-8EBB4750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77" y="2487752"/>
            <a:ext cx="10635445" cy="369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/>
              <a:t>Le features selezionate sono state normalizzate tramite </a:t>
            </a:r>
            <a:r>
              <a:rPr lang="it-IT" b="1"/>
              <a:t>Min-Max </a:t>
            </a:r>
            <a:r>
              <a:rPr lang="it-IT"/>
              <a:t>ed esportate sul tool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r>
              <a:rPr lang="it-IT"/>
              <a:t> per l’addestramento del modello di classificazione </a:t>
            </a:r>
            <a:r>
              <a:rPr lang="it-IT" err="1"/>
              <a:t>multiclasse</a:t>
            </a:r>
            <a:endParaRPr lang="it-IT"/>
          </a:p>
          <a:p>
            <a:pPr marL="0" indent="0">
              <a:buNone/>
            </a:pPr>
            <a:r>
              <a:rPr lang="it-IT"/>
              <a:t>Configurazione dei parametri per l’addestramento:</a:t>
            </a:r>
          </a:p>
          <a:p>
            <a:r>
              <a:rPr lang="it-IT"/>
              <a:t>10 </a:t>
            </a:r>
            <a:r>
              <a:rPr lang="it-IT" err="1"/>
              <a:t>Fold</a:t>
            </a:r>
            <a:r>
              <a:rPr lang="it-IT"/>
              <a:t> Cross-</a:t>
            </a:r>
            <a:r>
              <a:rPr lang="it-IT" err="1"/>
              <a:t>Validation</a:t>
            </a:r>
            <a:endParaRPr lang="it-IT"/>
          </a:p>
          <a:p>
            <a:r>
              <a:rPr lang="it-IT"/>
              <a:t>80% dei dati riservati per il training, 20% per la </a:t>
            </a:r>
            <a:r>
              <a:rPr lang="it-IT" err="1"/>
              <a:t>validation</a:t>
            </a:r>
            <a:endParaRPr lang="it-IT"/>
          </a:p>
          <a:p>
            <a:r>
              <a:rPr lang="it-IT"/>
              <a:t>Risposta: Valvola SV1÷SV4</a:t>
            </a:r>
          </a:p>
        </p:txBody>
      </p:sp>
    </p:spTree>
    <p:extLst>
      <p:ext uri="{BB962C8B-B14F-4D97-AF65-F5344CB8AC3E}">
        <p14:creationId xmlns:p14="http://schemas.microsoft.com/office/powerpoint/2010/main" val="3868355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3FD11-5ABF-1B66-30BB-7C0E241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4: </a:t>
            </a:r>
            <a:r>
              <a:rPr lang="it-IT" err="1"/>
              <a:t>Classification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BF57B-7088-7B70-9A52-18415BB2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8" y="2164655"/>
            <a:ext cx="7616548" cy="4007545"/>
          </a:xfrm>
        </p:spPr>
        <p:txBody>
          <a:bodyPr>
            <a:normAutofit/>
          </a:bodyPr>
          <a:lstStyle/>
          <a:p>
            <a:r>
              <a:rPr lang="it-IT"/>
              <a:t>Addestramento di diversi modelli di classificazione attraverso la funzione </a:t>
            </a:r>
            <a:r>
              <a:rPr lang="it-IT" err="1"/>
              <a:t>All</a:t>
            </a:r>
            <a:r>
              <a:rPr lang="it-IT"/>
              <a:t> Train</a:t>
            </a:r>
          </a:p>
          <a:p>
            <a:r>
              <a:rPr lang="it-IT"/>
              <a:t>Selezione del modello </a:t>
            </a:r>
            <a:r>
              <a:rPr lang="it-IT" b="1"/>
              <a:t>Medium KNN </a:t>
            </a:r>
            <a:r>
              <a:rPr lang="it-IT"/>
              <a:t>in base alle metriche: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/>
              <a:t> </a:t>
            </a:r>
            <a:r>
              <a:rPr lang="it-IT" err="1"/>
              <a:t>Accuracy</a:t>
            </a:r>
            <a:r>
              <a:rPr lang="it-IT"/>
              <a:t> (10-Fold Cross-</a:t>
            </a:r>
            <a:r>
              <a:rPr lang="it-IT" err="1"/>
              <a:t>Validation</a:t>
            </a:r>
            <a:r>
              <a:rPr lang="it-IT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/>
              <a:t> </a:t>
            </a:r>
            <a:r>
              <a:rPr lang="it-IT" err="1"/>
              <a:t>Accuracy</a:t>
            </a:r>
            <a:r>
              <a:rPr lang="it-IT"/>
              <a:t> (</a:t>
            </a:r>
            <a:r>
              <a:rPr lang="it-IT" err="1"/>
              <a:t>Validation</a:t>
            </a:r>
            <a:r>
              <a:rPr lang="it-IT"/>
              <a:t> sul 20% dei dati di training)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/>
              <a:t> </a:t>
            </a:r>
            <a:r>
              <a:rPr lang="it-IT" err="1"/>
              <a:t>Prediction</a:t>
            </a:r>
            <a:r>
              <a:rPr lang="it-IT"/>
              <a:t> speed</a:t>
            </a:r>
          </a:p>
          <a:p>
            <a:endParaRPr lang="it-IT"/>
          </a:p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59CC2AF-3C03-B55C-4B20-98E6E5CD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877" y="2164655"/>
            <a:ext cx="3119735" cy="40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05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DB5EF-29AF-95EA-31D8-AF895B0E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4: Classificazione dei dati di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85AC7-9E27-FB6A-8343-665E8802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615184"/>
            <a:ext cx="10168128" cy="3694176"/>
          </a:xfrm>
        </p:spPr>
        <p:txBody>
          <a:bodyPr>
            <a:normAutofit/>
          </a:bodyPr>
          <a:lstStyle/>
          <a:p>
            <a:r>
              <a:rPr lang="it-IT"/>
              <a:t>Preparazione dei dati di test attraverso la costruzione di una tabella contenente le features necessarie al modello di classificazione</a:t>
            </a:r>
          </a:p>
          <a:p>
            <a:r>
              <a:rPr lang="it-IT"/>
              <a:t>Normalizzazione dei dati di test utilizzando i valori </a:t>
            </a:r>
            <a:r>
              <a:rPr lang="it-IT" u="sng"/>
              <a:t>Min</a:t>
            </a:r>
            <a:r>
              <a:rPr lang="it-IT"/>
              <a:t> e </a:t>
            </a:r>
            <a:r>
              <a:rPr lang="it-IT" u="sng"/>
              <a:t>Max</a:t>
            </a:r>
            <a:r>
              <a:rPr lang="it-IT"/>
              <a:t> dei casi di training</a:t>
            </a:r>
          </a:p>
          <a:p>
            <a:r>
              <a:rPr lang="it-IT"/>
              <a:t>Integrazione dei </a:t>
            </a:r>
            <a:r>
              <a:rPr lang="it-IT" err="1"/>
              <a:t>FaultCode</a:t>
            </a:r>
            <a:r>
              <a:rPr lang="it-IT"/>
              <a:t> dei </a:t>
            </a:r>
            <a:r>
              <a:rPr lang="it-IT" b="1"/>
              <a:t>10</a:t>
            </a:r>
            <a:r>
              <a:rPr lang="it-IT"/>
              <a:t> casi individuati come guasti nel </a:t>
            </a:r>
            <a:r>
              <a:rPr lang="it-IT" b="1"/>
              <a:t>Task 2</a:t>
            </a:r>
          </a:p>
          <a:p>
            <a:endParaRPr lang="it-IT" b="1"/>
          </a:p>
          <a:p>
            <a:pPr marL="0" indent="0">
              <a:buNone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70638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8E89D-455A-FADF-27DD-668E3F03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4: Valutazione dei risultati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58517D-EA36-8954-A448-189ED145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99071"/>
            <a:ext cx="6317619" cy="2998839"/>
          </a:xfrm>
        </p:spPr>
        <p:txBody>
          <a:bodyPr>
            <a:noAutofit/>
          </a:bodyPr>
          <a:lstStyle/>
          <a:p>
            <a:r>
              <a:rPr lang="it-IT"/>
              <a:t>Aggregazione per caso dei risultati ottenuti per ogni frame tramite criterio di </a:t>
            </a:r>
            <a:r>
              <a:rPr lang="it-IT" u="sng"/>
              <a:t>maggioranza</a:t>
            </a:r>
          </a:p>
          <a:p>
            <a:r>
              <a:rPr lang="it-IT"/>
              <a:t>Confronto degli esiti del modello con quelli reali</a:t>
            </a:r>
          </a:p>
          <a:p>
            <a:r>
              <a:rPr lang="it-IT"/>
              <a:t>L’</a:t>
            </a:r>
            <a:r>
              <a:rPr lang="it-IT" b="1" err="1"/>
              <a:t>accuracy</a:t>
            </a:r>
            <a:r>
              <a:rPr lang="it-IT"/>
              <a:t> risulta essere dell’80%</a:t>
            </a:r>
          </a:p>
        </p:txBody>
      </p:sp>
      <p:graphicFrame>
        <p:nvGraphicFramePr>
          <p:cNvPr id="3" name="Segnaposto contenuto 4">
            <a:extLst>
              <a:ext uri="{FF2B5EF4-FFF2-40B4-BE49-F238E27FC236}">
                <a16:creationId xmlns:a16="http://schemas.microsoft.com/office/drawing/2014/main" id="{ED1A815D-C19F-6B77-92D3-0EE582660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053385"/>
              </p:ext>
            </p:extLst>
          </p:nvPr>
        </p:nvGraphicFramePr>
        <p:xfrm>
          <a:off x="8453889" y="2210859"/>
          <a:ext cx="3131754" cy="4242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306">
                  <a:extLst>
                    <a:ext uri="{9D8B030D-6E8A-4147-A177-3AD203B41FA5}">
                      <a16:colId xmlns:a16="http://schemas.microsoft.com/office/drawing/2014/main" val="805513668"/>
                    </a:ext>
                  </a:extLst>
                </a:gridCol>
                <a:gridCol w="1099306">
                  <a:extLst>
                    <a:ext uri="{9D8B030D-6E8A-4147-A177-3AD203B41FA5}">
                      <a16:colId xmlns:a16="http://schemas.microsoft.com/office/drawing/2014/main" val="402305783"/>
                    </a:ext>
                  </a:extLst>
                </a:gridCol>
                <a:gridCol w="933142">
                  <a:extLst>
                    <a:ext uri="{9D8B030D-6E8A-4147-A177-3AD203B41FA5}">
                      <a16:colId xmlns:a16="http://schemas.microsoft.com/office/drawing/2014/main" val="1291894535"/>
                    </a:ext>
                  </a:extLst>
                </a:gridCol>
              </a:tblGrid>
              <a:tr h="585371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bg1"/>
                          </a:solidFill>
                        </a:rPr>
                        <a:t>Esito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bg1"/>
                          </a:solidFill>
                        </a:rPr>
                        <a:t>Real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469978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4153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52127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6411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7281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0663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52713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4235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2104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998435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SV4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2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1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7F588-9AC7-D495-658E-820F9DC2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TASK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801682-A549-36EF-9DD5-4251FA2D9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Distinzione dei casi in </a:t>
            </a:r>
            <a:r>
              <a:rPr lang="it-IT">
                <a:solidFill>
                  <a:srgbClr val="FF0000"/>
                </a:solidFill>
              </a:rPr>
              <a:t>guasti</a:t>
            </a:r>
            <a:r>
              <a:rPr lang="it-IT"/>
              <a:t> e normali</a:t>
            </a:r>
          </a:p>
        </p:txBody>
      </p:sp>
    </p:spTree>
    <p:extLst>
      <p:ext uri="{BB962C8B-B14F-4D97-AF65-F5344CB8AC3E}">
        <p14:creationId xmlns:p14="http://schemas.microsoft.com/office/powerpoint/2010/main" val="3076627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D4BEC-D02F-D799-8123-0F9E8AE60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TASK 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D6EF11-5BD8-CAA3-8797-8234ECD87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Determinazione della percentuale di apertura delle valvole guaste</a:t>
            </a:r>
          </a:p>
        </p:txBody>
      </p:sp>
    </p:spTree>
    <p:extLst>
      <p:ext uri="{BB962C8B-B14F-4D97-AF65-F5344CB8AC3E}">
        <p14:creationId xmlns:p14="http://schemas.microsoft.com/office/powerpoint/2010/main" val="3250205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EB476-6A90-0B70-2399-6CDC2C8E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5: Preparazione dei dati di training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1A3CD-26EE-40D4-2B73-F4C9E48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 Costruzione di una tabella 60x2 contenente i dati di training:</a:t>
            </a:r>
          </a:p>
          <a:p>
            <a:r>
              <a:rPr lang="it-IT"/>
              <a:t>La prima colonna contiene </a:t>
            </a:r>
            <a:r>
              <a:rPr lang="it-IT" b="1"/>
              <a:t>60</a:t>
            </a:r>
            <a:r>
              <a:rPr lang="it-IT"/>
              <a:t> casi: 12 casi </a:t>
            </a:r>
            <a:r>
              <a:rPr lang="it-IT" err="1"/>
              <a:t>Normal</a:t>
            </a:r>
            <a:r>
              <a:rPr lang="it-IT"/>
              <a:t> (4 per </a:t>
            </a:r>
            <a:r>
              <a:rPr lang="it-IT" err="1"/>
              <a:t>Spacecraft</a:t>
            </a:r>
            <a:r>
              <a:rPr lang="it-IT"/>
              <a:t>) e 48 casi relativi ai </a:t>
            </a:r>
            <a:r>
              <a:rPr lang="it-IT" err="1"/>
              <a:t>Solenoid</a:t>
            </a:r>
            <a:r>
              <a:rPr lang="it-IT"/>
              <a:t> Valve Fault</a:t>
            </a:r>
            <a:endParaRPr lang="it-IT" u="sng"/>
          </a:p>
          <a:p>
            <a:r>
              <a:rPr lang="it-IT"/>
              <a:t>La seconda colonna contiene la percentuale di apertura delle valvole, in base alle informazioni presenti nel file </a:t>
            </a:r>
            <a:r>
              <a:rPr lang="it-IT" b="1"/>
              <a:t>labels</a:t>
            </a:r>
            <a:r>
              <a:rPr lang="it-IT"/>
              <a:t>.xlsx</a:t>
            </a:r>
          </a:p>
        </p:txBody>
      </p:sp>
    </p:spTree>
    <p:extLst>
      <p:ext uri="{BB962C8B-B14F-4D97-AF65-F5344CB8AC3E}">
        <p14:creationId xmlns:p14="http://schemas.microsoft.com/office/powerpoint/2010/main" val="776416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4E8AFD-5F36-EB6B-08F3-762A427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it-IT" sz="3400"/>
              <a:t>Task 5: </a:t>
            </a:r>
            <a:r>
              <a:rPr lang="it-IT" sz="3400" err="1"/>
              <a:t>Diagnostic</a:t>
            </a:r>
            <a:r>
              <a:rPr lang="it-IT" sz="3400"/>
              <a:t> Feature Designer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35B82F-E68F-9C71-A39D-F500265E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057216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Integrazione della seguente </a:t>
            </a:r>
            <a:r>
              <a:rPr lang="it-IT" b="1"/>
              <a:t>frame policy</a:t>
            </a:r>
            <a:r>
              <a:rPr lang="it-IT"/>
              <a:t>:</a:t>
            </a:r>
          </a:p>
          <a:p>
            <a:r>
              <a:rPr lang="it-IT"/>
              <a:t>Frame size: 0.4s</a:t>
            </a:r>
          </a:p>
          <a:p>
            <a:r>
              <a:rPr lang="it-IT"/>
              <a:t>Frame rate: 0.4s</a:t>
            </a:r>
          </a:p>
          <a:p>
            <a:pPr marL="0" indent="0">
              <a:buNone/>
            </a:pPr>
            <a:endParaRPr lang="it-IT" sz="1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7E525B-23BB-E84E-0138-6F29B98A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770" y="2512611"/>
            <a:ext cx="4597319" cy="31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8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36A42-12ED-6C23-306D-1C2886A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5: </a:t>
            </a:r>
            <a:r>
              <a:rPr lang="it-IT" err="1"/>
              <a:t>Diagnostic</a:t>
            </a:r>
            <a:r>
              <a:rPr lang="it-IT"/>
              <a:t> Feature Designer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FD8C3B-079F-309C-2DBB-2090918A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4980432" cy="3694176"/>
          </a:xfrm>
        </p:spPr>
        <p:txBody>
          <a:bodyPr>
            <a:normAutofit fontScale="77500" lnSpcReduction="20000"/>
          </a:bodyPr>
          <a:lstStyle/>
          <a:p>
            <a:r>
              <a:rPr lang="it-IT"/>
              <a:t>Calcolo dello spettro del segnale e generazione delle features in frequenza</a:t>
            </a:r>
          </a:p>
          <a:p>
            <a:endParaRPr lang="it-IT"/>
          </a:p>
          <a:p>
            <a:r>
              <a:rPr lang="it-IT"/>
              <a:t>Calcolo e ranking delle features nel tempo ed in frequenza su P1-P7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Estrazione delle migliori features, almeno una per ogni sensore (P1-P7), secondo la metrica ANOVA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4CA2E693-452D-D932-0579-72D0EE9FD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3" y="2153354"/>
            <a:ext cx="3431808" cy="43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3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47F92-0072-0FA2-AB0E-741860AF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5: </a:t>
            </a:r>
            <a:r>
              <a:rPr lang="it-IT" err="1"/>
              <a:t>Regression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23CEC-7A36-E3A0-5AC6-8EBB4750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/>
              <a:t>Le features selezionate sono state esportate sul tool </a:t>
            </a:r>
            <a:r>
              <a:rPr lang="it-IT" err="1"/>
              <a:t>Regression</a:t>
            </a:r>
            <a:r>
              <a:rPr lang="it-IT"/>
              <a:t> </a:t>
            </a:r>
            <a:r>
              <a:rPr lang="it-IT" err="1"/>
              <a:t>Learner</a:t>
            </a:r>
            <a:r>
              <a:rPr lang="it-IT"/>
              <a:t> per l’addestramento del modello di regressione. </a:t>
            </a:r>
          </a:p>
          <a:p>
            <a:pPr marL="0" indent="0">
              <a:buNone/>
            </a:pPr>
            <a:r>
              <a:rPr lang="it-IT"/>
              <a:t>Configurazione dei parametri per l’addestramento:</a:t>
            </a:r>
          </a:p>
          <a:p>
            <a:r>
              <a:rPr lang="it-IT"/>
              <a:t>10 </a:t>
            </a:r>
            <a:r>
              <a:rPr lang="it-IT" err="1"/>
              <a:t>Fold</a:t>
            </a:r>
            <a:r>
              <a:rPr lang="it-IT"/>
              <a:t> Cross-</a:t>
            </a:r>
            <a:r>
              <a:rPr lang="it-IT" err="1"/>
              <a:t>Validation</a:t>
            </a:r>
            <a:endParaRPr lang="it-IT"/>
          </a:p>
          <a:p>
            <a:r>
              <a:rPr lang="it-IT"/>
              <a:t>80% dei dati riservati per il training, 20% per la </a:t>
            </a:r>
            <a:r>
              <a:rPr lang="it-IT" err="1"/>
              <a:t>validation</a:t>
            </a:r>
            <a:endParaRPr lang="it-IT"/>
          </a:p>
          <a:p>
            <a:r>
              <a:rPr lang="it-IT"/>
              <a:t>Risposta: Percentuale di apertura 0÷100%</a:t>
            </a:r>
          </a:p>
        </p:txBody>
      </p:sp>
    </p:spTree>
    <p:extLst>
      <p:ext uri="{BB962C8B-B14F-4D97-AF65-F5344CB8AC3E}">
        <p14:creationId xmlns:p14="http://schemas.microsoft.com/office/powerpoint/2010/main" val="564646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3FD11-5ABF-1B66-30BB-7C0E241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5: </a:t>
            </a:r>
            <a:r>
              <a:rPr lang="it-IT" err="1"/>
              <a:t>Regression</a:t>
            </a:r>
            <a:r>
              <a:rPr lang="it-IT"/>
              <a:t> </a:t>
            </a:r>
            <a:r>
              <a:rPr lang="it-IT" err="1"/>
              <a:t>Learner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BF57B-7088-7B70-9A52-18415BB2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8" y="2164655"/>
            <a:ext cx="8025110" cy="4007545"/>
          </a:xfrm>
        </p:spPr>
        <p:txBody>
          <a:bodyPr>
            <a:normAutofit/>
          </a:bodyPr>
          <a:lstStyle/>
          <a:p>
            <a:r>
              <a:rPr lang="it-IT"/>
              <a:t>Addestramento di diversi modelli di regressione attraverso la funzione </a:t>
            </a:r>
            <a:r>
              <a:rPr lang="it-IT" err="1"/>
              <a:t>All</a:t>
            </a:r>
            <a:r>
              <a:rPr lang="it-IT"/>
              <a:t> Train</a:t>
            </a:r>
          </a:p>
          <a:p>
            <a:r>
              <a:rPr lang="it-IT"/>
              <a:t>Selezione del modello </a:t>
            </a:r>
            <a:r>
              <a:rPr lang="it-IT" b="1" err="1"/>
              <a:t>Trilayered</a:t>
            </a:r>
            <a:r>
              <a:rPr lang="it-IT" b="1"/>
              <a:t> </a:t>
            </a:r>
            <a:r>
              <a:rPr lang="it-IT" b="1" err="1"/>
              <a:t>Neural</a:t>
            </a:r>
            <a:r>
              <a:rPr lang="it-IT" b="1"/>
              <a:t> Network </a:t>
            </a:r>
            <a:r>
              <a:rPr lang="it-IT"/>
              <a:t>in base alle metriche: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/>
              <a:t> RMSE sui dati di Training (10-Fold Cross-</a:t>
            </a:r>
            <a:r>
              <a:rPr lang="it-IT" err="1"/>
              <a:t>Validation</a:t>
            </a:r>
            <a:r>
              <a:rPr lang="it-IT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/>
              <a:t> RMSE sui dati di </a:t>
            </a:r>
            <a:r>
              <a:rPr lang="it-IT" err="1"/>
              <a:t>Validation</a:t>
            </a:r>
            <a:r>
              <a:rPr lang="it-IT"/>
              <a:t> (20% dei dati di training)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err="1"/>
              <a:t>Prediction</a:t>
            </a:r>
            <a:r>
              <a:rPr lang="it-IT"/>
              <a:t> speed</a:t>
            </a:r>
          </a:p>
          <a:p>
            <a:endParaRPr lang="it-IT"/>
          </a:p>
          <a:p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52064C-132E-8A6E-BB3E-401DBB75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859" y="2164655"/>
            <a:ext cx="3006056" cy="44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28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DB5EF-29AF-95EA-31D8-AF895B0E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Task 5: Applicazione del modello di regressione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85AC7-9E27-FB6A-8343-665E8802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615184"/>
            <a:ext cx="10168128" cy="3694176"/>
          </a:xfrm>
        </p:spPr>
        <p:txBody>
          <a:bodyPr>
            <a:normAutofit/>
          </a:bodyPr>
          <a:lstStyle/>
          <a:p>
            <a:r>
              <a:rPr lang="it-IT"/>
              <a:t>Preparazione dei dati di test attraverso la costruzione di una tabella contenente le features necessarie al modello di regressione</a:t>
            </a:r>
          </a:p>
          <a:p>
            <a:r>
              <a:rPr lang="it-IT"/>
              <a:t>Integrazione dei </a:t>
            </a:r>
            <a:r>
              <a:rPr lang="it-IT" err="1"/>
              <a:t>FaultCode</a:t>
            </a:r>
            <a:r>
              <a:rPr lang="it-IT"/>
              <a:t> dei </a:t>
            </a:r>
            <a:r>
              <a:rPr lang="it-IT" b="1"/>
              <a:t>10</a:t>
            </a:r>
            <a:r>
              <a:rPr lang="it-IT"/>
              <a:t> casi individuati come guasti nel </a:t>
            </a:r>
            <a:r>
              <a:rPr lang="it-IT" b="1"/>
              <a:t>Task 2</a:t>
            </a:r>
          </a:p>
          <a:p>
            <a:pPr marL="0" indent="0">
              <a:buNone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32754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8E89D-455A-FADF-27DD-668E3F03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5: Valutazione dei risultati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58517D-EA36-8954-A448-189ED145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399071"/>
            <a:ext cx="6481734" cy="3768265"/>
          </a:xfrm>
        </p:spPr>
        <p:txBody>
          <a:bodyPr>
            <a:normAutofit fontScale="77500" lnSpcReduction="20000"/>
          </a:bodyPr>
          <a:lstStyle/>
          <a:p>
            <a:r>
              <a:rPr lang="it-IT" sz="3200"/>
              <a:t>Aggregazione per caso dei risultati ottenuti per ogni frame tramite </a:t>
            </a:r>
            <a:r>
              <a:rPr lang="it-IT" sz="3200" u="sng"/>
              <a:t>media</a:t>
            </a:r>
            <a:endParaRPr lang="it-IT" sz="3000" u="sng"/>
          </a:p>
          <a:p>
            <a:r>
              <a:rPr lang="it-IT" sz="3000"/>
              <a:t>Risultati arrotondati e compresi in un intervallo tra 0 e 99</a:t>
            </a:r>
          </a:p>
          <a:p>
            <a:r>
              <a:rPr lang="it-IT" sz="3000"/>
              <a:t>Confronto degli esiti del modello con quelli reali</a:t>
            </a:r>
            <a:endParaRPr lang="it-IT"/>
          </a:p>
          <a:p>
            <a:r>
              <a:rPr lang="it-IT" sz="3000" b="1"/>
              <a:t>RMSE</a:t>
            </a:r>
            <a:r>
              <a:rPr lang="it-IT" sz="3000"/>
              <a:t> = 5.3572</a:t>
            </a:r>
          </a:p>
          <a:p>
            <a:pPr marL="0" indent="0">
              <a:buNone/>
            </a:pPr>
            <a:r>
              <a:rPr lang="it-IT" sz="3000"/>
              <a:t>   </a:t>
            </a:r>
            <a:r>
              <a:rPr lang="it-IT" sz="3000" b="1"/>
              <a:t>MAE </a:t>
            </a:r>
            <a:r>
              <a:rPr lang="it-IT" sz="3000"/>
              <a:t>= 3.9</a:t>
            </a:r>
          </a:p>
          <a:p>
            <a:pPr marL="0" indent="0">
              <a:buNone/>
            </a:pPr>
            <a:r>
              <a:rPr lang="it-IT" sz="3000"/>
              <a:t>   </a:t>
            </a:r>
            <a:r>
              <a:rPr lang="it-IT" sz="3000" b="1"/>
              <a:t>MSE</a:t>
            </a:r>
            <a:r>
              <a:rPr lang="it-IT" sz="3000"/>
              <a:t> = 28.7</a:t>
            </a:r>
          </a:p>
        </p:txBody>
      </p:sp>
      <p:graphicFrame>
        <p:nvGraphicFramePr>
          <p:cNvPr id="3" name="Segnaposto contenuto 4">
            <a:extLst>
              <a:ext uri="{FF2B5EF4-FFF2-40B4-BE49-F238E27FC236}">
                <a16:creationId xmlns:a16="http://schemas.microsoft.com/office/drawing/2014/main" id="{ED1A815D-C19F-6B77-92D3-0EE582660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769721"/>
              </p:ext>
            </p:extLst>
          </p:nvPr>
        </p:nvGraphicFramePr>
        <p:xfrm>
          <a:off x="8453889" y="2210859"/>
          <a:ext cx="3131754" cy="4242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306">
                  <a:extLst>
                    <a:ext uri="{9D8B030D-6E8A-4147-A177-3AD203B41FA5}">
                      <a16:colId xmlns:a16="http://schemas.microsoft.com/office/drawing/2014/main" val="805513668"/>
                    </a:ext>
                  </a:extLst>
                </a:gridCol>
                <a:gridCol w="1099306">
                  <a:extLst>
                    <a:ext uri="{9D8B030D-6E8A-4147-A177-3AD203B41FA5}">
                      <a16:colId xmlns:a16="http://schemas.microsoft.com/office/drawing/2014/main" val="402305783"/>
                    </a:ext>
                  </a:extLst>
                </a:gridCol>
                <a:gridCol w="933142">
                  <a:extLst>
                    <a:ext uri="{9D8B030D-6E8A-4147-A177-3AD203B41FA5}">
                      <a16:colId xmlns:a16="http://schemas.microsoft.com/office/drawing/2014/main" val="1291894535"/>
                    </a:ext>
                  </a:extLst>
                </a:gridCol>
              </a:tblGrid>
              <a:tr h="585371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bg1"/>
                          </a:solidFill>
                        </a:rPr>
                        <a:t>Esito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bg1"/>
                          </a:solidFill>
                        </a:rPr>
                        <a:t>Real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469978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4153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52127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6411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7281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0663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52713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4235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2104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998435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tx1"/>
                          </a:solidFill>
                        </a:rPr>
                        <a:t>Caso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2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5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EB476-6A90-0B70-2399-6CDC2C8E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1: Preparazione dei dati di training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1A3CD-26EE-40D4-2B73-F4C9E48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Costruzione di una tabella 177x2 contenente i dati di training:</a:t>
            </a:r>
          </a:p>
          <a:p>
            <a:r>
              <a:rPr lang="it-IT"/>
              <a:t>La prima colonna contiene i 177 casi</a:t>
            </a:r>
          </a:p>
          <a:p>
            <a:r>
              <a:rPr lang="it-IT"/>
              <a:t>La seconda colonna contiene i rispettivi </a:t>
            </a:r>
            <a:r>
              <a:rPr lang="it-IT" err="1"/>
              <a:t>Faultcode</a:t>
            </a:r>
            <a:r>
              <a:rPr lang="it-IT"/>
              <a:t> (</a:t>
            </a:r>
            <a:r>
              <a:rPr lang="it-IT" b="1"/>
              <a:t>0</a:t>
            </a:r>
            <a:r>
              <a:rPr lang="it-IT"/>
              <a:t> per funzionamento </a:t>
            </a:r>
            <a:r>
              <a:rPr lang="it-IT" u="sng"/>
              <a:t>normale</a:t>
            </a:r>
            <a:r>
              <a:rPr lang="it-IT"/>
              <a:t>, </a:t>
            </a:r>
            <a:r>
              <a:rPr lang="it-IT" b="1"/>
              <a:t>1</a:t>
            </a:r>
            <a:r>
              <a:rPr lang="it-IT"/>
              <a:t> per </a:t>
            </a:r>
            <a:r>
              <a:rPr lang="it-IT" u="sng"/>
              <a:t>Fault</a:t>
            </a:r>
            <a:r>
              <a:rPr lang="it-IT"/>
              <a:t>), in base alle informazioni presenti nel file </a:t>
            </a:r>
            <a:r>
              <a:rPr lang="it-IT" b="1"/>
              <a:t>labels</a:t>
            </a:r>
            <a:r>
              <a:rPr lang="it-IT"/>
              <a:t>.xlsx</a:t>
            </a:r>
          </a:p>
        </p:txBody>
      </p:sp>
    </p:spTree>
    <p:extLst>
      <p:ext uri="{BB962C8B-B14F-4D97-AF65-F5344CB8AC3E}">
        <p14:creationId xmlns:p14="http://schemas.microsoft.com/office/powerpoint/2010/main" val="398165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132D5C-B3FF-28C8-2528-0C754A2B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1: </a:t>
            </a:r>
            <a:r>
              <a:rPr lang="it-IT" err="1"/>
              <a:t>Diagnostic</a:t>
            </a:r>
            <a:r>
              <a:rPr lang="it-IT"/>
              <a:t> Feature Designer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F62E7-11C4-0905-23DB-8FCF166F9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4606"/>
            <a:ext cx="10168128" cy="4097594"/>
          </a:xfrm>
        </p:spPr>
        <p:txBody>
          <a:bodyPr/>
          <a:lstStyle/>
          <a:p>
            <a:r>
              <a:rPr lang="it-IT"/>
              <a:t>Caricamento dei dati di training nel tool di Matlab </a:t>
            </a:r>
            <a:r>
              <a:rPr lang="it-IT" err="1"/>
              <a:t>Diagnostic</a:t>
            </a:r>
            <a:r>
              <a:rPr lang="it-IT"/>
              <a:t> Feature Designer</a:t>
            </a:r>
          </a:p>
          <a:p>
            <a:r>
              <a:rPr lang="it-IT"/>
              <a:t>Visualizzazione del </a:t>
            </a:r>
            <a:r>
              <a:rPr lang="it-IT" err="1"/>
              <a:t>Signal</a:t>
            </a:r>
            <a:r>
              <a:rPr lang="it-IT"/>
              <a:t> Trace </a:t>
            </a:r>
          </a:p>
        </p:txBody>
      </p:sp>
      <p:pic>
        <p:nvPicPr>
          <p:cNvPr id="5" name="Immagine 4" descr="Immagine che contiene linea, Diagramma, schermata, diagramma&#10;&#10;Descrizione generata automaticamente">
            <a:extLst>
              <a:ext uri="{FF2B5EF4-FFF2-40B4-BE49-F238E27FC236}">
                <a16:creationId xmlns:a16="http://schemas.microsoft.com/office/drawing/2014/main" id="{57AAE849-C71A-AB52-CD48-2BF1D339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92" y="3727316"/>
            <a:ext cx="5621517" cy="28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4E8AFD-5F36-EB6B-08F3-762A427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it-IT" sz="3400"/>
              <a:t>Task 1: </a:t>
            </a:r>
            <a:r>
              <a:rPr lang="it-IT" sz="3400" err="1"/>
              <a:t>Diagnostic</a:t>
            </a:r>
            <a:r>
              <a:rPr lang="it-IT" sz="3400"/>
              <a:t> Feature Designer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35B82F-E68F-9C71-A39D-F500265E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057216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Integrazione della seguente </a:t>
            </a:r>
            <a:r>
              <a:rPr lang="it-IT" b="1"/>
              <a:t>frame policy</a:t>
            </a:r>
            <a:r>
              <a:rPr lang="it-IT"/>
              <a:t>:</a:t>
            </a:r>
          </a:p>
          <a:p>
            <a:r>
              <a:rPr lang="it-IT"/>
              <a:t>Frame size: 0.4s</a:t>
            </a:r>
          </a:p>
          <a:p>
            <a:r>
              <a:rPr lang="it-IT"/>
              <a:t>Frame rate: 0.4s</a:t>
            </a:r>
          </a:p>
          <a:p>
            <a:pPr marL="0" indent="0">
              <a:buNone/>
            </a:pPr>
            <a:endParaRPr lang="it-IT" sz="18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49EC220-1D9A-0DFA-656D-72B09962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63" y="2647957"/>
            <a:ext cx="4675001" cy="32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FC1D30-DC08-6446-47A8-021C414D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1: </a:t>
            </a:r>
            <a:r>
              <a:rPr lang="it-IT" err="1"/>
              <a:t>Diagnostic</a:t>
            </a:r>
            <a:r>
              <a:rPr lang="it-IT"/>
              <a:t> Feature Designer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8BE5B-310E-F7DB-FF05-000D9C96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0" y="2271252"/>
            <a:ext cx="4829287" cy="3861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/>
              <a:t>Calcolo dello spettro del segnale e generazione delle features in frequenza.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 u="sng"/>
              <a:t>Esempio:</a:t>
            </a:r>
          </a:p>
          <a:p>
            <a:pPr marL="0" indent="0">
              <a:buNone/>
            </a:pPr>
            <a:r>
              <a:rPr lang="it-IT"/>
              <a:t>Intervallo di frequenze         250 Hz ÷ 500 Hz.</a:t>
            </a:r>
          </a:p>
          <a:p>
            <a:pPr marL="0" indent="0">
              <a:buNone/>
            </a:pPr>
            <a:r>
              <a:rPr lang="it-IT"/>
              <a:t>Picchi considerati: </a:t>
            </a:r>
            <a:r>
              <a:rPr lang="it-IT" b="1"/>
              <a:t>1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084D93-4BE0-7950-436E-686EB525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17" y="2361858"/>
            <a:ext cx="5342083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36A42-12ED-6C23-306D-1C2886A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Task 1: </a:t>
            </a:r>
            <a:r>
              <a:rPr lang="it-IT" err="1"/>
              <a:t>Diagnostic</a:t>
            </a:r>
            <a:r>
              <a:rPr lang="it-IT"/>
              <a:t> Feature Designer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FD8C3B-079F-309C-2DBB-2090918A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4980432" cy="3694176"/>
          </a:xfrm>
        </p:spPr>
        <p:txBody>
          <a:bodyPr>
            <a:normAutofit fontScale="92500" lnSpcReduction="10000"/>
          </a:bodyPr>
          <a:lstStyle/>
          <a:p>
            <a:r>
              <a:rPr lang="it-IT"/>
              <a:t>Calcolo e ranking delle features nel tempo ed in frequenza su P1÷P7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Estrazione delle migliori features, almeno una per ogni sensore (P1÷P7), secondo la metrica T-Test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788421-CDB6-1F0D-6B8D-9A669312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78" y="2194170"/>
            <a:ext cx="4036250" cy="42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09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2042</Words>
  <Application>Microsoft Office PowerPoint</Application>
  <PresentationFormat>Widescreen</PresentationFormat>
  <Paragraphs>354</Paragraphs>
  <Slides>47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4" baseType="lpstr">
      <vt:lpstr>Aptos</vt:lpstr>
      <vt:lpstr>Arial</vt:lpstr>
      <vt:lpstr>Avenir Next LT Pro</vt:lpstr>
      <vt:lpstr>Calibri</vt:lpstr>
      <vt:lpstr>Calibri Light</vt:lpstr>
      <vt:lpstr>Wingdings</vt:lpstr>
      <vt:lpstr>AccentBoxVTI</vt:lpstr>
      <vt:lpstr>Diagnosi Guasti Spacecrafts</vt:lpstr>
      <vt:lpstr>Obiettivi</vt:lpstr>
      <vt:lpstr>Preparazione dei dati</vt:lpstr>
      <vt:lpstr>TASK 1</vt:lpstr>
      <vt:lpstr>Task 1: Preparazione dei dati di training</vt:lpstr>
      <vt:lpstr>Task 1: Diagnostic Feature Designer</vt:lpstr>
      <vt:lpstr>Task 1: Diagnostic Feature Designer</vt:lpstr>
      <vt:lpstr>Task 1: Diagnostic Feature Designer</vt:lpstr>
      <vt:lpstr>Task 1: Diagnostic Feature Designer</vt:lpstr>
      <vt:lpstr>Task 1: Classification Learner</vt:lpstr>
      <vt:lpstr>Task 1: Classification Learner</vt:lpstr>
      <vt:lpstr>Task 1: Classificazione dei dati di test</vt:lpstr>
      <vt:lpstr>Task 1: Metriche di classificazione</vt:lpstr>
      <vt:lpstr>TASK 2</vt:lpstr>
      <vt:lpstr>Task 2: Preparazione dei dati di training</vt:lpstr>
      <vt:lpstr>Task 2: Diagnostic Feature Designer</vt:lpstr>
      <vt:lpstr>Task 2: Diagnostic Feature Designer</vt:lpstr>
      <vt:lpstr>Task 2: Classification Learner</vt:lpstr>
      <vt:lpstr>Task 2: Classification Learner</vt:lpstr>
      <vt:lpstr>Task 2: Classificazione dei dati di test</vt:lpstr>
      <vt:lpstr>Task 2: Individuazione dei casi Unknown</vt:lpstr>
      <vt:lpstr>Task 2: Individuazione dei casi Unknown</vt:lpstr>
      <vt:lpstr>Task 2: Metriche di classificazione</vt:lpstr>
      <vt:lpstr>TASK 3</vt:lpstr>
      <vt:lpstr>Task 3: Preparazione dei dati di training</vt:lpstr>
      <vt:lpstr>Task 3: Diagnostic Feature Designer</vt:lpstr>
      <vt:lpstr>Task 3: Diagnostic Feature Designer</vt:lpstr>
      <vt:lpstr>Task 3: Classification Learner</vt:lpstr>
      <vt:lpstr>Task 3: Classification Learner</vt:lpstr>
      <vt:lpstr>Task 3: Classificazione dei dati di test</vt:lpstr>
      <vt:lpstr>Task 3: Valutazione dei risultati</vt:lpstr>
      <vt:lpstr>TASK 4</vt:lpstr>
      <vt:lpstr>Task 4: Preparazione dei dati di training</vt:lpstr>
      <vt:lpstr>Task 4: Diagnostic Feature Designer</vt:lpstr>
      <vt:lpstr>Task 4: Diagnostic Feature Designer</vt:lpstr>
      <vt:lpstr>Task 4: Classification Learner</vt:lpstr>
      <vt:lpstr>Task 4: Classification Learner</vt:lpstr>
      <vt:lpstr>Task 4: Classificazione dei dati di test</vt:lpstr>
      <vt:lpstr>Task 4: Valutazione dei risultati</vt:lpstr>
      <vt:lpstr>TASK 5</vt:lpstr>
      <vt:lpstr>Task 5: Preparazione dei dati di training</vt:lpstr>
      <vt:lpstr>Task 5: Diagnostic Feature Designer</vt:lpstr>
      <vt:lpstr>Task 5: Diagnostic Feature Designer</vt:lpstr>
      <vt:lpstr>Task 5: Regression Learner</vt:lpstr>
      <vt:lpstr>Task 5: Regression Learner</vt:lpstr>
      <vt:lpstr>Task 5: Applicazione del modello di regressione</vt:lpstr>
      <vt:lpstr>Task 5: Valutazione dei 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Pallini</dc:creator>
  <cp:lastModifiedBy>PALLINI DANIELE</cp:lastModifiedBy>
  <cp:revision>2</cp:revision>
  <dcterms:created xsi:type="dcterms:W3CDTF">2024-03-17T09:54:08Z</dcterms:created>
  <dcterms:modified xsi:type="dcterms:W3CDTF">2024-09-19T08:48:01Z</dcterms:modified>
</cp:coreProperties>
</file>