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5" r:id="rId1"/>
    <p:sldMasterId id="2147484116" r:id="rId2"/>
  </p:sldMasterIdLst>
  <p:sldIdLst>
    <p:sldId id="256" r:id="rId3"/>
    <p:sldId id="260" r:id="rId4"/>
    <p:sldId id="268" r:id="rId5"/>
    <p:sldId id="262" r:id="rId6"/>
    <p:sldId id="263" r:id="rId7"/>
    <p:sldId id="289" r:id="rId8"/>
    <p:sldId id="278" r:id="rId9"/>
    <p:sldId id="288" r:id="rId10"/>
    <p:sldId id="280" r:id="rId11"/>
    <p:sldId id="281" r:id="rId12"/>
    <p:sldId id="283" r:id="rId13"/>
    <p:sldId id="286" r:id="rId14"/>
    <p:sldId id="287" r:id="rId15"/>
    <p:sldId id="266" r:id="rId16"/>
    <p:sldId id="267" r:id="rId17"/>
    <p:sldId id="269" r:id="rId18"/>
    <p:sldId id="272" r:id="rId19"/>
    <p:sldId id="275" r:id="rId20"/>
    <p:sldId id="270" r:id="rId21"/>
    <p:sldId id="271" r:id="rId22"/>
    <p:sldId id="273" r:id="rId23"/>
    <p:sldId id="274" r:id="rId24"/>
    <p:sldId id="276" r:id="rId25"/>
    <p:sldId id="277" r:id="rId26"/>
    <p:sldId id="279" r:id="rId27"/>
    <p:sldId id="282" r:id="rId28"/>
    <p:sldId id="285" r:id="rId29"/>
    <p:sldId id="284" r:id="rId30"/>
    <p:sldId id="29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D4949-14FF-B1F5-C13A-6FAE170489BC}" v="1813" dt="2023-10-02T10:33:07.561"/>
    <p1510:client id="{0178EE78-074B-9029-0B5E-DC5693A4FC81}" v="104" dt="2023-09-26T10:35:03.613"/>
    <p1510:client id="{064DB1AA-16B2-AB51-3658-3C7C6B63F124}" v="25" dt="2023-10-05T10:47:30.934"/>
    <p1510:client id="{0D72C7CD-E630-4EDB-9A76-0BDE3390CBCA}" v="176" dt="2023-09-28T10:00:58.849"/>
    <p1510:client id="{119CFC6A-8CD8-DEFE-8B43-5491A0DD89D5}" v="125" dt="2023-09-28T10:43:02.646"/>
    <p1510:client id="{1539A79C-7AAA-15E6-ADE0-4B8298312672}" v="2054" dt="2023-10-02T10:33:16.919"/>
    <p1510:client id="{1BE802EA-D2A3-83C1-9BA4-2310A2086B32}" v="1" dt="2023-10-05T16:19:41.914"/>
    <p1510:client id="{1C7D70E3-6691-880C-9B3A-A783FC6600C9}" v="1133" dt="2023-09-28T10:35:22.163"/>
    <p1510:client id="{2FFFCD09-28BC-9E07-4343-6FDE720D857A}" v="58" dt="2023-09-30T09:33:57.104"/>
    <p1510:client id="{32DCB87E-7781-3A0F-0AA4-AA5E511BAE92}" v="39" dt="2023-10-05T16:20:50.664"/>
    <p1510:client id="{34A6278B-67B6-488B-4454-D84EFE294BE1}" v="1182" dt="2023-09-28T10:49:18.285"/>
    <p1510:client id="{56465071-59B2-6F8D-8A2F-DF64CE950EB9}" v="444" dt="2023-09-27T10:21:35.247"/>
    <p1510:client id="{62E86917-AA83-9C80-1B91-5DF02D85BB2F}" v="858" dt="2023-09-30T10:33:41.662"/>
    <p1510:client id="{81F44D48-3868-4959-8518-0F84B5BF376B}" v="22" dt="2023-09-26T09:45:58.438"/>
    <p1510:client id="{89A107A2-C375-4367-568A-CFF8E0CEFF02}" v="207" dt="2023-10-03T10:21:03.389"/>
    <p1510:client id="{A434383E-39AB-D1DD-F5AA-CE7B6802F21A}" v="72" dt="2023-10-05T10:48:25.721"/>
    <p1510:client id="{AA1367AA-F47F-470D-8375-81AAAC48EA38}" v="274" dt="2023-10-05T16:14:15.196"/>
    <p1510:client id="{AB81E3DB-280E-7AFA-458F-DAAB0AE6F295}" v="677" dt="2023-09-30T10:29:26.721"/>
    <p1510:client id="{BD0DE8B9-23B4-2BF3-88F7-9C0557007C7F}" v="616" dt="2023-09-29T10:42:10.621"/>
    <p1510:client id="{C0774952-B1C1-AEF7-100E-22C0D3DA46CC}" v="43" dt="2023-10-01T09:59:54.349"/>
    <p1510:client id="{C3582DC3-4E71-4CBE-8CE0-B60ED5AB0A21}" v="347" dt="2023-09-27T10:37:41.664"/>
    <p1510:client id="{DEFC75FA-D015-6FE4-0424-B341E2B7E485}" v="1234" dt="2023-10-01T09:58:19.443"/>
    <p1510:client id="{E2B96FFE-7CFB-48A2-B941-0BA617436850}" v="64" dt="2023-09-26T09:19:27.839"/>
    <p1510:client id="{EFAF5FB9-7F8C-E5BB-47E5-4461EC50B71A}" v="69" dt="2023-09-29T10:42:15.774"/>
    <p1510:client id="{EFB11642-F90E-0E14-4E1D-E811F2FE55B4}" v="1817" dt="2023-10-01T10:00:18.795"/>
    <p1510:client id="{F37DCA58-58E6-AA2F-2784-54AD0754B324}" v="826" dt="2023-09-29T10:38:57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78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6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9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8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2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3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3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4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1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1" name="Rectangle 18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3" descr="Transparent padlock">
            <a:extLst>
              <a:ext uri="{FF2B5EF4-FFF2-40B4-BE49-F238E27FC236}">
                <a16:creationId xmlns:a16="http://schemas.microsoft.com/office/drawing/2014/main" id="{61AEDA4A-332E-BD27-77B2-9C532BF80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473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0" name="Rectangle 18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ea typeface="Calibri Light"/>
                <a:cs typeface="Calibri Light"/>
              </a:rPr>
              <a:t>Advanced Cybersecurity</a:t>
            </a:r>
            <a:endParaRPr lang="de-DE" sz="480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>
                <a:ea typeface="Calibri"/>
                <a:cs typeface="Calibri"/>
              </a:rPr>
              <a:t>Progettazione e implementazione di un'infrastruttura sicura</a:t>
            </a:r>
            <a:endParaRPr lang="de-DE" sz="200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Implementazione policies di sicurezza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445268"/>
            <a:ext cx="10249436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200"/>
              <a:t>Implementata tramite </a:t>
            </a:r>
            <a:r>
              <a:rPr lang="it-IT" sz="2200" b="1"/>
              <a:t>Snort</a:t>
            </a:r>
            <a:r>
              <a:rPr lang="it-IT" sz="2200"/>
              <a:t> e </a:t>
            </a:r>
            <a:r>
              <a:rPr lang="it-IT" sz="2200" b="1" err="1"/>
              <a:t>Tripwire</a:t>
            </a:r>
            <a:endParaRPr lang="it-IT" sz="2200" b="1"/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 b="1"/>
              <a:t>Snort</a:t>
            </a:r>
            <a:r>
              <a:rPr lang="it-IT" sz="2200"/>
              <a:t> monitora il traffico della rete e registra attività sospette o dannose su determinati file di log</a:t>
            </a:r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 b="1" err="1"/>
              <a:t>Tripwire</a:t>
            </a:r>
            <a:r>
              <a:rPr lang="it-IT" sz="2200"/>
              <a:t> verifica l'integrità dei file del sistema attraverso attività di monitoraggio periodiche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44577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 err="1"/>
              <a:t>Logging</a:t>
            </a:r>
            <a:r>
              <a:rPr lang="it-IT" sz="2200"/>
              <a:t> e monitoraggio</a:t>
            </a:r>
          </a:p>
        </p:txBody>
      </p:sp>
    </p:spTree>
    <p:extLst>
      <p:ext uri="{BB962C8B-B14F-4D97-AF65-F5344CB8AC3E}">
        <p14:creationId xmlns:p14="http://schemas.microsoft.com/office/powerpoint/2010/main" val="161358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Implementazione policies di sicurezza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445268"/>
            <a:ext cx="10615196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200"/>
              <a:t>Definizioni di regole che bloccano connessioni </a:t>
            </a:r>
            <a:r>
              <a:rPr lang="it-IT" sz="2200" b="1"/>
              <a:t>P2P</a:t>
            </a:r>
            <a:r>
              <a:rPr lang="it-IT" sz="2200"/>
              <a:t> e connessioni </a:t>
            </a:r>
            <a:r>
              <a:rPr lang="it-IT" sz="2200" b="1"/>
              <a:t>SSH</a:t>
            </a:r>
            <a:r>
              <a:rPr lang="it-IT" sz="2200"/>
              <a:t> per determinate porte e indirizzi IP</a:t>
            </a:r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 b="1"/>
              <a:t>Bloccate</a:t>
            </a:r>
            <a:r>
              <a:rPr lang="it-IT" sz="2200"/>
              <a:t> in uscita le porte da </a:t>
            </a:r>
            <a:r>
              <a:rPr lang="it-IT" sz="2200" b="1"/>
              <a:t>6881</a:t>
            </a:r>
            <a:r>
              <a:rPr lang="it-IT" sz="2200"/>
              <a:t> a </a:t>
            </a:r>
            <a:r>
              <a:rPr lang="it-IT" sz="2200" b="1"/>
              <a:t>6889 </a:t>
            </a:r>
            <a:r>
              <a:rPr lang="it-IT" sz="2200"/>
              <a:t>(tipiche porte per connessioni P2P)</a:t>
            </a:r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 b="1"/>
              <a:t>Bloccate</a:t>
            </a:r>
            <a:r>
              <a:rPr lang="it-IT" sz="2200"/>
              <a:t> le connessioni in entrata sull'interfaccia interna alla porta </a:t>
            </a:r>
            <a:r>
              <a:rPr lang="it-IT" sz="2200" b="1"/>
              <a:t>44</a:t>
            </a:r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 b="1"/>
              <a:t>Limitato </a:t>
            </a:r>
            <a:r>
              <a:rPr lang="it-IT" sz="2200"/>
              <a:t>il numero di connessioni </a:t>
            </a:r>
            <a:r>
              <a:rPr lang="it-IT" sz="2200" b="1"/>
              <a:t>SSH</a:t>
            </a:r>
            <a:r>
              <a:rPr lang="it-IT" sz="2200"/>
              <a:t> sull'interfaccia esterna </a:t>
            </a:r>
            <a:r>
              <a:rPr lang="it-IT" sz="2200">
                <a:ea typeface="+mn-lt"/>
                <a:cs typeface="+mn-lt"/>
              </a:rPr>
              <a:t>alla porta </a:t>
            </a:r>
            <a:r>
              <a:rPr lang="it-IT" sz="2200" b="1">
                <a:ea typeface="+mn-lt"/>
                <a:cs typeface="+mn-lt"/>
              </a:rPr>
              <a:t>44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693060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Filtraggio del traffico in base al livello di applicazione</a:t>
            </a:r>
          </a:p>
        </p:txBody>
      </p:sp>
    </p:spTree>
    <p:extLst>
      <p:ext uri="{BB962C8B-B14F-4D97-AF65-F5344CB8AC3E}">
        <p14:creationId xmlns:p14="http://schemas.microsoft.com/office/powerpoint/2010/main" val="384401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Implementazione policies di sicurezza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445268"/>
            <a:ext cx="1024943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200"/>
              <a:t>Accesso via </a:t>
            </a:r>
            <a:r>
              <a:rPr lang="it-IT" sz="2200" b="1"/>
              <a:t>SSH </a:t>
            </a:r>
            <a:r>
              <a:rPr lang="it-IT" sz="2200"/>
              <a:t>tramite inserimento di credenziali valide</a:t>
            </a:r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/>
              <a:t>Possibilità di configurare chiavi di  accesso per semplificare l'autenticazione</a:t>
            </a:r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/>
              <a:t>Proxy </a:t>
            </a:r>
            <a:r>
              <a:rPr lang="it-IT" sz="2200" b="1" err="1"/>
              <a:t>Squid</a:t>
            </a:r>
            <a:r>
              <a:rPr lang="it-IT" sz="2200" b="1"/>
              <a:t> </a:t>
            </a:r>
            <a:r>
              <a:rPr lang="it-IT" sz="2200"/>
              <a:t>configurato in modo da consentire la navigazione esclusivamente in seguito all'inserimento di credenziali valide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693060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Politiche di autenticazione e accesso</a:t>
            </a:r>
          </a:p>
        </p:txBody>
      </p:sp>
    </p:spTree>
    <p:extLst>
      <p:ext uri="{BB962C8B-B14F-4D97-AF65-F5344CB8AC3E}">
        <p14:creationId xmlns:p14="http://schemas.microsoft.com/office/powerpoint/2010/main" val="264847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Implementazione policies di sicurezza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445268"/>
            <a:ext cx="1035103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200"/>
              <a:t>Configurazione del software </a:t>
            </a:r>
            <a:r>
              <a:rPr lang="it-IT" sz="2200" b="1"/>
              <a:t>Fail2Ban</a:t>
            </a:r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 b="1"/>
              <a:t>Fail2Ban</a:t>
            </a:r>
            <a:r>
              <a:rPr lang="it-IT" sz="2200"/>
              <a:t> configurato in modo da bloccare temporaneamente indirizzi IP che inseriscono credenziali errate per </a:t>
            </a:r>
            <a:r>
              <a:rPr lang="it-IT" sz="2200" b="1"/>
              <a:t>3</a:t>
            </a:r>
            <a:r>
              <a:rPr lang="it-IT" sz="2200"/>
              <a:t> </a:t>
            </a:r>
            <a:r>
              <a:rPr lang="it-IT" sz="2200" b="1"/>
              <a:t>volte </a:t>
            </a:r>
            <a:r>
              <a:rPr lang="it-IT" sz="2200"/>
              <a:t>in un arco di tempo di </a:t>
            </a:r>
            <a:r>
              <a:rPr lang="it-IT" sz="2200" b="1"/>
              <a:t>2 minuti</a:t>
            </a:r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/>
              <a:t>Al successivo tentativo di connessione, l'indirizzo IP bloccato riceverà un messaggio di </a:t>
            </a:r>
            <a:r>
              <a:rPr lang="it-IT" sz="2200" b="1" err="1"/>
              <a:t>timeout</a:t>
            </a:r>
            <a:endParaRPr lang="it-IT" sz="2200" b="1"/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/>
              <a:t>Efficacia di attacchi di tipo </a:t>
            </a:r>
            <a:r>
              <a:rPr lang="it-IT" sz="2200" b="1"/>
              <a:t>brute force</a:t>
            </a:r>
            <a:r>
              <a:rPr lang="it-IT" sz="2200"/>
              <a:t> notevolmente ridotta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693060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Protezione da attacchi di scansione di porte</a:t>
            </a:r>
          </a:p>
        </p:txBody>
      </p:sp>
    </p:spTree>
    <p:extLst>
      <p:ext uri="{BB962C8B-B14F-4D97-AF65-F5344CB8AC3E}">
        <p14:creationId xmlns:p14="http://schemas.microsoft.com/office/powerpoint/2010/main" val="42214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Test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770388"/>
            <a:ext cx="10249436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Due account:</a:t>
            </a:r>
          </a:p>
          <a:p>
            <a:pPr marL="342900" indent="-342900">
              <a:buFont typeface="Arial"/>
              <a:buChar char="•"/>
            </a:pPr>
            <a:r>
              <a:rPr lang="it-IT" sz="2600" b="1"/>
              <a:t>screening</a:t>
            </a:r>
            <a:r>
              <a:rPr lang="it-IT" sz="2600"/>
              <a:t>: password "univpm2223", account con permessi di root</a:t>
            </a:r>
            <a:endParaRPr lang="it-IT" sz="2600" b="1"/>
          </a:p>
          <a:p>
            <a:pPr marL="342900" indent="-342900">
              <a:buFont typeface="Arial,Sans-Serif"/>
              <a:buChar char="•"/>
            </a:pPr>
            <a:r>
              <a:rPr lang="it-IT" sz="2600" b="1"/>
              <a:t>guest</a:t>
            </a:r>
            <a:r>
              <a:rPr lang="it-IT" sz="2600"/>
              <a:t>: password "</a:t>
            </a:r>
            <a:r>
              <a:rPr lang="it-IT" sz="2600" err="1"/>
              <a:t>guestscreening</a:t>
            </a:r>
            <a:r>
              <a:rPr lang="it-IT" sz="2600"/>
              <a:t>", account utente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44577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Dual-</a:t>
            </a:r>
            <a:r>
              <a:rPr lang="it-IT" sz="2600" err="1"/>
              <a:t>homed</a:t>
            </a:r>
            <a:r>
              <a:rPr lang="it-IT" sz="2600"/>
              <a:t> Host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0DECEE-97AF-F7E8-788E-DCFA4BF82CD0}"/>
              </a:ext>
            </a:extLst>
          </p:cNvPr>
          <p:cNvSpPr txBox="1"/>
          <p:nvPr/>
        </p:nvSpPr>
        <p:spPr>
          <a:xfrm>
            <a:off x="1112520" y="5240020"/>
            <a:ext cx="83439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Si effettua l'accesso a </a:t>
            </a:r>
            <a:r>
              <a:rPr lang="it-IT" sz="2600" b="1"/>
              <a:t>screening</a:t>
            </a:r>
            <a:r>
              <a:rPr lang="it-IT" sz="2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00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Test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445268"/>
            <a:ext cx="102494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Elenco di tutte le regole implementate in </a:t>
            </a:r>
            <a:r>
              <a:rPr lang="it-IT" sz="2200" err="1"/>
              <a:t>Iptables</a:t>
            </a:r>
            <a:r>
              <a:rPr lang="it-IT" sz="2200"/>
              <a:t>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834898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Dual-</a:t>
            </a:r>
            <a:r>
              <a:rPr lang="it-IT" sz="2600" err="1"/>
              <a:t>homed</a:t>
            </a:r>
            <a:r>
              <a:rPr lang="it-IT" sz="2600"/>
              <a:t> Host – </a:t>
            </a:r>
            <a:r>
              <a:rPr lang="it-IT" sz="2600" err="1"/>
              <a:t>Iptables</a:t>
            </a:r>
            <a:r>
              <a:rPr lang="it-IT" sz="2600"/>
              <a:t>, </a:t>
            </a:r>
            <a:r>
              <a:rPr lang="it-IT" sz="2600" err="1"/>
              <a:t>Ufw</a:t>
            </a:r>
            <a:r>
              <a:rPr lang="it-IT" sz="2600"/>
              <a:t> e </a:t>
            </a:r>
            <a:r>
              <a:rPr lang="it-IT" sz="2600" err="1"/>
              <a:t>Gufw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0DECEE-97AF-F7E8-788E-DCFA4BF82CD0}"/>
              </a:ext>
            </a:extLst>
          </p:cNvPr>
          <p:cNvSpPr txBox="1"/>
          <p:nvPr/>
        </p:nvSpPr>
        <p:spPr>
          <a:xfrm>
            <a:off x="1112520" y="3888740"/>
            <a:ext cx="83439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Elenco di tutte le regole implementate in </a:t>
            </a:r>
            <a:r>
              <a:rPr lang="it-IT" sz="2200" err="1"/>
              <a:t>Ufw</a:t>
            </a:r>
            <a:r>
              <a:rPr lang="it-IT" sz="2200"/>
              <a:t>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ECA743-AF15-B930-6B71-69A7074514BF}"/>
              </a:ext>
            </a:extLst>
          </p:cNvPr>
          <p:cNvSpPr txBox="1"/>
          <p:nvPr/>
        </p:nvSpPr>
        <p:spPr>
          <a:xfrm>
            <a:off x="1295400" y="3086100"/>
            <a:ext cx="2743200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sudo </a:t>
            </a:r>
            <a:r>
              <a:rPr lang="it-IT" b="1" err="1">
                <a:ea typeface="+mn-lt"/>
                <a:cs typeface="+mn-lt"/>
              </a:rPr>
              <a:t>iptables</a:t>
            </a:r>
            <a:r>
              <a:rPr lang="it-IT" b="1">
                <a:ea typeface="+mn-lt"/>
                <a:cs typeface="+mn-lt"/>
              </a:rPr>
              <a:t> -L</a:t>
            </a:r>
            <a:endParaRPr lang="it-IT" b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8FEC5C-61CB-2F9E-678F-72FFAD34A8F0}"/>
              </a:ext>
            </a:extLst>
          </p:cNvPr>
          <p:cNvSpPr txBox="1"/>
          <p:nvPr/>
        </p:nvSpPr>
        <p:spPr>
          <a:xfrm>
            <a:off x="1295399" y="4538980"/>
            <a:ext cx="2743200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sudo </a:t>
            </a:r>
            <a:r>
              <a:rPr lang="it-IT" b="1" err="1">
                <a:ea typeface="+mn-lt"/>
                <a:cs typeface="+mn-lt"/>
              </a:rPr>
              <a:t>ufw</a:t>
            </a:r>
            <a:r>
              <a:rPr lang="it-IT" b="1">
                <a:ea typeface="+mn-lt"/>
                <a:cs typeface="+mn-lt"/>
              </a:rPr>
              <a:t> status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2E9A59-C3A9-4CA6-4F9E-FCDF758C7ACE}"/>
              </a:ext>
            </a:extLst>
          </p:cNvPr>
          <p:cNvSpPr txBox="1"/>
          <p:nvPr/>
        </p:nvSpPr>
        <p:spPr>
          <a:xfrm>
            <a:off x="1122679" y="5260340"/>
            <a:ext cx="83235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È possibile gestire le regole anche</a:t>
            </a:r>
            <a:endParaRPr lang="it-IT"/>
          </a:p>
          <a:p>
            <a:r>
              <a:rPr lang="it-IT" sz="2200"/>
              <a:t>          tramite interfaccia grafica</a:t>
            </a:r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2397836A-8494-1185-9799-1820BC96DCC8}"/>
              </a:ext>
            </a:extLst>
          </p:cNvPr>
          <p:cNvSpPr/>
          <p:nvPr/>
        </p:nvSpPr>
        <p:spPr>
          <a:xfrm>
            <a:off x="5849620" y="5397500"/>
            <a:ext cx="975360" cy="487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logo, simbolo, Carattere, Marchio&#10;&#10;Descrizione generata automaticamente">
            <a:extLst>
              <a:ext uri="{FF2B5EF4-FFF2-40B4-BE49-F238E27FC236}">
                <a16:creationId xmlns:a16="http://schemas.microsoft.com/office/drawing/2014/main" id="{139F2295-3895-AEDD-7CF2-83DCE199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42" y="5262880"/>
            <a:ext cx="18954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Test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445268"/>
            <a:ext cx="102494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Due istanze di Snort: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834898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Dual-</a:t>
            </a:r>
            <a:r>
              <a:rPr lang="it-IT" sz="2600" err="1"/>
              <a:t>homed</a:t>
            </a:r>
            <a:r>
              <a:rPr lang="it-IT" sz="2600"/>
              <a:t> Host – Snort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ECA743-AF15-B930-6B71-69A7074514BF}"/>
              </a:ext>
            </a:extLst>
          </p:cNvPr>
          <p:cNvSpPr txBox="1"/>
          <p:nvPr/>
        </p:nvSpPr>
        <p:spPr>
          <a:xfrm>
            <a:off x="1252268" y="3431156"/>
            <a:ext cx="4899803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/var/log/snort/</a:t>
            </a:r>
            <a:r>
              <a:rPr lang="it-IT" err="1">
                <a:ea typeface="+mn-lt"/>
                <a:cs typeface="+mn-lt"/>
              </a:rPr>
              <a:t>InternalNetwork</a:t>
            </a:r>
            <a:r>
              <a:rPr lang="it-IT">
                <a:ea typeface="+mn-lt"/>
                <a:cs typeface="+mn-lt"/>
              </a:rPr>
              <a:t>/alert_fast.txt</a:t>
            </a:r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A4451D1-916C-A05E-6F71-2EE6F3E486D1}"/>
              </a:ext>
            </a:extLst>
          </p:cNvPr>
          <p:cNvSpPr txBox="1"/>
          <p:nvPr/>
        </p:nvSpPr>
        <p:spPr>
          <a:xfrm>
            <a:off x="1248383" y="3015574"/>
            <a:ext cx="48980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Log dell'istanza relativa all'interfaccia interna: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D121367-3B2E-D561-1B3C-19F616509514}"/>
              </a:ext>
            </a:extLst>
          </p:cNvPr>
          <p:cNvSpPr txBox="1"/>
          <p:nvPr/>
        </p:nvSpPr>
        <p:spPr>
          <a:xfrm>
            <a:off x="1248382" y="4093876"/>
            <a:ext cx="50562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Log dell'istanza relativa all'interfaccia esterna: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99FF7C-BFD1-0E7C-F692-3FA774D0C406}"/>
              </a:ext>
            </a:extLst>
          </p:cNvPr>
          <p:cNvSpPr txBox="1"/>
          <p:nvPr/>
        </p:nvSpPr>
        <p:spPr>
          <a:xfrm>
            <a:off x="1252267" y="4509458"/>
            <a:ext cx="4899803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/var/log/snort/</a:t>
            </a:r>
            <a:r>
              <a:rPr lang="it-IT" err="1">
                <a:ea typeface="+mn-lt"/>
                <a:cs typeface="+mn-lt"/>
              </a:rPr>
              <a:t>ExternalNetwork</a:t>
            </a:r>
            <a:r>
              <a:rPr lang="it-IT">
                <a:ea typeface="+mn-lt"/>
                <a:cs typeface="+mn-lt"/>
              </a:rPr>
              <a:t>/alert_fast.txt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26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Test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078963" y="2221748"/>
            <a:ext cx="102494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Due insiemi di regole di Snort: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834898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Dual-</a:t>
            </a:r>
            <a:r>
              <a:rPr lang="it-IT" sz="2600" err="1"/>
              <a:t>homed</a:t>
            </a:r>
            <a:r>
              <a:rPr lang="it-IT" sz="2600"/>
              <a:t> Host – Snort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ECA743-AF15-B930-6B71-69A7074514BF}"/>
              </a:ext>
            </a:extLst>
          </p:cNvPr>
          <p:cNvSpPr txBox="1"/>
          <p:nvPr/>
        </p:nvSpPr>
        <p:spPr>
          <a:xfrm>
            <a:off x="1252268" y="3135749"/>
            <a:ext cx="866667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>
                <a:ea typeface="+mn-lt"/>
                <a:cs typeface="+mn-lt"/>
              </a:rPr>
              <a:t>Regole standard stilate dalla community.</a:t>
            </a:r>
          </a:p>
          <a:p>
            <a:endParaRPr lang="it-IT" sz="2200"/>
          </a:p>
          <a:p>
            <a:r>
              <a:rPr lang="it-IT" sz="2200"/>
              <a:t>Scaricabili da Internet e utilizzabili per avere un'ampia copertura delle minacce note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A4451D1-916C-A05E-6F71-2EE6F3E486D1}"/>
              </a:ext>
            </a:extLst>
          </p:cNvPr>
          <p:cNvSpPr txBox="1"/>
          <p:nvPr/>
        </p:nvSpPr>
        <p:spPr>
          <a:xfrm>
            <a:off x="1248383" y="2705790"/>
            <a:ext cx="48980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 b="1"/>
              <a:t>Community rules:</a:t>
            </a:r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D121367-3B2E-D561-1B3C-19F616509514}"/>
              </a:ext>
            </a:extLst>
          </p:cNvPr>
          <p:cNvSpPr txBox="1"/>
          <p:nvPr/>
        </p:nvSpPr>
        <p:spPr>
          <a:xfrm>
            <a:off x="1248382" y="4672996"/>
            <a:ext cx="505624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 b="1"/>
              <a:t>Local rules: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99FF7C-BFD1-0E7C-F692-3FA774D0C406}"/>
              </a:ext>
            </a:extLst>
          </p:cNvPr>
          <p:cNvSpPr txBox="1"/>
          <p:nvPr/>
        </p:nvSpPr>
        <p:spPr>
          <a:xfrm>
            <a:off x="6537768" y="5957545"/>
            <a:ext cx="284710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/</a:t>
            </a:r>
            <a:r>
              <a:rPr lang="it-IT" err="1">
                <a:ea typeface="+mn-lt"/>
                <a:cs typeface="+mn-lt"/>
              </a:rPr>
              <a:t>usr</a:t>
            </a:r>
            <a:r>
              <a:rPr lang="it-IT">
                <a:ea typeface="+mn-lt"/>
                <a:cs typeface="+mn-lt"/>
              </a:rPr>
              <a:t>/</a:t>
            </a:r>
            <a:r>
              <a:rPr lang="it-IT" err="1">
                <a:ea typeface="+mn-lt"/>
                <a:cs typeface="+mn-lt"/>
              </a:rPr>
              <a:t>local</a:t>
            </a:r>
            <a:r>
              <a:rPr lang="it-IT">
                <a:ea typeface="+mn-lt"/>
                <a:cs typeface="+mn-lt"/>
              </a:rPr>
              <a:t>/</a:t>
            </a:r>
            <a:r>
              <a:rPr lang="it-IT" err="1">
                <a:ea typeface="+mn-lt"/>
                <a:cs typeface="+mn-lt"/>
              </a:rPr>
              <a:t>etc</a:t>
            </a:r>
            <a:r>
              <a:rPr lang="it-IT">
                <a:ea typeface="+mn-lt"/>
                <a:cs typeface="+mn-lt"/>
              </a:rPr>
              <a:t>/</a:t>
            </a:r>
            <a:r>
              <a:rPr lang="it-IT" err="1">
                <a:ea typeface="+mn-lt"/>
                <a:cs typeface="+mn-lt"/>
              </a:rPr>
              <a:t>local.rules</a:t>
            </a:r>
            <a:endParaRPr lang="it-IT" err="1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0268016-A768-4ABF-1CF7-D11D31C25712}"/>
              </a:ext>
            </a:extLst>
          </p:cNvPr>
          <p:cNvSpPr txBox="1"/>
          <p:nvPr/>
        </p:nvSpPr>
        <p:spPr>
          <a:xfrm>
            <a:off x="1256357" y="5272819"/>
            <a:ext cx="90051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Regole personalizzate configurate in base alle necessità del sistema.</a:t>
            </a:r>
          </a:p>
          <a:p>
            <a:endParaRPr lang="it-IT" sz="2200"/>
          </a:p>
          <a:p>
            <a:r>
              <a:rPr lang="it-IT" sz="2200"/>
              <a:t>Configurate e salvate all'interno del file: </a:t>
            </a:r>
          </a:p>
        </p:txBody>
      </p:sp>
    </p:spTree>
    <p:extLst>
      <p:ext uri="{BB962C8B-B14F-4D97-AF65-F5344CB8AC3E}">
        <p14:creationId xmlns:p14="http://schemas.microsoft.com/office/powerpoint/2010/main" val="163645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Test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078963" y="2221748"/>
            <a:ext cx="102494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sz="22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834898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Dual-</a:t>
            </a:r>
            <a:r>
              <a:rPr lang="it-IT" sz="2600" err="1"/>
              <a:t>homed</a:t>
            </a:r>
            <a:r>
              <a:rPr lang="it-IT" sz="2600"/>
              <a:t> Host – Snort – Esempi di violazioni</a:t>
            </a:r>
            <a:endParaRPr lang="it-IT" sz="2600" err="1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8307A8-3795-CCE0-743A-579E61E7B715}"/>
              </a:ext>
            </a:extLst>
          </p:cNvPr>
          <p:cNvSpPr txBox="1"/>
          <p:nvPr/>
        </p:nvSpPr>
        <p:spPr>
          <a:xfrm>
            <a:off x="1374376" y="3908675"/>
            <a:ext cx="6731861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sudo </a:t>
            </a:r>
            <a:r>
              <a:rPr lang="it-IT" b="1" err="1">
                <a:ea typeface="+mn-lt"/>
                <a:cs typeface="+mn-lt"/>
              </a:rPr>
              <a:t>gedit</a:t>
            </a:r>
            <a:r>
              <a:rPr lang="it-IT" b="1">
                <a:ea typeface="+mn-lt"/>
                <a:cs typeface="+mn-lt"/>
              </a:rPr>
              <a:t> /var/log/snort/</a:t>
            </a:r>
            <a:r>
              <a:rPr lang="it-IT" b="1" err="1">
                <a:ea typeface="+mn-lt"/>
                <a:cs typeface="+mn-lt"/>
              </a:rPr>
              <a:t>ExternalNetwork</a:t>
            </a:r>
            <a:r>
              <a:rPr lang="it-IT" b="1">
                <a:ea typeface="+mn-lt"/>
                <a:cs typeface="+mn-lt"/>
              </a:rPr>
              <a:t>/alert_fast.txt</a:t>
            </a:r>
            <a:endParaRPr lang="it-IT" b="1" err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16D76FF-AEA1-FFA9-8A48-C55CF717D7A9}"/>
              </a:ext>
            </a:extLst>
          </p:cNvPr>
          <p:cNvSpPr txBox="1"/>
          <p:nvPr/>
        </p:nvSpPr>
        <p:spPr>
          <a:xfrm>
            <a:off x="1110208" y="3301390"/>
            <a:ext cx="1017754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Verifica della presenza della violazione sul file relativo all'interfaccia esterna:</a:t>
            </a:r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233656-C485-2D89-149E-4FEC7156C9CD}"/>
              </a:ext>
            </a:extLst>
          </p:cNvPr>
          <p:cNvSpPr txBox="1"/>
          <p:nvPr/>
        </p:nvSpPr>
        <p:spPr>
          <a:xfrm>
            <a:off x="1107715" y="5473330"/>
            <a:ext cx="102494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>
                <a:ea typeface="+mn-lt"/>
                <a:cs typeface="+mn-lt"/>
              </a:rPr>
              <a:t>Verifica della presenza della violazione sul file relativo all'interfaccia interna:</a:t>
            </a:r>
            <a:endParaRPr lang="it-IT">
              <a:ea typeface="+mn-lt"/>
              <a:cs typeface="+mn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C40D7C2-6947-BA79-8FF0-9587511039DD}"/>
              </a:ext>
            </a:extLst>
          </p:cNvPr>
          <p:cNvSpPr txBox="1"/>
          <p:nvPr/>
        </p:nvSpPr>
        <p:spPr>
          <a:xfrm>
            <a:off x="1374376" y="6008536"/>
            <a:ext cx="6731861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sudo </a:t>
            </a:r>
            <a:r>
              <a:rPr lang="it-IT" b="1" err="1">
                <a:ea typeface="+mn-lt"/>
                <a:cs typeface="+mn-lt"/>
              </a:rPr>
              <a:t>gedit</a:t>
            </a:r>
            <a:r>
              <a:rPr lang="it-IT" b="1">
                <a:ea typeface="+mn-lt"/>
                <a:cs typeface="+mn-lt"/>
              </a:rPr>
              <a:t> /var/log/snort/</a:t>
            </a:r>
            <a:r>
              <a:rPr lang="it-IT" b="1" err="1">
                <a:ea typeface="+mn-lt"/>
                <a:cs typeface="+mn-lt"/>
              </a:rPr>
              <a:t>InternalNetwork</a:t>
            </a:r>
            <a:r>
              <a:rPr lang="it-IT" b="1">
                <a:ea typeface="+mn-lt"/>
                <a:cs typeface="+mn-lt"/>
              </a:rPr>
              <a:t>/alert_fast.txt</a:t>
            </a:r>
            <a:endParaRPr lang="it-IT" b="1" err="1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855CE3-E9DE-8468-E4DD-5D2AC17FA02B}"/>
              </a:ext>
            </a:extLst>
          </p:cNvPr>
          <p:cNvSpPr txBox="1"/>
          <p:nvPr/>
        </p:nvSpPr>
        <p:spPr>
          <a:xfrm>
            <a:off x="1081454" y="2223088"/>
            <a:ext cx="925739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Esempio violazione rilevata sull'interfaccia esterna (PING):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8CC5A2-42F0-1A7F-8535-93BC84199CA7}"/>
              </a:ext>
            </a:extLst>
          </p:cNvPr>
          <p:cNvSpPr txBox="1"/>
          <p:nvPr/>
        </p:nvSpPr>
        <p:spPr>
          <a:xfrm>
            <a:off x="1374377" y="2767688"/>
            <a:ext cx="4057673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</a:t>
            </a:r>
            <a:r>
              <a:rPr lang="it-IT" b="1" err="1">
                <a:ea typeface="+mn-lt"/>
                <a:cs typeface="+mn-lt"/>
              </a:rPr>
              <a:t>ping</a:t>
            </a:r>
            <a:r>
              <a:rPr lang="it-IT" b="1">
                <a:ea typeface="+mn-lt"/>
                <a:cs typeface="+mn-lt"/>
              </a:rPr>
              <a:t> 192.168.0.182</a:t>
            </a:r>
            <a:endParaRPr lang="it-IT" b="1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F170D40-A577-9F19-7AE6-0F45534E5FCC}"/>
              </a:ext>
            </a:extLst>
          </p:cNvPr>
          <p:cNvSpPr txBox="1"/>
          <p:nvPr/>
        </p:nvSpPr>
        <p:spPr>
          <a:xfrm>
            <a:off x="1081453" y="4480333"/>
            <a:ext cx="925739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Esempio violazione rilevata sull'interfaccia interna (PING):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1A3029A-3E35-134A-AEA9-023B291C6FCA}"/>
              </a:ext>
            </a:extLst>
          </p:cNvPr>
          <p:cNvSpPr txBox="1"/>
          <p:nvPr/>
        </p:nvSpPr>
        <p:spPr>
          <a:xfrm>
            <a:off x="1374376" y="4987743"/>
            <a:ext cx="4057673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</a:t>
            </a:r>
            <a:r>
              <a:rPr lang="it-IT" b="1" err="1">
                <a:ea typeface="+mn-lt"/>
                <a:cs typeface="+mn-lt"/>
              </a:rPr>
              <a:t>ping</a:t>
            </a:r>
            <a:r>
              <a:rPr lang="it-IT" b="1">
                <a:ea typeface="+mn-lt"/>
                <a:cs typeface="+mn-lt"/>
              </a:rPr>
              <a:t> 192.168.0.190</a:t>
            </a: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426377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Test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445268"/>
            <a:ext cx="102494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200"/>
              <a:t>Due coppie di credenziali: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834898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Dual-</a:t>
            </a:r>
            <a:r>
              <a:rPr lang="it-IT" sz="2600" err="1"/>
              <a:t>homed</a:t>
            </a:r>
            <a:r>
              <a:rPr lang="it-IT" sz="2600"/>
              <a:t> Host – </a:t>
            </a:r>
            <a:r>
              <a:rPr lang="it-IT" sz="2600" err="1"/>
              <a:t>Squid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BBD495-83C3-68EC-19CA-3292A6DDAFAB}"/>
              </a:ext>
            </a:extLst>
          </p:cNvPr>
          <p:cNvSpPr txBox="1"/>
          <p:nvPr/>
        </p:nvSpPr>
        <p:spPr>
          <a:xfrm>
            <a:off x="2364932" y="3118545"/>
            <a:ext cx="32918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 b="1"/>
              <a:t>Username</a:t>
            </a:r>
            <a:r>
              <a:rPr lang="it-IT" sz="2200"/>
              <a:t>: "</a:t>
            </a:r>
            <a:r>
              <a:rPr lang="it-IT" sz="2200" err="1"/>
              <a:t>univpm</a:t>
            </a:r>
            <a:r>
              <a:rPr lang="it-IT" sz="2200"/>
              <a:t>"</a:t>
            </a:r>
            <a:endParaRPr lang="en-US" sz="2200"/>
          </a:p>
          <a:p>
            <a:r>
              <a:rPr lang="it-IT" sz="2200" b="1"/>
              <a:t>Password</a:t>
            </a:r>
            <a:r>
              <a:rPr lang="it-IT" sz="2200"/>
              <a:t>: "</a:t>
            </a:r>
            <a:r>
              <a:rPr lang="it-IT" sz="2200" err="1"/>
              <a:t>advanced</a:t>
            </a:r>
            <a:r>
              <a:rPr lang="it-IT" sz="2200"/>
              <a:t>"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E696594-35DD-8D40-B93D-32421CDE971C}"/>
              </a:ext>
            </a:extLst>
          </p:cNvPr>
          <p:cNvSpPr txBox="1"/>
          <p:nvPr/>
        </p:nvSpPr>
        <p:spPr>
          <a:xfrm>
            <a:off x="7108501" y="3121803"/>
            <a:ext cx="35661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 b="1"/>
              <a:t>Username</a:t>
            </a:r>
            <a:r>
              <a:rPr lang="it-IT" sz="2200"/>
              <a:t>: "univpm2"</a:t>
            </a:r>
            <a:endParaRPr lang="en-US" sz="2200"/>
          </a:p>
          <a:p>
            <a:r>
              <a:rPr lang="it-IT" sz="2200" b="1"/>
              <a:t>Password</a:t>
            </a:r>
            <a:r>
              <a:rPr lang="it-IT" sz="2200"/>
              <a:t>: "cybersecurity"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F325886-C2E8-E121-DD48-A7B6C50BDAD0}"/>
              </a:ext>
            </a:extLst>
          </p:cNvPr>
          <p:cNvSpPr txBox="1"/>
          <p:nvPr/>
        </p:nvSpPr>
        <p:spPr>
          <a:xfrm>
            <a:off x="3093720" y="4752340"/>
            <a:ext cx="621792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sudo </a:t>
            </a:r>
            <a:r>
              <a:rPr lang="it-IT" b="1" err="1">
                <a:ea typeface="+mn-lt"/>
                <a:cs typeface="+mn-lt"/>
              </a:rPr>
              <a:t>htpasswd</a:t>
            </a:r>
            <a:r>
              <a:rPr lang="it-IT" b="1">
                <a:ea typeface="+mn-lt"/>
                <a:cs typeface="+mn-lt"/>
              </a:rPr>
              <a:t> /</a:t>
            </a:r>
            <a:r>
              <a:rPr lang="it-IT" b="1" err="1">
                <a:ea typeface="+mn-lt"/>
                <a:cs typeface="+mn-lt"/>
              </a:rPr>
              <a:t>etc</a:t>
            </a:r>
            <a:r>
              <a:rPr lang="it-IT" b="1">
                <a:ea typeface="+mn-lt"/>
                <a:cs typeface="+mn-lt"/>
              </a:rPr>
              <a:t>/</a:t>
            </a:r>
            <a:r>
              <a:rPr lang="it-IT" b="1" err="1">
                <a:ea typeface="+mn-lt"/>
                <a:cs typeface="+mn-lt"/>
              </a:rPr>
              <a:t>squid</a:t>
            </a:r>
            <a:r>
              <a:rPr lang="it-IT" b="1">
                <a:ea typeface="+mn-lt"/>
                <a:cs typeface="+mn-lt"/>
              </a:rPr>
              <a:t>/</a:t>
            </a:r>
            <a:r>
              <a:rPr lang="it-IT" b="1" err="1">
                <a:ea typeface="+mn-lt"/>
                <a:cs typeface="+mn-lt"/>
              </a:rPr>
              <a:t>passwd</a:t>
            </a:r>
            <a:r>
              <a:rPr lang="it-IT" b="1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nome_utente</a:t>
            </a:r>
            <a:endParaRPr lang="it-IT" b="1" err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0992516-D8B3-A276-B2A0-866E605AB69F}"/>
              </a:ext>
            </a:extLst>
          </p:cNvPr>
          <p:cNvSpPr txBox="1"/>
          <p:nvPr/>
        </p:nvSpPr>
        <p:spPr>
          <a:xfrm>
            <a:off x="2026920" y="4071620"/>
            <a:ext cx="83439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200"/>
              <a:t>Aggiunta di un nuovo utente:</a:t>
            </a: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AD4135-3530-549E-26B5-F4A5D812FCE2}"/>
              </a:ext>
            </a:extLst>
          </p:cNvPr>
          <p:cNvSpPr txBox="1"/>
          <p:nvPr/>
        </p:nvSpPr>
        <p:spPr>
          <a:xfrm>
            <a:off x="1559559" y="5605780"/>
            <a:ext cx="83439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200"/>
              <a:t>Con credenziali valide il sistema autorizza la navigazione. Alcuni siti sono bloccati perché in lista nera (ad esempio </a:t>
            </a:r>
            <a:r>
              <a:rPr lang="it-IT" sz="2200" err="1"/>
              <a:t>Youtube</a:t>
            </a:r>
            <a:r>
              <a:rPr lang="it-IT" sz="2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19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Progettazione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445268"/>
            <a:ext cx="102494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/>
              <a:t>Architettura scelta: </a:t>
            </a:r>
            <a:r>
              <a:rPr lang="it-IT" sz="2800" b="1"/>
              <a:t>Dual-</a:t>
            </a:r>
            <a:r>
              <a:rPr lang="it-IT" sz="2800" b="1" err="1"/>
              <a:t>homed</a:t>
            </a:r>
            <a:r>
              <a:rPr lang="it-IT" sz="2800" b="1"/>
              <a:t> Gateway</a:t>
            </a:r>
          </a:p>
        </p:txBody>
      </p:sp>
      <p:pic>
        <p:nvPicPr>
          <p:cNvPr id="3" name="Immagine 2" descr="Immagine che contiene testo, schermata, presa, diagramma&#10;&#10;Descrizione generata automaticamente">
            <a:extLst>
              <a:ext uri="{FF2B5EF4-FFF2-40B4-BE49-F238E27FC236}">
                <a16:creationId xmlns:a16="http://schemas.microsoft.com/office/drawing/2014/main" id="{53CE9819-DCF7-C224-7EFB-F43192F3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177" y="3203875"/>
            <a:ext cx="5706532" cy="296202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FD7846-FEE9-B45F-503E-F936C1F7DCF6}"/>
              </a:ext>
            </a:extLst>
          </p:cNvPr>
          <p:cNvSpPr txBox="1"/>
          <p:nvPr/>
        </p:nvSpPr>
        <p:spPr>
          <a:xfrm>
            <a:off x="691444" y="3076222"/>
            <a:ext cx="470432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200"/>
              <a:t>Un gateway con due interfacce di rete</a:t>
            </a:r>
          </a:p>
          <a:p>
            <a:pPr marL="285750" indent="-285750">
              <a:buFont typeface="Arial"/>
              <a:buChar char="•"/>
            </a:pPr>
            <a:r>
              <a:rPr lang="it-IT" sz="2200"/>
              <a:t>Dual-</a:t>
            </a:r>
            <a:r>
              <a:rPr lang="it-IT" sz="2200" err="1"/>
              <a:t>homed</a:t>
            </a:r>
            <a:r>
              <a:rPr lang="it-IT" sz="2200"/>
              <a:t> Host funge da intermediario tra rete interna e rete esterna</a:t>
            </a:r>
          </a:p>
          <a:p>
            <a:pPr marL="285750" indent="-285750">
              <a:buFont typeface="Arial"/>
              <a:buChar char="•"/>
            </a:pPr>
            <a:r>
              <a:rPr lang="it-IT" sz="2200"/>
              <a:t>I sistemi dentro e fuori il firewall comunicano con Dual-</a:t>
            </a:r>
            <a:r>
              <a:rPr lang="it-IT" sz="2200" err="1"/>
              <a:t>homed</a:t>
            </a:r>
            <a:r>
              <a:rPr lang="it-IT" sz="2200"/>
              <a:t> Host ma non possono comunicare direttamente </a:t>
            </a:r>
            <a:r>
              <a:rPr lang="it-IT" sz="2200">
                <a:ea typeface="+mn-lt"/>
                <a:cs typeface="+mn-lt"/>
              </a:rPr>
              <a:t>tra loro</a:t>
            </a:r>
          </a:p>
        </p:txBody>
      </p:sp>
    </p:spTree>
    <p:extLst>
      <p:ext uri="{BB962C8B-B14F-4D97-AF65-F5344CB8AC3E}">
        <p14:creationId xmlns:p14="http://schemas.microsoft.com/office/powerpoint/2010/main" val="2974224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Test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967203" y="2465588"/>
            <a:ext cx="102494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>
                <a:ea typeface="+mn-lt"/>
                <a:cs typeface="+mn-lt"/>
              </a:rPr>
              <a:t>Anche le richieste HTTP via terminale (</a:t>
            </a:r>
            <a:r>
              <a:rPr lang="it-IT" sz="2200" err="1">
                <a:ea typeface="+mn-lt"/>
                <a:cs typeface="+mn-lt"/>
              </a:rPr>
              <a:t>curl</a:t>
            </a:r>
            <a:r>
              <a:rPr lang="it-IT" sz="2200">
                <a:ea typeface="+mn-lt"/>
                <a:cs typeface="+mn-lt"/>
              </a:rPr>
              <a:t>) devono passare per </a:t>
            </a:r>
            <a:r>
              <a:rPr lang="it-IT" sz="2200" err="1">
                <a:ea typeface="+mn-lt"/>
                <a:cs typeface="+mn-lt"/>
              </a:rPr>
              <a:t>Squid</a:t>
            </a:r>
            <a:endParaRPr lang="it-IT" sz="2200" err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834898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Dual-</a:t>
            </a:r>
            <a:r>
              <a:rPr lang="it-IT" sz="2600" err="1"/>
              <a:t>homed</a:t>
            </a:r>
            <a:r>
              <a:rPr lang="it-IT" sz="2600"/>
              <a:t> Host – </a:t>
            </a:r>
            <a:r>
              <a:rPr lang="it-IT" sz="2600" err="1"/>
              <a:t>Squid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F325886-C2E8-E121-DD48-A7B6C50BDAD0}"/>
              </a:ext>
            </a:extLst>
          </p:cNvPr>
          <p:cNvSpPr txBox="1"/>
          <p:nvPr/>
        </p:nvSpPr>
        <p:spPr>
          <a:xfrm>
            <a:off x="1275080" y="3187700"/>
            <a:ext cx="965200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</a:t>
            </a:r>
            <a:r>
              <a:rPr lang="it-IT" b="1" err="1">
                <a:ea typeface="+mn-lt"/>
                <a:cs typeface="+mn-lt"/>
              </a:rPr>
              <a:t>curl</a:t>
            </a:r>
            <a:r>
              <a:rPr lang="it-IT" b="1">
                <a:ea typeface="+mn-lt"/>
                <a:cs typeface="+mn-lt"/>
              </a:rPr>
              <a:t> -v -x http://univpm:advanced@192.168.0.190:3128 https://www.google.com/</a:t>
            </a:r>
            <a:endParaRPr lang="it-IT" b="1" err="1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00236-31A6-B481-7CC3-D35054EECFCA}"/>
              </a:ext>
            </a:extLst>
          </p:cNvPr>
          <p:cNvSpPr txBox="1"/>
          <p:nvPr/>
        </p:nvSpPr>
        <p:spPr>
          <a:xfrm>
            <a:off x="967203" y="4274067"/>
            <a:ext cx="102494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200">
                <a:ea typeface="+mn-lt"/>
                <a:cs typeface="+mn-lt"/>
              </a:rPr>
              <a:t>In assenza di credenziali valide la richiesta è bloccata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166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Test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770388"/>
            <a:ext cx="10249436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Due account:</a:t>
            </a:r>
          </a:p>
          <a:p>
            <a:pPr marL="342900" indent="-342900">
              <a:buFont typeface="Arial"/>
              <a:buChar char="•"/>
            </a:pPr>
            <a:r>
              <a:rPr lang="it-IT" sz="2600" b="1"/>
              <a:t>client</a:t>
            </a:r>
            <a:r>
              <a:rPr lang="it-IT" sz="2600"/>
              <a:t>: password "</a:t>
            </a:r>
            <a:r>
              <a:rPr lang="it-IT" sz="2600" err="1"/>
              <a:t>gruppootto</a:t>
            </a:r>
            <a:r>
              <a:rPr lang="it-IT" sz="2600"/>
              <a:t>", account con permessi di root</a:t>
            </a:r>
            <a:endParaRPr lang="it-IT" sz="2600" b="1"/>
          </a:p>
          <a:p>
            <a:pPr marL="342900" indent="-342900">
              <a:buFont typeface="Arial,Sans-Serif"/>
              <a:buChar char="•"/>
            </a:pPr>
            <a:r>
              <a:rPr lang="it-IT" sz="2600" b="1"/>
              <a:t>guest</a:t>
            </a:r>
            <a:r>
              <a:rPr lang="it-IT" sz="2600"/>
              <a:t>: password "</a:t>
            </a:r>
            <a:r>
              <a:rPr lang="it-IT" sz="2600" err="1"/>
              <a:t>guestclient</a:t>
            </a:r>
            <a:r>
              <a:rPr lang="it-IT" sz="2600"/>
              <a:t>", account utente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44577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Client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0DECEE-97AF-F7E8-788E-DCFA4BF82CD0}"/>
              </a:ext>
            </a:extLst>
          </p:cNvPr>
          <p:cNvSpPr txBox="1"/>
          <p:nvPr/>
        </p:nvSpPr>
        <p:spPr>
          <a:xfrm>
            <a:off x="1112520" y="5240020"/>
            <a:ext cx="83439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Si effettua l'accesso a </a:t>
            </a:r>
            <a:r>
              <a:rPr lang="it-IT" sz="2600" b="1"/>
              <a:t>client</a:t>
            </a:r>
            <a:r>
              <a:rPr lang="it-IT" sz="2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745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Test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3602379"/>
            <a:ext cx="102494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Controllo di integrità con </a:t>
            </a:r>
            <a:r>
              <a:rPr lang="it-IT" sz="2200" err="1"/>
              <a:t>Tripwire</a:t>
            </a:r>
            <a:r>
              <a:rPr lang="it-IT" sz="2200"/>
              <a:t>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834898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Client – </a:t>
            </a:r>
            <a:r>
              <a:rPr lang="it-IT" sz="2600" err="1"/>
              <a:t>Tripwire</a:t>
            </a:r>
            <a:endParaRPr lang="it-IT" sz="26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0DECEE-97AF-F7E8-788E-DCFA4BF82CD0}"/>
              </a:ext>
            </a:extLst>
          </p:cNvPr>
          <p:cNvSpPr txBox="1"/>
          <p:nvPr/>
        </p:nvSpPr>
        <p:spPr>
          <a:xfrm>
            <a:off x="1122680" y="4856762"/>
            <a:ext cx="83439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Aggiornamento del database di </a:t>
            </a:r>
            <a:r>
              <a:rPr lang="it-IT" sz="2200" err="1"/>
              <a:t>Tripwire</a:t>
            </a:r>
            <a:r>
              <a:rPr lang="it-IT" sz="2200"/>
              <a:t>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ECA743-AF15-B930-6B71-69A7074514BF}"/>
              </a:ext>
            </a:extLst>
          </p:cNvPr>
          <p:cNvSpPr txBox="1"/>
          <p:nvPr/>
        </p:nvSpPr>
        <p:spPr>
          <a:xfrm>
            <a:off x="1295400" y="4229100"/>
            <a:ext cx="2743200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sudo </a:t>
            </a:r>
            <a:r>
              <a:rPr lang="it-IT" b="1" err="1">
                <a:ea typeface="+mn-lt"/>
                <a:cs typeface="+mn-lt"/>
              </a:rPr>
              <a:t>tripwire</a:t>
            </a:r>
            <a:r>
              <a:rPr lang="it-IT" b="1">
                <a:ea typeface="+mn-lt"/>
                <a:cs typeface="+mn-lt"/>
              </a:rPr>
              <a:t> --check</a:t>
            </a:r>
            <a:endParaRPr lang="it-IT" b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8FEC5C-61CB-2F9E-678F-72FFAD34A8F0}"/>
              </a:ext>
            </a:extLst>
          </p:cNvPr>
          <p:cNvSpPr txBox="1"/>
          <p:nvPr/>
        </p:nvSpPr>
        <p:spPr>
          <a:xfrm>
            <a:off x="1295399" y="5433060"/>
            <a:ext cx="821944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sudo </a:t>
            </a:r>
            <a:r>
              <a:rPr lang="it-IT" b="1" err="1">
                <a:ea typeface="+mn-lt"/>
                <a:cs typeface="+mn-lt"/>
              </a:rPr>
              <a:t>tripwire</a:t>
            </a:r>
            <a:r>
              <a:rPr lang="it-IT" b="1">
                <a:ea typeface="+mn-lt"/>
                <a:cs typeface="+mn-lt"/>
              </a:rPr>
              <a:t> --update --</a:t>
            </a:r>
            <a:r>
              <a:rPr lang="it-IT" b="1" err="1">
                <a:ea typeface="+mn-lt"/>
                <a:cs typeface="+mn-lt"/>
              </a:rPr>
              <a:t>twrfile</a:t>
            </a:r>
            <a:r>
              <a:rPr lang="it-IT" b="1">
                <a:ea typeface="+mn-lt"/>
                <a:cs typeface="+mn-lt"/>
              </a:rPr>
              <a:t> /var/</a:t>
            </a:r>
            <a:r>
              <a:rPr lang="it-IT" b="1" err="1">
                <a:ea typeface="+mn-lt"/>
                <a:cs typeface="+mn-lt"/>
              </a:rPr>
              <a:t>lib</a:t>
            </a:r>
            <a:r>
              <a:rPr lang="it-IT" b="1">
                <a:ea typeface="+mn-lt"/>
                <a:cs typeface="+mn-lt"/>
              </a:rPr>
              <a:t>/</a:t>
            </a:r>
            <a:r>
              <a:rPr lang="it-IT" b="1" err="1">
                <a:ea typeface="+mn-lt"/>
                <a:cs typeface="+mn-lt"/>
              </a:rPr>
              <a:t>tripwire</a:t>
            </a:r>
            <a:r>
              <a:rPr lang="it-IT" b="1">
                <a:ea typeface="+mn-lt"/>
                <a:cs typeface="+mn-lt"/>
              </a:rPr>
              <a:t>/report/&lt;name&gt;.</a:t>
            </a:r>
            <a:r>
              <a:rPr lang="it-IT" b="1" err="1">
                <a:ea typeface="+mn-lt"/>
                <a:cs typeface="+mn-lt"/>
              </a:rPr>
              <a:t>twr</a:t>
            </a:r>
            <a:endParaRPr lang="it-IT" b="1" err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2E9A59-C3A9-4CA6-4F9E-FCDF758C7ACE}"/>
              </a:ext>
            </a:extLst>
          </p:cNvPr>
          <p:cNvSpPr txBox="1"/>
          <p:nvPr/>
        </p:nvSpPr>
        <p:spPr>
          <a:xfrm>
            <a:off x="1122679" y="5965896"/>
            <a:ext cx="832358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 b="1" err="1"/>
              <a:t>Passphrase</a:t>
            </a:r>
            <a:r>
              <a:rPr lang="it-IT" sz="2200"/>
              <a:t>: "</a:t>
            </a:r>
            <a:r>
              <a:rPr lang="it-IT" sz="2200" err="1">
                <a:ea typeface="+mn-lt"/>
                <a:cs typeface="+mn-lt"/>
              </a:rPr>
              <a:t>advancedcybersecurity</a:t>
            </a:r>
            <a:r>
              <a:rPr lang="it-IT" sz="2200">
                <a:ea typeface="+mn-lt"/>
                <a:cs typeface="+mn-lt"/>
              </a:rPr>
              <a:t>?"</a:t>
            </a:r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16E29AD-A102-C696-0F9B-928F80C431B2}"/>
              </a:ext>
            </a:extLst>
          </p:cNvPr>
          <p:cNvSpPr txBox="1"/>
          <p:nvPr/>
        </p:nvSpPr>
        <p:spPr>
          <a:xfrm>
            <a:off x="1105492" y="2304157"/>
            <a:ext cx="373010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Si creano i file </a:t>
            </a:r>
            <a:r>
              <a:rPr lang="it-IT" sz="2200" i="1"/>
              <a:t>modify.txt</a:t>
            </a:r>
            <a:r>
              <a:rPr lang="it-IT" sz="2200"/>
              <a:t> in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BFE8D42-BB09-58F0-424F-100C42DF1F87}"/>
              </a:ext>
            </a:extLst>
          </p:cNvPr>
          <p:cNvSpPr txBox="1"/>
          <p:nvPr/>
        </p:nvSpPr>
        <p:spPr>
          <a:xfrm>
            <a:off x="5903270" y="2304157"/>
            <a:ext cx="373010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e </a:t>
            </a:r>
            <a:r>
              <a:rPr lang="it-IT" sz="2200" i="1"/>
              <a:t>remove.txt</a:t>
            </a:r>
            <a:r>
              <a:rPr lang="it-IT" sz="2200"/>
              <a:t> in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96C14EE-E3AB-2CB9-B50E-C607CFEE313E}"/>
              </a:ext>
            </a:extLst>
          </p:cNvPr>
          <p:cNvSpPr txBox="1"/>
          <p:nvPr/>
        </p:nvSpPr>
        <p:spPr>
          <a:xfrm>
            <a:off x="1295400" y="2973211"/>
            <a:ext cx="3392311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sudo nano /</a:t>
            </a:r>
            <a:r>
              <a:rPr lang="it-IT" b="1" err="1">
                <a:ea typeface="+mn-lt"/>
                <a:cs typeface="+mn-lt"/>
              </a:rPr>
              <a:t>dev</a:t>
            </a:r>
            <a:r>
              <a:rPr lang="it-IT" b="1">
                <a:ea typeface="+mn-lt"/>
                <a:cs typeface="+mn-lt"/>
              </a:rPr>
              <a:t>/modify.txt</a:t>
            </a:r>
            <a:endParaRPr lang="it-IT" b="1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81ED7C-DC4C-8F56-2959-BAFAA4ACF936}"/>
              </a:ext>
            </a:extLst>
          </p:cNvPr>
          <p:cNvSpPr txBox="1"/>
          <p:nvPr/>
        </p:nvSpPr>
        <p:spPr>
          <a:xfrm>
            <a:off x="5909733" y="2973211"/>
            <a:ext cx="3392311" cy="3657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sudo nano /</a:t>
            </a:r>
            <a:r>
              <a:rPr lang="it-IT" b="1" err="1">
                <a:ea typeface="+mn-lt"/>
                <a:cs typeface="+mn-lt"/>
              </a:rPr>
              <a:t>etc</a:t>
            </a:r>
            <a:r>
              <a:rPr lang="it-IT" b="1">
                <a:ea typeface="+mn-lt"/>
                <a:cs typeface="+mn-lt"/>
              </a:rPr>
              <a:t>/remove.txt</a:t>
            </a:r>
            <a:endParaRPr lang="it-IT" b="1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5FFCC93-5BCA-FCA3-BD11-D32CB7E16818}"/>
              </a:ext>
            </a:extLst>
          </p:cNvPr>
          <p:cNvSpPr txBox="1"/>
          <p:nvPr/>
        </p:nvSpPr>
        <p:spPr>
          <a:xfrm>
            <a:off x="8113323" y="2369256"/>
            <a:ext cx="70104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/</a:t>
            </a:r>
            <a:r>
              <a:rPr lang="it-IT" b="1" err="1">
                <a:ea typeface="+mn-lt"/>
                <a:cs typeface="+mn-lt"/>
              </a:rPr>
              <a:t>etc</a:t>
            </a:r>
            <a:endParaRPr lang="it-IT" b="1" err="1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FAD0E11-9A60-93CB-C55F-97FA0DB5DC32}"/>
              </a:ext>
            </a:extLst>
          </p:cNvPr>
          <p:cNvSpPr txBox="1"/>
          <p:nvPr/>
        </p:nvSpPr>
        <p:spPr>
          <a:xfrm>
            <a:off x="4797212" y="2369256"/>
            <a:ext cx="70104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/</a:t>
            </a:r>
            <a:r>
              <a:rPr lang="it-IT" b="1" err="1">
                <a:ea typeface="+mn-lt"/>
                <a:cs typeface="+mn-lt"/>
              </a:rPr>
              <a:t>dev</a:t>
            </a:r>
            <a:endParaRPr lang="it-IT" b="1" err="1"/>
          </a:p>
        </p:txBody>
      </p:sp>
    </p:spTree>
    <p:extLst>
      <p:ext uri="{BB962C8B-B14F-4D97-AF65-F5344CB8AC3E}">
        <p14:creationId xmlns:p14="http://schemas.microsoft.com/office/powerpoint/2010/main" val="2200090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Test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292868"/>
            <a:ext cx="604319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Si aggiunge </a:t>
            </a:r>
            <a:r>
              <a:rPr lang="it-IT" sz="2200" i="1"/>
              <a:t>test.txt</a:t>
            </a:r>
            <a:r>
              <a:rPr lang="it-IT" sz="2200"/>
              <a:t> e si rimuove </a:t>
            </a:r>
            <a:r>
              <a:rPr lang="it-IT" sz="2200" i="1"/>
              <a:t>remove.txt</a:t>
            </a:r>
            <a:r>
              <a:rPr lang="it-IT" sz="2200"/>
              <a:t> 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834898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Client – </a:t>
            </a:r>
            <a:r>
              <a:rPr lang="it-IT" sz="2600" err="1"/>
              <a:t>Tripwire</a:t>
            </a:r>
            <a:endParaRPr lang="it-IT" sz="26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0DECEE-97AF-F7E8-788E-DCFA4BF82CD0}"/>
              </a:ext>
            </a:extLst>
          </p:cNvPr>
          <p:cNvSpPr txBox="1"/>
          <p:nvPr/>
        </p:nvSpPr>
        <p:spPr>
          <a:xfrm>
            <a:off x="1112520" y="4386580"/>
            <a:ext cx="83439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Si effettua nuovamente un controllo di integrità: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8FEC5C-61CB-2F9E-678F-72FFAD34A8F0}"/>
              </a:ext>
            </a:extLst>
          </p:cNvPr>
          <p:cNvSpPr txBox="1"/>
          <p:nvPr/>
        </p:nvSpPr>
        <p:spPr>
          <a:xfrm>
            <a:off x="1295399" y="4986020"/>
            <a:ext cx="293624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sudo </a:t>
            </a:r>
            <a:r>
              <a:rPr lang="it-IT" b="1" err="1">
                <a:ea typeface="+mn-lt"/>
                <a:cs typeface="+mn-lt"/>
              </a:rPr>
              <a:t>tripwire</a:t>
            </a:r>
            <a:r>
              <a:rPr lang="it-IT" b="1">
                <a:ea typeface="+mn-lt"/>
                <a:cs typeface="+mn-lt"/>
              </a:rPr>
              <a:t> --check</a:t>
            </a:r>
            <a:endParaRPr lang="it-IT" b="1" err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2E9A59-C3A9-4CA6-4F9E-FCDF758C7ACE}"/>
              </a:ext>
            </a:extLst>
          </p:cNvPr>
          <p:cNvSpPr txBox="1"/>
          <p:nvPr/>
        </p:nvSpPr>
        <p:spPr>
          <a:xfrm>
            <a:off x="1112519" y="5920740"/>
            <a:ext cx="832358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 err="1"/>
              <a:t>Tripwire</a:t>
            </a:r>
            <a:r>
              <a:rPr lang="it-IT" sz="2200"/>
              <a:t> ha rilevato correttamente le modifiche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7A1B333-DFDC-1629-FFD1-3552DC996C72}"/>
              </a:ext>
            </a:extLst>
          </p:cNvPr>
          <p:cNvSpPr txBox="1"/>
          <p:nvPr/>
        </p:nvSpPr>
        <p:spPr>
          <a:xfrm>
            <a:off x="7259319" y="2324100"/>
            <a:ext cx="70104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/</a:t>
            </a:r>
            <a:r>
              <a:rPr lang="it-IT" b="1" err="1">
                <a:ea typeface="+mn-lt"/>
                <a:cs typeface="+mn-lt"/>
              </a:rPr>
              <a:t>etc</a:t>
            </a:r>
            <a:endParaRPr lang="it-IT" b="1" err="1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8EC9C6-05E9-7398-1B6F-3381DA42B9E2}"/>
              </a:ext>
            </a:extLst>
          </p:cNvPr>
          <p:cNvSpPr txBox="1"/>
          <p:nvPr/>
        </p:nvSpPr>
        <p:spPr>
          <a:xfrm>
            <a:off x="1119603" y="3359667"/>
            <a:ext cx="32593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Si modifica </a:t>
            </a:r>
            <a:r>
              <a:rPr lang="it-IT" sz="2200" i="1"/>
              <a:t>modify.txt</a:t>
            </a:r>
            <a:r>
              <a:rPr lang="it-IT" sz="2200"/>
              <a:t> in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1F085BF-5030-4AEF-4434-E438929BA923}"/>
              </a:ext>
            </a:extLst>
          </p:cNvPr>
          <p:cNvSpPr txBox="1"/>
          <p:nvPr/>
        </p:nvSpPr>
        <p:spPr>
          <a:xfrm>
            <a:off x="4424678" y="3390899"/>
            <a:ext cx="70104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/</a:t>
            </a:r>
            <a:r>
              <a:rPr lang="it-IT" b="1" err="1">
                <a:ea typeface="+mn-lt"/>
                <a:cs typeface="+mn-lt"/>
              </a:rPr>
              <a:t>dev</a:t>
            </a:r>
            <a:endParaRPr lang="it-IT" b="1" err="1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0336AA3-47EB-63C8-4048-AD2BAA05A865}"/>
              </a:ext>
            </a:extLst>
          </p:cNvPr>
          <p:cNvSpPr txBox="1"/>
          <p:nvPr/>
        </p:nvSpPr>
        <p:spPr>
          <a:xfrm>
            <a:off x="1295398" y="2862579"/>
            <a:ext cx="293624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sudo nano /etc/test.txt</a:t>
            </a:r>
            <a:endParaRPr lang="it-IT" b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2AE3E4E-57BE-88EC-8811-AFA250024463}"/>
              </a:ext>
            </a:extLst>
          </p:cNvPr>
          <p:cNvSpPr txBox="1"/>
          <p:nvPr/>
        </p:nvSpPr>
        <p:spPr>
          <a:xfrm>
            <a:off x="4780277" y="2862578"/>
            <a:ext cx="323088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sudo </a:t>
            </a:r>
            <a:r>
              <a:rPr lang="it-IT" b="1" err="1">
                <a:ea typeface="+mn-lt"/>
                <a:cs typeface="+mn-lt"/>
              </a:rPr>
              <a:t>rm</a:t>
            </a:r>
            <a:r>
              <a:rPr lang="it-IT" b="1">
                <a:ea typeface="+mn-lt"/>
                <a:cs typeface="+mn-lt"/>
              </a:rPr>
              <a:t> /</a:t>
            </a:r>
            <a:r>
              <a:rPr lang="it-IT" b="1" err="1">
                <a:ea typeface="+mn-lt"/>
                <a:cs typeface="+mn-lt"/>
              </a:rPr>
              <a:t>etc</a:t>
            </a:r>
            <a:r>
              <a:rPr lang="it-IT" b="1">
                <a:ea typeface="+mn-lt"/>
                <a:cs typeface="+mn-lt"/>
              </a:rPr>
              <a:t>/remove.txt</a:t>
            </a:r>
            <a:endParaRPr lang="it-IT" b="1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8387007-E742-68C6-A55F-717A96A75F3A}"/>
              </a:ext>
            </a:extLst>
          </p:cNvPr>
          <p:cNvSpPr txBox="1"/>
          <p:nvPr/>
        </p:nvSpPr>
        <p:spPr>
          <a:xfrm>
            <a:off x="1295396" y="3888737"/>
            <a:ext cx="379984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sudo nano /</a:t>
            </a:r>
            <a:r>
              <a:rPr lang="it-IT" b="1" err="1">
                <a:ea typeface="+mn-lt"/>
                <a:cs typeface="+mn-lt"/>
              </a:rPr>
              <a:t>dev</a:t>
            </a:r>
            <a:r>
              <a:rPr lang="it-IT" b="1">
                <a:ea typeface="+mn-lt"/>
                <a:cs typeface="+mn-lt"/>
              </a:rPr>
              <a:t>/modify.txt</a:t>
            </a:r>
            <a:endParaRPr lang="it-IT" b="1"/>
          </a:p>
        </p:txBody>
      </p:sp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0C109AE8-D549-0A4F-A3B1-24BC932137EE}"/>
              </a:ext>
            </a:extLst>
          </p:cNvPr>
          <p:cNvSpPr/>
          <p:nvPr/>
        </p:nvSpPr>
        <p:spPr>
          <a:xfrm>
            <a:off x="4696460" y="5481320"/>
            <a:ext cx="386080" cy="4267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887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Test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323348"/>
            <a:ext cx="102494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SSH configurato sulla porta 44.</a:t>
            </a:r>
          </a:p>
          <a:p>
            <a:r>
              <a:rPr lang="it-IT" sz="2200"/>
              <a:t>Tutte le richieste devono passare per "Dual-</a:t>
            </a:r>
            <a:r>
              <a:rPr lang="it-IT" sz="2200" err="1"/>
              <a:t>homed</a:t>
            </a:r>
            <a:r>
              <a:rPr lang="it-IT" sz="2200"/>
              <a:t> Host" (parametro –</a:t>
            </a:r>
            <a:r>
              <a:rPr lang="it-IT" sz="2200" b="1"/>
              <a:t>J)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834898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Client – SSH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0DECEE-97AF-F7E8-788E-DCFA4BF82CD0}"/>
              </a:ext>
            </a:extLst>
          </p:cNvPr>
          <p:cNvSpPr txBox="1"/>
          <p:nvPr/>
        </p:nvSpPr>
        <p:spPr>
          <a:xfrm>
            <a:off x="1122680" y="3218180"/>
            <a:ext cx="476758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SSH account con permessi di root: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8FEC5C-61CB-2F9E-678F-72FFAD34A8F0}"/>
              </a:ext>
            </a:extLst>
          </p:cNvPr>
          <p:cNvSpPr txBox="1"/>
          <p:nvPr/>
        </p:nvSpPr>
        <p:spPr>
          <a:xfrm>
            <a:off x="1366519" y="3858260"/>
            <a:ext cx="821944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</a:t>
            </a:r>
            <a:r>
              <a:rPr lang="it-IT" b="1" err="1">
                <a:ea typeface="+mn-lt"/>
                <a:cs typeface="+mn-lt"/>
              </a:rPr>
              <a:t>ssh</a:t>
            </a:r>
            <a:r>
              <a:rPr lang="it-IT" b="1">
                <a:ea typeface="+mn-lt"/>
                <a:cs typeface="+mn-lt"/>
              </a:rPr>
              <a:t> -p 44 -J screening@192.168.0.182:44 client@192.168.0.184</a:t>
            </a:r>
            <a:endParaRPr lang="it-IT" b="1" err="1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DA5048-F3FB-1B48-300E-77DB07C374D5}"/>
              </a:ext>
            </a:extLst>
          </p:cNvPr>
          <p:cNvSpPr txBox="1"/>
          <p:nvPr/>
        </p:nvSpPr>
        <p:spPr>
          <a:xfrm>
            <a:off x="1366518" y="5067299"/>
            <a:ext cx="821944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</a:t>
            </a:r>
            <a:r>
              <a:rPr lang="it-IT" b="1" err="1">
                <a:ea typeface="+mn-lt"/>
                <a:cs typeface="+mn-lt"/>
              </a:rPr>
              <a:t>ssh</a:t>
            </a:r>
            <a:r>
              <a:rPr lang="it-IT" b="1">
                <a:ea typeface="+mn-lt"/>
                <a:cs typeface="+mn-lt"/>
              </a:rPr>
              <a:t> -p 44 -J guest@192.168.0.182:44 guest@192.168.0.184</a:t>
            </a:r>
            <a:endParaRPr lang="it-IT" b="1" err="1">
              <a:ea typeface="+mn-lt"/>
              <a:cs typeface="+mn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A9C118-018C-8E5E-5D21-136399569562}"/>
              </a:ext>
            </a:extLst>
          </p:cNvPr>
          <p:cNvSpPr txBox="1"/>
          <p:nvPr/>
        </p:nvSpPr>
        <p:spPr>
          <a:xfrm>
            <a:off x="1122679" y="4447540"/>
            <a:ext cx="314198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SSH account guest: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5B6813-F7DD-42E8-0413-E2040EC6579C}"/>
              </a:ext>
            </a:extLst>
          </p:cNvPr>
          <p:cNvSpPr txBox="1"/>
          <p:nvPr/>
        </p:nvSpPr>
        <p:spPr>
          <a:xfrm>
            <a:off x="1119603" y="5777747"/>
            <a:ext cx="102494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L'interfaccia esterna riceve la richiesta e la inoltra all'interfaccia interna, la quale si connette con la macchina Client.</a:t>
            </a:r>
          </a:p>
        </p:txBody>
      </p:sp>
    </p:spTree>
    <p:extLst>
      <p:ext uri="{BB962C8B-B14F-4D97-AF65-F5344CB8AC3E}">
        <p14:creationId xmlns:p14="http://schemas.microsoft.com/office/powerpoint/2010/main" val="2620710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Test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099828"/>
            <a:ext cx="102494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Si genera la coppia di chiavi pubblica e privata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834898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Client – Scambio di chiavi SSH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0DECEE-97AF-F7E8-788E-DCFA4BF82CD0}"/>
              </a:ext>
            </a:extLst>
          </p:cNvPr>
          <p:cNvSpPr txBox="1"/>
          <p:nvPr/>
        </p:nvSpPr>
        <p:spPr>
          <a:xfrm>
            <a:off x="1102360" y="3126740"/>
            <a:ext cx="866902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(Windows) Si condivide la chiave con </a:t>
            </a:r>
            <a:r>
              <a:rPr lang="it-IT" sz="2200">
                <a:ea typeface="+mn-lt"/>
                <a:cs typeface="+mn-lt"/>
              </a:rPr>
              <a:t>"Dual-</a:t>
            </a:r>
            <a:r>
              <a:rPr lang="it-IT" sz="2200" err="1">
                <a:ea typeface="+mn-lt"/>
                <a:cs typeface="+mn-lt"/>
              </a:rPr>
              <a:t>homed</a:t>
            </a:r>
            <a:r>
              <a:rPr lang="it-IT" sz="2200">
                <a:ea typeface="+mn-lt"/>
                <a:cs typeface="+mn-lt"/>
              </a:rPr>
              <a:t> Host</a:t>
            </a:r>
            <a:r>
              <a:rPr lang="it-IT" sz="2200"/>
              <a:t>":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8FEC5C-61CB-2F9E-678F-72FFAD34A8F0}"/>
              </a:ext>
            </a:extLst>
          </p:cNvPr>
          <p:cNvSpPr txBox="1"/>
          <p:nvPr/>
        </p:nvSpPr>
        <p:spPr>
          <a:xfrm>
            <a:off x="1336039" y="2618740"/>
            <a:ext cx="2489200" cy="3794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</a:t>
            </a:r>
            <a:r>
              <a:rPr lang="it-IT" b="1" err="1">
                <a:ea typeface="+mn-lt"/>
                <a:cs typeface="+mn-lt"/>
              </a:rPr>
              <a:t>ssh-keygen</a:t>
            </a:r>
            <a:r>
              <a:rPr lang="it-IT" b="1">
                <a:ea typeface="+mn-lt"/>
                <a:cs typeface="+mn-lt"/>
              </a:rPr>
              <a:t> -t </a:t>
            </a:r>
            <a:r>
              <a:rPr lang="it-IT" b="1" err="1">
                <a:ea typeface="+mn-lt"/>
                <a:cs typeface="+mn-lt"/>
              </a:rPr>
              <a:t>rsa</a:t>
            </a:r>
            <a:endParaRPr lang="it-IT" b="1" err="1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DA5048-F3FB-1B48-300E-77DB07C374D5}"/>
              </a:ext>
            </a:extLst>
          </p:cNvPr>
          <p:cNvSpPr txBox="1"/>
          <p:nvPr/>
        </p:nvSpPr>
        <p:spPr>
          <a:xfrm>
            <a:off x="1338338" y="5091070"/>
            <a:ext cx="821944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</a:t>
            </a:r>
            <a:r>
              <a:rPr lang="it-IT" b="1" err="1">
                <a:ea typeface="+mn-lt"/>
                <a:cs typeface="+mn-lt"/>
              </a:rPr>
              <a:t>ssh</a:t>
            </a:r>
            <a:r>
              <a:rPr lang="it-IT" b="1">
                <a:ea typeface="+mn-lt"/>
                <a:cs typeface="+mn-lt"/>
              </a:rPr>
              <a:t> -p 44 guest@192.168.0.182</a:t>
            </a:r>
            <a:endParaRPr lang="it-IT" b="1" err="1">
              <a:ea typeface="+mn-lt"/>
              <a:cs typeface="+mn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5B6813-F7DD-42E8-0413-E2040EC6579C}"/>
              </a:ext>
            </a:extLst>
          </p:cNvPr>
          <p:cNvSpPr txBox="1"/>
          <p:nvPr/>
        </p:nvSpPr>
        <p:spPr>
          <a:xfrm>
            <a:off x="1099283" y="5564387"/>
            <a:ext cx="102494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Si condivide la chiave con "Client":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EE63FB-1298-E7A9-E8BE-B48932ABA58E}"/>
              </a:ext>
            </a:extLst>
          </p:cNvPr>
          <p:cNvSpPr txBox="1"/>
          <p:nvPr/>
        </p:nvSpPr>
        <p:spPr>
          <a:xfrm>
            <a:off x="1336037" y="3736338"/>
            <a:ext cx="8744118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</a:t>
            </a:r>
            <a:r>
              <a:rPr lang="it-IT" b="1" err="1">
                <a:ea typeface="+mn-lt"/>
                <a:cs typeface="+mn-lt"/>
              </a:rPr>
              <a:t>scp</a:t>
            </a:r>
            <a:r>
              <a:rPr lang="it-IT" b="1">
                <a:ea typeface="+mn-lt"/>
                <a:cs typeface="+mn-lt"/>
              </a:rPr>
              <a:t> -P 44 .</a:t>
            </a:r>
            <a:r>
              <a:rPr lang="it-IT" b="1" err="1">
                <a:ea typeface="+mn-lt"/>
                <a:cs typeface="+mn-lt"/>
              </a:rPr>
              <a:t>ssh</a:t>
            </a:r>
            <a:r>
              <a:rPr lang="it-IT" b="1">
                <a:ea typeface="+mn-lt"/>
                <a:cs typeface="+mn-lt"/>
              </a:rPr>
              <a:t>/id_rsa.pub guest@192.168.0.182:~/.</a:t>
            </a:r>
            <a:r>
              <a:rPr lang="it-IT" b="1" err="1">
                <a:ea typeface="+mn-lt"/>
                <a:cs typeface="+mn-lt"/>
              </a:rPr>
              <a:t>ssh</a:t>
            </a:r>
            <a:r>
              <a:rPr lang="it-IT" b="1">
                <a:ea typeface="+mn-lt"/>
                <a:cs typeface="+mn-lt"/>
              </a:rPr>
              <a:t>/</a:t>
            </a:r>
            <a:r>
              <a:rPr lang="it-IT" b="1" err="1">
                <a:ea typeface="+mn-lt"/>
                <a:cs typeface="+mn-lt"/>
              </a:rPr>
              <a:t>authorized_keys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AF799D-2524-A17D-0D05-D4DF8653DBF3}"/>
              </a:ext>
            </a:extLst>
          </p:cNvPr>
          <p:cNvSpPr txBox="1"/>
          <p:nvPr/>
        </p:nvSpPr>
        <p:spPr>
          <a:xfrm>
            <a:off x="1102359" y="4518659"/>
            <a:ext cx="866902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Si accede a "Dual-</a:t>
            </a:r>
            <a:r>
              <a:rPr lang="it-IT" sz="2200" err="1"/>
              <a:t>homed</a:t>
            </a:r>
            <a:r>
              <a:rPr lang="it-IT" sz="2200"/>
              <a:t> Host":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E2A5F6-C2F2-5AC3-CA42-AFB43679D553}"/>
              </a:ext>
            </a:extLst>
          </p:cNvPr>
          <p:cNvSpPr txBox="1"/>
          <p:nvPr/>
        </p:nvSpPr>
        <p:spPr>
          <a:xfrm>
            <a:off x="1338337" y="6151159"/>
            <a:ext cx="821944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</a:t>
            </a:r>
            <a:r>
              <a:rPr lang="it-IT" b="1" err="1">
                <a:ea typeface="+mn-lt"/>
                <a:cs typeface="+mn-lt"/>
              </a:rPr>
              <a:t>ssh</a:t>
            </a:r>
            <a:r>
              <a:rPr lang="it-IT" b="1">
                <a:ea typeface="+mn-lt"/>
                <a:cs typeface="+mn-lt"/>
              </a:rPr>
              <a:t>-copy-id -f -p 44 -i ~/.</a:t>
            </a:r>
            <a:r>
              <a:rPr lang="it-IT" b="1" err="1">
                <a:ea typeface="+mn-lt"/>
                <a:cs typeface="+mn-lt"/>
              </a:rPr>
              <a:t>ssh</a:t>
            </a:r>
            <a:r>
              <a:rPr lang="it-IT" b="1">
                <a:ea typeface="+mn-lt"/>
                <a:cs typeface="+mn-lt"/>
              </a:rPr>
              <a:t>/id_rsawin.pub guest@192.168.0.184</a:t>
            </a:r>
            <a:endParaRPr lang="it-IT" b="1" err="1">
              <a:ea typeface="+mn-lt"/>
              <a:cs typeface="+mn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5A15B29-FD0E-0907-BBDB-2C3D0DA7BA04}"/>
              </a:ext>
            </a:extLst>
          </p:cNvPr>
          <p:cNvSpPr txBox="1"/>
          <p:nvPr/>
        </p:nvSpPr>
        <p:spPr>
          <a:xfrm>
            <a:off x="1336036" y="4138903"/>
            <a:ext cx="8744118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</a:t>
            </a:r>
            <a:r>
              <a:rPr lang="it-IT" b="1" err="1">
                <a:ea typeface="+mn-lt"/>
                <a:cs typeface="+mn-lt"/>
              </a:rPr>
              <a:t>scp</a:t>
            </a:r>
            <a:r>
              <a:rPr lang="it-IT" b="1">
                <a:ea typeface="+mn-lt"/>
                <a:cs typeface="+mn-lt"/>
              </a:rPr>
              <a:t> -P 44 .</a:t>
            </a:r>
            <a:r>
              <a:rPr lang="it-IT" b="1" err="1">
                <a:ea typeface="+mn-lt"/>
                <a:cs typeface="+mn-lt"/>
              </a:rPr>
              <a:t>ssh</a:t>
            </a:r>
            <a:r>
              <a:rPr lang="it-IT" b="1">
                <a:ea typeface="+mn-lt"/>
                <a:cs typeface="+mn-lt"/>
              </a:rPr>
              <a:t>/id_rsa.pub guest@192.168.0.182:~/.</a:t>
            </a:r>
            <a:r>
              <a:rPr lang="it-IT" b="1" err="1">
                <a:ea typeface="+mn-lt"/>
                <a:cs typeface="+mn-lt"/>
              </a:rPr>
              <a:t>ssh</a:t>
            </a:r>
            <a:r>
              <a:rPr lang="it-IT" b="1">
                <a:ea typeface="+mn-lt"/>
                <a:cs typeface="+mn-lt"/>
              </a:rPr>
              <a:t>/id_rsawin.pub</a:t>
            </a:r>
          </a:p>
        </p:txBody>
      </p:sp>
    </p:spTree>
    <p:extLst>
      <p:ext uri="{BB962C8B-B14F-4D97-AF65-F5344CB8AC3E}">
        <p14:creationId xmlns:p14="http://schemas.microsoft.com/office/powerpoint/2010/main" val="1864729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Test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099828"/>
            <a:ext cx="102494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Si accede all'account </a:t>
            </a:r>
            <a:r>
              <a:rPr lang="it-IT" sz="2200" b="1"/>
              <a:t>client </a:t>
            </a:r>
            <a:r>
              <a:rPr lang="it-IT" sz="2200"/>
              <a:t>della macchina "Client"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834898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Client – Aggiunta di file tramite SSH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0DECEE-97AF-F7E8-788E-DCFA4BF82CD0}"/>
              </a:ext>
            </a:extLst>
          </p:cNvPr>
          <p:cNvSpPr txBox="1"/>
          <p:nvPr/>
        </p:nvSpPr>
        <p:spPr>
          <a:xfrm>
            <a:off x="1116471" y="3126740"/>
            <a:ext cx="507520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Si aggiunge il file </a:t>
            </a:r>
            <a:r>
              <a:rPr lang="it-IT" sz="2200" i="1"/>
              <a:t>test1.txt </a:t>
            </a:r>
            <a:r>
              <a:rPr lang="it-IT" sz="2200"/>
              <a:t>alla cartella 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8FEC5C-61CB-2F9E-678F-72FFAD34A8F0}"/>
              </a:ext>
            </a:extLst>
          </p:cNvPr>
          <p:cNvSpPr txBox="1"/>
          <p:nvPr/>
        </p:nvSpPr>
        <p:spPr>
          <a:xfrm>
            <a:off x="1336039" y="2628900"/>
            <a:ext cx="821944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</a:t>
            </a:r>
            <a:r>
              <a:rPr lang="it-IT" b="1" err="1">
                <a:ea typeface="+mn-lt"/>
                <a:cs typeface="+mn-lt"/>
              </a:rPr>
              <a:t>ssh</a:t>
            </a:r>
            <a:r>
              <a:rPr lang="it-IT" b="1">
                <a:ea typeface="+mn-lt"/>
                <a:cs typeface="+mn-lt"/>
              </a:rPr>
              <a:t> -p 44 -J screening@192.168.0.182:44 client@192.168.0.184</a:t>
            </a:r>
            <a:endParaRPr lang="it-IT" b="1" err="1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DA5048-F3FB-1B48-300E-77DB07C374D5}"/>
              </a:ext>
            </a:extLst>
          </p:cNvPr>
          <p:cNvSpPr txBox="1"/>
          <p:nvPr/>
        </p:nvSpPr>
        <p:spPr>
          <a:xfrm>
            <a:off x="1336038" y="4859115"/>
            <a:ext cx="305816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sudo </a:t>
            </a:r>
            <a:r>
              <a:rPr lang="it-IT" b="1" err="1">
                <a:ea typeface="+mn-lt"/>
                <a:cs typeface="+mn-lt"/>
              </a:rPr>
              <a:t>tripwire</a:t>
            </a:r>
            <a:r>
              <a:rPr lang="it-IT" b="1">
                <a:ea typeface="+mn-lt"/>
                <a:cs typeface="+mn-lt"/>
              </a:rPr>
              <a:t> --check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EE63FB-1298-E7A9-E8BE-B48932ABA58E}"/>
              </a:ext>
            </a:extLst>
          </p:cNvPr>
          <p:cNvSpPr txBox="1"/>
          <p:nvPr/>
        </p:nvSpPr>
        <p:spPr>
          <a:xfrm>
            <a:off x="1336037" y="3736338"/>
            <a:ext cx="365760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sudo nano /</a:t>
            </a:r>
            <a:r>
              <a:rPr lang="it-IT" b="1" err="1">
                <a:ea typeface="+mn-lt"/>
                <a:cs typeface="+mn-lt"/>
              </a:rPr>
              <a:t>etc</a:t>
            </a:r>
            <a:r>
              <a:rPr lang="it-IT" b="1">
                <a:ea typeface="+mn-lt"/>
                <a:cs typeface="+mn-lt"/>
              </a:rPr>
              <a:t>/test1.txt</a:t>
            </a:r>
            <a:endParaRPr lang="it-IT" b="1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AF799D-2524-A17D-0D05-D4DF8653DBF3}"/>
              </a:ext>
            </a:extLst>
          </p:cNvPr>
          <p:cNvSpPr txBox="1"/>
          <p:nvPr/>
        </p:nvSpPr>
        <p:spPr>
          <a:xfrm>
            <a:off x="1102359" y="4315459"/>
            <a:ext cx="866902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Si effettua un controllo di integrità con </a:t>
            </a:r>
            <a:r>
              <a:rPr lang="it-IT" sz="2200" err="1"/>
              <a:t>Tripwire</a:t>
            </a:r>
            <a:r>
              <a:rPr lang="it-IT" sz="2200"/>
              <a:t>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75AC25F-7D41-8569-50C4-8A8ABAC361EA}"/>
              </a:ext>
            </a:extLst>
          </p:cNvPr>
          <p:cNvSpPr txBox="1"/>
          <p:nvPr/>
        </p:nvSpPr>
        <p:spPr>
          <a:xfrm>
            <a:off x="1112519" y="5930900"/>
            <a:ext cx="851662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 err="1"/>
              <a:t>Tripwire</a:t>
            </a:r>
            <a:r>
              <a:rPr lang="it-IT" sz="2200"/>
              <a:t> ha rilevato correttamente le modifiche effettuate via SSH</a:t>
            </a:r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95E267DB-F39B-C233-6E78-E2F7EB4C5998}"/>
              </a:ext>
            </a:extLst>
          </p:cNvPr>
          <p:cNvSpPr/>
          <p:nvPr/>
        </p:nvSpPr>
        <p:spPr>
          <a:xfrm>
            <a:off x="4991100" y="5491480"/>
            <a:ext cx="386080" cy="4267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5C4C50-32C5-9293-FBD7-5A87B083C9DB}"/>
              </a:ext>
            </a:extLst>
          </p:cNvPr>
          <p:cNvSpPr txBox="1"/>
          <p:nvPr/>
        </p:nvSpPr>
        <p:spPr>
          <a:xfrm>
            <a:off x="6194212" y="3187700"/>
            <a:ext cx="70104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/</a:t>
            </a:r>
            <a:r>
              <a:rPr lang="it-IT" b="1" err="1">
                <a:ea typeface="+mn-lt"/>
                <a:cs typeface="+mn-lt"/>
              </a:rPr>
              <a:t>etc</a:t>
            </a:r>
            <a:endParaRPr lang="it-IT" b="1" err="1"/>
          </a:p>
        </p:txBody>
      </p:sp>
    </p:spTree>
    <p:extLst>
      <p:ext uri="{BB962C8B-B14F-4D97-AF65-F5344CB8AC3E}">
        <p14:creationId xmlns:p14="http://schemas.microsoft.com/office/powerpoint/2010/main" val="917325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Test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099828"/>
            <a:ext cx="102494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 err="1"/>
              <a:t>Iptables</a:t>
            </a:r>
            <a:r>
              <a:rPr lang="it-IT" sz="2200"/>
              <a:t> protegge il sistema dagli attacchi </a:t>
            </a:r>
            <a:r>
              <a:rPr lang="it-IT" sz="2200" err="1"/>
              <a:t>DoS</a:t>
            </a:r>
            <a:r>
              <a:rPr lang="it-IT" sz="2200"/>
              <a:t> tramite la regola LIMIT IN.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834898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Resistenza ad attacchi </a:t>
            </a:r>
            <a:r>
              <a:rPr lang="it-IT" sz="2600" err="1"/>
              <a:t>DoS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0DECEE-97AF-F7E8-788E-DCFA4BF82CD0}"/>
              </a:ext>
            </a:extLst>
          </p:cNvPr>
          <p:cNvSpPr txBox="1"/>
          <p:nvPr/>
        </p:nvSpPr>
        <p:spPr>
          <a:xfrm>
            <a:off x="1112520" y="2527300"/>
            <a:ext cx="842518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Il numero massimo di connessioni SSH che possono essere stabilite in 30 secondi è pari a 5. Il sesto tentativo di connessione viene bloccato e l'utente riceve un messaggio di </a:t>
            </a:r>
            <a:r>
              <a:rPr lang="it-IT" sz="2200" err="1"/>
              <a:t>timeout</a:t>
            </a:r>
            <a:r>
              <a:rPr lang="it-IT" sz="2200"/>
              <a:t>.</a:t>
            </a:r>
          </a:p>
        </p:txBody>
      </p:sp>
      <p:pic>
        <p:nvPicPr>
          <p:cNvPr id="5" name="Immagine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96247B4C-6B06-2F1A-45BF-EE5280E02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3997295"/>
            <a:ext cx="9133840" cy="171837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F82C1F-1477-72E5-23FB-C086FB0E15AD}"/>
              </a:ext>
            </a:extLst>
          </p:cNvPr>
          <p:cNvSpPr txBox="1"/>
          <p:nvPr/>
        </p:nvSpPr>
        <p:spPr>
          <a:xfrm>
            <a:off x="1115060" y="3558540"/>
            <a:ext cx="149352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200" b="1"/>
              <a:t>Esempio</a:t>
            </a:r>
            <a:r>
              <a:rPr lang="it-IT" sz="2200"/>
              <a:t>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87F37C-DEDA-8932-EF60-DED731D1ABA6}"/>
              </a:ext>
            </a:extLst>
          </p:cNvPr>
          <p:cNvSpPr txBox="1"/>
          <p:nvPr/>
        </p:nvSpPr>
        <p:spPr>
          <a:xfrm>
            <a:off x="1478278" y="6083299"/>
            <a:ext cx="821944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</a:t>
            </a:r>
            <a:r>
              <a:rPr lang="it-IT" b="1" err="1">
                <a:ea typeface="+mn-lt"/>
                <a:cs typeface="+mn-lt"/>
              </a:rPr>
              <a:t>ssh</a:t>
            </a:r>
            <a:r>
              <a:rPr lang="it-IT" b="1">
                <a:ea typeface="+mn-lt"/>
                <a:cs typeface="+mn-lt"/>
              </a:rPr>
              <a:t> -p 44 -J guest@192.168.0.182:44 guest@192.168.0.184</a:t>
            </a:r>
            <a:endParaRPr lang="it-IT" b="1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328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Test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099828"/>
            <a:ext cx="102494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Fail2Ban protegge il sistema da attacchi di tipo brute force.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834898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/>
              <a:t>Fail2Ban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0DECEE-97AF-F7E8-788E-DCFA4BF82CD0}"/>
              </a:ext>
            </a:extLst>
          </p:cNvPr>
          <p:cNvSpPr txBox="1"/>
          <p:nvPr/>
        </p:nvSpPr>
        <p:spPr>
          <a:xfrm>
            <a:off x="1112520" y="2527300"/>
            <a:ext cx="84251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Un utente che si connette via SSH e sbaglia la password per 3 volte nell'arco di 2 minuti riceve un </a:t>
            </a:r>
            <a:r>
              <a:rPr lang="it-IT" sz="2200" err="1"/>
              <a:t>ban</a:t>
            </a:r>
            <a:r>
              <a:rPr lang="it-IT" sz="2200"/>
              <a:t> per i successivi 2 minuti.</a:t>
            </a:r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95E267DB-F39B-C233-6E78-E2F7EB4C5998}"/>
              </a:ext>
            </a:extLst>
          </p:cNvPr>
          <p:cNvSpPr/>
          <p:nvPr/>
        </p:nvSpPr>
        <p:spPr>
          <a:xfrm>
            <a:off x="4991100" y="5491480"/>
            <a:ext cx="386080" cy="4267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6247B4C-6B06-2F1A-45BF-EE5280E02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20" y="3338083"/>
            <a:ext cx="6116320" cy="283359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F82C1F-1477-72E5-23FB-C086FB0E15AD}"/>
              </a:ext>
            </a:extLst>
          </p:cNvPr>
          <p:cNvSpPr txBox="1"/>
          <p:nvPr/>
        </p:nvSpPr>
        <p:spPr>
          <a:xfrm>
            <a:off x="1115060" y="3335020"/>
            <a:ext cx="149352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200" b="1"/>
              <a:t>Esempio</a:t>
            </a:r>
            <a:r>
              <a:rPr lang="it-IT" sz="2200"/>
              <a:t>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87F37C-DEDA-8932-EF60-DED731D1ABA6}"/>
              </a:ext>
            </a:extLst>
          </p:cNvPr>
          <p:cNvSpPr txBox="1"/>
          <p:nvPr/>
        </p:nvSpPr>
        <p:spPr>
          <a:xfrm>
            <a:off x="1522177" y="6308544"/>
            <a:ext cx="821944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ea typeface="+mn-lt"/>
                <a:cs typeface="+mn-lt"/>
              </a:rPr>
              <a:t>$ </a:t>
            </a:r>
            <a:r>
              <a:rPr lang="it-IT" b="1" err="1">
                <a:ea typeface="+mn-lt"/>
                <a:cs typeface="+mn-lt"/>
              </a:rPr>
              <a:t>ssh</a:t>
            </a:r>
            <a:r>
              <a:rPr lang="it-IT" b="1">
                <a:ea typeface="+mn-lt"/>
                <a:cs typeface="+mn-lt"/>
              </a:rPr>
              <a:t> -p 44 -J guest@192.168.0.182:44 guest@192.168.0.184</a:t>
            </a:r>
            <a:endParaRPr lang="it-IT" b="1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480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A56393-0518-351E-6167-A4E59E03E918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Avenir Next LT Pro"/>
                <a:ea typeface="+mj-ea"/>
                <a:cs typeface="+mj-cs"/>
              </a:rPr>
              <a:t>GRAZIE PER L'ATTENZIONE</a:t>
            </a:r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66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1C204-A332-00B2-6059-584DB57A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3800"/>
              <a:t>Vantaggi e svantaggi Dual-</a:t>
            </a:r>
            <a:r>
              <a:rPr lang="it-IT" sz="3800" err="1"/>
              <a:t>homed</a:t>
            </a:r>
            <a:r>
              <a:rPr lang="it-IT" sz="3800"/>
              <a:t> Gateway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ADE702-A2E9-6A28-B36E-1595C8CA5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28676"/>
            <a:ext cx="4937760" cy="661352"/>
          </a:xfrm>
        </p:spPr>
        <p:txBody>
          <a:bodyPr/>
          <a:lstStyle/>
          <a:p>
            <a:pPr algn="ctr"/>
            <a:r>
              <a:rPr lang="it-IT"/>
              <a:t>Vantaggi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2B3BBE-9A1F-786B-C34D-779C9C3BAA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it-IT" sz="2200"/>
              <a:t>Struttura di rete interna mascherata</a:t>
            </a:r>
          </a:p>
          <a:p>
            <a:r>
              <a:rPr lang="it-IT" sz="2200"/>
              <a:t>Gli </a:t>
            </a:r>
            <a:r>
              <a:rPr lang="it-IT" sz="2200" err="1"/>
              <a:t>host</a:t>
            </a:r>
            <a:r>
              <a:rPr lang="it-IT" sz="2200"/>
              <a:t> interni possono essere resi invisibili alla rete esterna</a:t>
            </a:r>
          </a:p>
          <a:p>
            <a:r>
              <a:rPr lang="it-IT" sz="2200" err="1"/>
              <a:t>Fail</a:t>
            </a:r>
            <a:r>
              <a:rPr lang="it-IT" sz="2200"/>
              <a:t>-safe</a:t>
            </a:r>
          </a:p>
          <a:p>
            <a:r>
              <a:rPr lang="it-IT" sz="2200"/>
              <a:t>Logs di sistema facili da mantenere</a:t>
            </a:r>
          </a:p>
        </p:txBody>
      </p:sp>
      <p:sp>
        <p:nvSpPr>
          <p:cNvPr id="7" name="Freccia in su 6">
            <a:extLst>
              <a:ext uri="{FF2B5EF4-FFF2-40B4-BE49-F238E27FC236}">
                <a16:creationId xmlns:a16="http://schemas.microsoft.com/office/drawing/2014/main" id="{79856E0E-FEB8-3775-788E-F2D364170479}"/>
              </a:ext>
            </a:extLst>
          </p:cNvPr>
          <p:cNvSpPr/>
          <p:nvPr/>
        </p:nvSpPr>
        <p:spPr>
          <a:xfrm>
            <a:off x="4506471" y="2284209"/>
            <a:ext cx="482957" cy="504422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8F37A"/>
              </a:solidFill>
            </a:endParaRPr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5AB7A617-8591-95DE-2DDA-7D92A8AB02DC}"/>
              </a:ext>
            </a:extLst>
          </p:cNvPr>
          <p:cNvSpPr/>
          <p:nvPr/>
        </p:nvSpPr>
        <p:spPr>
          <a:xfrm>
            <a:off x="9716984" y="2276939"/>
            <a:ext cx="482957" cy="507284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8D312F84-0262-BDAA-764C-1D3870270B16}"/>
              </a:ext>
            </a:extLst>
          </p:cNvPr>
          <p:cNvSpPr txBox="1">
            <a:spLocks/>
          </p:cNvSpPr>
          <p:nvPr/>
        </p:nvSpPr>
        <p:spPr>
          <a:xfrm>
            <a:off x="6196831" y="3200866"/>
            <a:ext cx="5210208" cy="29786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/>
              <a:t>Un gateway configurato non correttamente o soggetto a violazioni può diventare uno SPOF</a:t>
            </a:r>
          </a:p>
          <a:p>
            <a:r>
              <a:rPr lang="it-IT" sz="2200" err="1"/>
              <a:t>Proxies</a:t>
            </a:r>
            <a:r>
              <a:rPr lang="it-IT" sz="2200"/>
              <a:t> non disponibili per alcuni servizi</a:t>
            </a:r>
          </a:p>
          <a:p>
            <a:r>
              <a:rPr lang="it-IT" sz="2200"/>
              <a:t>Possibili colli di bottiglia e rallentamenti del sistema</a:t>
            </a:r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479620F4-14D1-F3E4-8A67-BFB95DE322CC}"/>
              </a:ext>
            </a:extLst>
          </p:cNvPr>
          <p:cNvSpPr txBox="1">
            <a:spLocks/>
          </p:cNvSpPr>
          <p:nvPr/>
        </p:nvSpPr>
        <p:spPr>
          <a:xfrm>
            <a:off x="6053328" y="2128676"/>
            <a:ext cx="4937760" cy="661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/>
              <a:t>Svantaggi</a:t>
            </a:r>
          </a:p>
        </p:txBody>
      </p:sp>
    </p:spTree>
    <p:extLst>
      <p:ext uri="{BB962C8B-B14F-4D97-AF65-F5344CB8AC3E}">
        <p14:creationId xmlns:p14="http://schemas.microsoft.com/office/powerpoint/2010/main" val="109736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Definizione policies di sicurezza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445268"/>
            <a:ext cx="10249436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200"/>
              <a:t>Policy di default "</a:t>
            </a:r>
            <a:r>
              <a:rPr lang="it-IT" sz="2200" err="1"/>
              <a:t>deny-all</a:t>
            </a:r>
            <a:r>
              <a:rPr lang="it-IT" sz="2200"/>
              <a:t>"</a:t>
            </a:r>
          </a:p>
          <a:p>
            <a:pPr marL="285750" indent="-285750">
              <a:buFont typeface="Arial"/>
              <a:buChar char="•"/>
            </a:pPr>
            <a:endParaRPr lang="it-IT" sz="2200"/>
          </a:p>
          <a:p>
            <a:pPr marL="285750" indent="-285750">
              <a:buFont typeface="Arial"/>
              <a:buChar char="•"/>
            </a:pPr>
            <a:r>
              <a:rPr lang="it-IT" sz="2200"/>
              <a:t>Gestione delle connessioni</a:t>
            </a:r>
          </a:p>
          <a:p>
            <a:pPr marL="285750" indent="-285750">
              <a:buFont typeface="Arial"/>
              <a:buChar char="•"/>
            </a:pPr>
            <a:endParaRPr lang="it-IT" sz="2200"/>
          </a:p>
          <a:p>
            <a:pPr marL="285750" indent="-285750">
              <a:buFont typeface="Arial"/>
              <a:buChar char="•"/>
            </a:pPr>
            <a:r>
              <a:rPr lang="it-IT" sz="2200" err="1"/>
              <a:t>Logging</a:t>
            </a:r>
            <a:r>
              <a:rPr lang="it-IT" sz="2200"/>
              <a:t> e monitoraggio</a:t>
            </a:r>
          </a:p>
          <a:p>
            <a:pPr marL="285750" indent="-285750">
              <a:buFont typeface="Arial"/>
              <a:buChar char="•"/>
            </a:pPr>
            <a:endParaRPr lang="it-IT" sz="2200"/>
          </a:p>
          <a:p>
            <a:pPr marL="285750" indent="-285750">
              <a:buFont typeface="Arial"/>
              <a:buChar char="•"/>
            </a:pPr>
            <a:r>
              <a:rPr lang="it-IT" sz="2200"/>
              <a:t>Filtraggio del traffico in base al livello di applicazione</a:t>
            </a:r>
          </a:p>
          <a:p>
            <a:pPr marL="285750" indent="-285750">
              <a:buFont typeface="Arial"/>
              <a:buChar char="•"/>
            </a:pPr>
            <a:endParaRPr lang="it-IT" sz="2200"/>
          </a:p>
          <a:p>
            <a:pPr marL="285750" indent="-285750">
              <a:buFont typeface="Arial"/>
              <a:buChar char="•"/>
            </a:pPr>
            <a:r>
              <a:rPr lang="it-IT" sz="2200"/>
              <a:t>Politiche di autenticazione e accesso</a:t>
            </a:r>
          </a:p>
          <a:p>
            <a:pPr marL="285750" indent="-285750">
              <a:buFont typeface="Arial"/>
              <a:buChar char="•"/>
            </a:pPr>
            <a:endParaRPr lang="it-IT" sz="2200"/>
          </a:p>
          <a:p>
            <a:pPr marL="285750" indent="-285750">
              <a:buFont typeface="Arial"/>
              <a:buChar char="•"/>
            </a:pPr>
            <a:r>
              <a:rPr lang="it-IT" sz="2200"/>
              <a:t>Protezione da attacchi di scansione di porte</a:t>
            </a:r>
          </a:p>
        </p:txBody>
      </p:sp>
    </p:spTree>
    <p:extLst>
      <p:ext uri="{BB962C8B-B14F-4D97-AF65-F5344CB8AC3E}">
        <p14:creationId xmlns:p14="http://schemas.microsoft.com/office/powerpoint/2010/main" val="379189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Implementazione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445268"/>
            <a:ext cx="10249436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Assume le funzionalità di </a:t>
            </a:r>
            <a:r>
              <a:rPr lang="it-IT" sz="2200" b="1"/>
              <a:t>Screening Router</a:t>
            </a:r>
            <a:r>
              <a:rPr lang="it-IT" sz="2200"/>
              <a:t> e </a:t>
            </a:r>
            <a:r>
              <a:rPr lang="it-IT" sz="2200" b="1" err="1"/>
              <a:t>Bastion</a:t>
            </a:r>
            <a:r>
              <a:rPr lang="it-IT" sz="2200" b="1"/>
              <a:t>-Host</a:t>
            </a:r>
            <a:r>
              <a:rPr lang="it-IT" sz="2200"/>
              <a:t>.</a:t>
            </a:r>
            <a:endParaRPr lang="it-IT"/>
          </a:p>
          <a:p>
            <a:endParaRPr lang="it-IT" sz="2200"/>
          </a:p>
          <a:p>
            <a:r>
              <a:rPr lang="it-IT" sz="2200"/>
              <a:t>Due interfacce di rete:</a:t>
            </a:r>
          </a:p>
          <a:p>
            <a:pPr marL="342900" indent="-342900">
              <a:buFont typeface="Arial"/>
              <a:buChar char="•"/>
            </a:pPr>
            <a:r>
              <a:rPr lang="it-IT" sz="2200" b="1"/>
              <a:t>Enp0s3</a:t>
            </a:r>
            <a:r>
              <a:rPr lang="it-IT" sz="2200"/>
              <a:t>: interfaccia interna, IP statico 192.168.0.190</a:t>
            </a:r>
            <a:endParaRPr lang="it-IT" sz="2200" b="1"/>
          </a:p>
          <a:p>
            <a:pPr marL="342900" indent="-342900">
              <a:buFont typeface="Arial"/>
              <a:buChar char="•"/>
            </a:pPr>
            <a:r>
              <a:rPr lang="it-IT" sz="2200" b="1"/>
              <a:t>Enp0s8</a:t>
            </a:r>
            <a:r>
              <a:rPr lang="it-IT" sz="2200"/>
              <a:t>: interfaccia esterna, IP statico 192.168.0.182</a:t>
            </a:r>
            <a:endParaRPr lang="it-IT" sz="22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44577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Dual-</a:t>
            </a:r>
            <a:r>
              <a:rPr lang="it-IT" sz="2200" err="1"/>
              <a:t>homed</a:t>
            </a:r>
            <a:r>
              <a:rPr lang="it-IT" sz="2200"/>
              <a:t> Host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F321F06-3C78-2792-9613-4180F88282A7}"/>
              </a:ext>
            </a:extLst>
          </p:cNvPr>
          <p:cNvSpPr txBox="1"/>
          <p:nvPr/>
        </p:nvSpPr>
        <p:spPr>
          <a:xfrm>
            <a:off x="1115060" y="4762500"/>
            <a:ext cx="94284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Utilizza </a:t>
            </a:r>
            <a:r>
              <a:rPr lang="it-IT" sz="2200" b="1" err="1"/>
              <a:t>Iptables</a:t>
            </a:r>
            <a:r>
              <a:rPr lang="it-IT" sz="2200"/>
              <a:t>, </a:t>
            </a:r>
            <a:r>
              <a:rPr lang="it-IT" sz="2200" b="1"/>
              <a:t>Snort</a:t>
            </a:r>
            <a:r>
              <a:rPr lang="it-IT" sz="2200"/>
              <a:t> e </a:t>
            </a:r>
            <a:r>
              <a:rPr lang="it-IT" sz="2200" b="1" err="1"/>
              <a:t>Squid</a:t>
            </a:r>
            <a:r>
              <a:rPr lang="it-IT" sz="2200"/>
              <a:t> per monitorare il traffico, registrare e segnalare eventuali anomalie e autorizzare l'accesso a Internet.</a:t>
            </a:r>
            <a:endParaRPr lang="it-IT" err="1"/>
          </a:p>
        </p:txBody>
      </p:sp>
    </p:spTree>
    <p:extLst>
      <p:ext uri="{BB962C8B-B14F-4D97-AF65-F5344CB8AC3E}">
        <p14:creationId xmlns:p14="http://schemas.microsoft.com/office/powerpoint/2010/main" val="54384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Implementazione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445268"/>
            <a:ext cx="1024943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/>
              <a:t>Rappresenta una delle </a:t>
            </a:r>
            <a:r>
              <a:rPr lang="it-IT" sz="2200" i="1"/>
              <a:t>n </a:t>
            </a:r>
            <a:r>
              <a:rPr lang="it-IT" sz="2200"/>
              <a:t>macchine appartenenti alla rete interna.</a:t>
            </a:r>
            <a:endParaRPr lang="it-IT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/>
              <a:t>Contiene i file da monitorare e proteggere tramite l'utilizzo di </a:t>
            </a:r>
            <a:r>
              <a:rPr lang="it-IT" sz="2200" b="1" err="1"/>
              <a:t>Tripwire</a:t>
            </a:r>
            <a:r>
              <a:rPr lang="it-IT" sz="22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/>
              <a:t>Deve permettere l'accesso a Internet dopo aver inserito credenziali valide tramite il proxy </a:t>
            </a:r>
            <a:r>
              <a:rPr lang="it-IT" sz="2200" b="1" err="1"/>
              <a:t>Squid</a:t>
            </a:r>
            <a:r>
              <a:rPr lang="it-IT" sz="22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b="1"/>
              <a:t>Interfacce di rete</a:t>
            </a:r>
            <a:r>
              <a:rPr lang="it-IT" sz="2200"/>
              <a:t>: IP statico 192.168.0.184</a:t>
            </a:r>
            <a:endParaRPr lang="it-IT" sz="22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44577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75874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Implementazione policies di sicurezza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445268"/>
            <a:ext cx="10249436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200"/>
              <a:t>Policy di base che blocca tutti i pacchetti non esplicitamente autorizzati</a:t>
            </a:r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/>
              <a:t>Garantisce maggiore sicurezza rispetto ad una policy di tipo </a:t>
            </a:r>
            <a:r>
              <a:rPr lang="it-IT" sz="2200" b="1"/>
              <a:t>ALLOW-ALL</a:t>
            </a:r>
            <a:endParaRPr lang="it-IT" sz="2200"/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/>
              <a:t>Firewall impostato su </a:t>
            </a:r>
            <a:r>
              <a:rPr lang="it-IT" sz="2200" b="1"/>
              <a:t>DENY </a:t>
            </a:r>
            <a:r>
              <a:rPr lang="it-IT" sz="2200"/>
              <a:t>sia per le richieste in entrata che quelle in uscita</a:t>
            </a:r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/>
              <a:t>La regola </a:t>
            </a:r>
            <a:r>
              <a:rPr lang="it-IT" sz="2200" b="1"/>
              <a:t>ALLOW IN</a:t>
            </a:r>
            <a:r>
              <a:rPr lang="it-IT" sz="2200"/>
              <a:t> permette di accettare le richieste provenienti dalle macchine della rete interna</a:t>
            </a:r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/>
              <a:t>La regola </a:t>
            </a:r>
            <a:r>
              <a:rPr lang="it-IT" sz="2200" b="1"/>
              <a:t>DENY IN</a:t>
            </a:r>
            <a:r>
              <a:rPr lang="it-IT" sz="2200"/>
              <a:t> rifiuta tutte le richiesta effettuate sulla porta 44 dell'interfaccia interna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44577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Policy di default </a:t>
            </a:r>
            <a:r>
              <a:rPr lang="it-IT" sz="2200" b="1"/>
              <a:t>DENY-ALL</a:t>
            </a:r>
          </a:p>
        </p:txBody>
      </p:sp>
    </p:spTree>
    <p:extLst>
      <p:ext uri="{BB962C8B-B14F-4D97-AF65-F5344CB8AC3E}">
        <p14:creationId xmlns:p14="http://schemas.microsoft.com/office/powerpoint/2010/main" val="96695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Implementazione policies di sicurezza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44577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Policy di default </a:t>
            </a:r>
            <a:r>
              <a:rPr lang="it-IT" sz="2200" b="1"/>
              <a:t>DENY-ALL</a:t>
            </a:r>
          </a:p>
        </p:txBody>
      </p:sp>
      <p:pic>
        <p:nvPicPr>
          <p:cNvPr id="4" name="Immagine 3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620DC81F-7727-F135-F601-EB4C1350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167409"/>
            <a:ext cx="5913120" cy="4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0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D2FFF-CF2D-B2FC-D30B-FA9F0FE1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74776"/>
          </a:xfrm>
        </p:spPr>
        <p:txBody>
          <a:bodyPr/>
          <a:lstStyle/>
          <a:p>
            <a:r>
              <a:rPr lang="it-IT"/>
              <a:t>Implementazione policies di sicurezza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7A998E-E36F-9F9C-AEB0-6984F178AA1C}"/>
              </a:ext>
            </a:extLst>
          </p:cNvPr>
          <p:cNvSpPr txBox="1"/>
          <p:nvPr/>
        </p:nvSpPr>
        <p:spPr>
          <a:xfrm>
            <a:off x="1119603" y="2445268"/>
            <a:ext cx="10665996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200"/>
              <a:t>Servizio SSH impostato sulla porta </a:t>
            </a:r>
            <a:r>
              <a:rPr lang="it-IT" sz="2200" b="1"/>
              <a:t>44</a:t>
            </a:r>
            <a:r>
              <a:rPr lang="it-IT" sz="2200"/>
              <a:t> anziché su quella di default (22)</a:t>
            </a:r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/>
              <a:t>La regola </a:t>
            </a:r>
            <a:r>
              <a:rPr lang="it-IT" sz="2200" b="1"/>
              <a:t>LIMIT IN</a:t>
            </a:r>
            <a:r>
              <a:rPr lang="it-IT" sz="2200"/>
              <a:t> permette di impostare il numero massimo di connessioni (5) che si possono stabilire in un intervallo di 30 secondi sulla porta 44</a:t>
            </a:r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/>
              <a:t>Al sesto tentativo viene restituito un messaggio di errore</a:t>
            </a:r>
          </a:p>
          <a:p>
            <a:pPr marL="342900" indent="-342900">
              <a:buFont typeface="Arial"/>
              <a:buChar char="•"/>
            </a:pPr>
            <a:endParaRPr lang="it-IT" sz="2200"/>
          </a:p>
          <a:p>
            <a:pPr marL="342900" indent="-342900">
              <a:buFont typeface="Arial"/>
              <a:buChar char="•"/>
            </a:pPr>
            <a:r>
              <a:rPr lang="it-IT" sz="2200"/>
              <a:t>Previene attacchi di tipo </a:t>
            </a:r>
            <a:r>
              <a:rPr lang="it-IT" sz="2200" b="1" err="1"/>
              <a:t>Denial</a:t>
            </a:r>
            <a:r>
              <a:rPr lang="it-IT" sz="2200" b="1"/>
              <a:t> of Service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0968D8-7329-ECD0-D53B-473B0308D711}"/>
              </a:ext>
            </a:extLst>
          </p:cNvPr>
          <p:cNvSpPr txBox="1"/>
          <p:nvPr/>
        </p:nvSpPr>
        <p:spPr>
          <a:xfrm>
            <a:off x="1112520" y="1470660"/>
            <a:ext cx="44577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/>
              <a:t>Gestione delle connessioni</a:t>
            </a:r>
          </a:p>
        </p:txBody>
      </p:sp>
    </p:spTree>
    <p:extLst>
      <p:ext uri="{BB962C8B-B14F-4D97-AF65-F5344CB8AC3E}">
        <p14:creationId xmlns:p14="http://schemas.microsoft.com/office/powerpoint/2010/main" val="280770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29</vt:i4>
      </vt:variant>
    </vt:vector>
  </HeadingPairs>
  <TitlesOfParts>
    <vt:vector size="31" baseType="lpstr">
      <vt:lpstr>Office Theme</vt:lpstr>
      <vt:lpstr>AccentBoxVTI</vt:lpstr>
      <vt:lpstr>Advanced Cybersecurity</vt:lpstr>
      <vt:lpstr>Progettazione</vt:lpstr>
      <vt:lpstr>Vantaggi e svantaggi Dual-homed Gateway</vt:lpstr>
      <vt:lpstr>Definizione policies di sicurezza</vt:lpstr>
      <vt:lpstr>Implementazione</vt:lpstr>
      <vt:lpstr>Implementazione</vt:lpstr>
      <vt:lpstr>Implementazione policies di sicurezza</vt:lpstr>
      <vt:lpstr>Implementazione policies di sicurezza</vt:lpstr>
      <vt:lpstr>Implementazione policies di sicurezza</vt:lpstr>
      <vt:lpstr>Implementazione policies di sicurezza</vt:lpstr>
      <vt:lpstr>Implementazione policies di sicurezza</vt:lpstr>
      <vt:lpstr>Implementazione policies di sicurezza</vt:lpstr>
      <vt:lpstr>Implementazione policies di sicurezza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6</cp:revision>
  <dcterms:created xsi:type="dcterms:W3CDTF">2023-09-26T09:15:55Z</dcterms:created>
  <dcterms:modified xsi:type="dcterms:W3CDTF">2023-10-05T16:32:21Z</dcterms:modified>
</cp:coreProperties>
</file>