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3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Desktop\FastMST\Results\logGTX10606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Desktop\FastMST\Results\logGTX106064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Synthetic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Foglio1!$B$11</c:f>
              <c:strCache>
                <c:ptCount val="1"/>
                <c:pt idx="0">
                  <c:v>32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Foglio1!$C$10:$J$10</c:f>
              <c:numCache>
                <c:formatCode>General</c:formatCode>
                <c:ptCount val="8"/>
                <c:pt idx="0">
                  <c:v>1000</c:v>
                </c:pt>
                <c:pt idx="1">
                  <c:v>5000</c:v>
                </c:pt>
                <c:pt idx="2">
                  <c:v>10000</c:v>
                </c:pt>
                <c:pt idx="3">
                  <c:v>50000</c:v>
                </c:pt>
                <c:pt idx="4">
                  <c:v>100000</c:v>
                </c:pt>
                <c:pt idx="5">
                  <c:v>500000</c:v>
                </c:pt>
                <c:pt idx="6">
                  <c:v>1000000</c:v>
                </c:pt>
                <c:pt idx="7">
                  <c:v>2000000</c:v>
                </c:pt>
              </c:numCache>
            </c:numRef>
          </c:xVal>
          <c:yVal>
            <c:numRef>
              <c:f>Foglio1!$C$11:$J$11</c:f>
              <c:numCache>
                <c:formatCode>General</c:formatCode>
                <c:ptCount val="8"/>
                <c:pt idx="0">
                  <c:v>15.497020000000001</c:v>
                </c:pt>
                <c:pt idx="1">
                  <c:v>30.4133</c:v>
                </c:pt>
                <c:pt idx="2">
                  <c:v>32.11242</c:v>
                </c:pt>
                <c:pt idx="3">
                  <c:v>27.148479999999999</c:v>
                </c:pt>
                <c:pt idx="4">
                  <c:v>75.757860000000008</c:v>
                </c:pt>
                <c:pt idx="5">
                  <c:v>255.02789999999996</c:v>
                </c:pt>
                <c:pt idx="6">
                  <c:v>472.92429999999996</c:v>
                </c:pt>
                <c:pt idx="7">
                  <c:v>941.24810000000002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C3C-41EA-BA1F-A021718CCD5B}"/>
            </c:ext>
          </c:extLst>
        </c:ser>
        <c:ser>
          <c:idx val="1"/>
          <c:order val="1"/>
          <c:tx>
            <c:strRef>
              <c:f>Foglio1!$B$12</c:f>
              <c:strCache>
                <c:ptCount val="1"/>
                <c:pt idx="0">
                  <c:v>64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Foglio1!$C$10:$J$10</c:f>
              <c:numCache>
                <c:formatCode>General</c:formatCode>
                <c:ptCount val="8"/>
                <c:pt idx="0">
                  <c:v>1000</c:v>
                </c:pt>
                <c:pt idx="1">
                  <c:v>5000</c:v>
                </c:pt>
                <c:pt idx="2">
                  <c:v>10000</c:v>
                </c:pt>
                <c:pt idx="3">
                  <c:v>50000</c:v>
                </c:pt>
                <c:pt idx="4">
                  <c:v>100000</c:v>
                </c:pt>
                <c:pt idx="5">
                  <c:v>500000</c:v>
                </c:pt>
                <c:pt idx="6">
                  <c:v>1000000</c:v>
                </c:pt>
                <c:pt idx="7">
                  <c:v>2000000</c:v>
                </c:pt>
              </c:numCache>
            </c:numRef>
          </c:xVal>
          <c:yVal>
            <c:numRef>
              <c:f>Foglio1!$C$12:$J$12</c:f>
              <c:numCache>
                <c:formatCode>General</c:formatCode>
                <c:ptCount val="8"/>
                <c:pt idx="0">
                  <c:v>14.8096</c:v>
                </c:pt>
                <c:pt idx="1">
                  <c:v>27.121060000000007</c:v>
                </c:pt>
                <c:pt idx="2">
                  <c:v>29.878789999999999</c:v>
                </c:pt>
                <c:pt idx="3">
                  <c:v>48.084690000000002</c:v>
                </c:pt>
                <c:pt idx="4">
                  <c:v>80.344480000000004</c:v>
                </c:pt>
                <c:pt idx="5">
                  <c:v>244.93460000000005</c:v>
                </c:pt>
                <c:pt idx="6">
                  <c:v>461.40539999999999</c:v>
                </c:pt>
                <c:pt idx="7">
                  <c:v>905.97919999999999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C3C-41EA-BA1F-A021718CCD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44341967"/>
        <c:axId val="1793990863"/>
      </c:scatterChart>
      <c:valAx>
        <c:axId val="1944341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793990863"/>
        <c:crosses val="autoZero"/>
        <c:crossBetween val="midCat"/>
      </c:valAx>
      <c:valAx>
        <c:axId val="1793990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4434196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DIMACS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Foglio1!$K$11</c:f>
              <c:strCache>
                <c:ptCount val="1"/>
                <c:pt idx="0">
                  <c:v>32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Foglio1!$L$10:$T$10</c:f>
              <c:numCache>
                <c:formatCode>General</c:formatCode>
                <c:ptCount val="9"/>
                <c:pt idx="0">
                  <c:v>264346</c:v>
                </c:pt>
                <c:pt idx="1">
                  <c:v>321270</c:v>
                </c:pt>
                <c:pt idx="2">
                  <c:v>435666</c:v>
                </c:pt>
                <c:pt idx="3">
                  <c:v>1070376</c:v>
                </c:pt>
                <c:pt idx="4">
                  <c:v>1207945</c:v>
                </c:pt>
                <c:pt idx="5">
                  <c:v>1524453</c:v>
                </c:pt>
                <c:pt idx="6">
                  <c:v>1890815</c:v>
                </c:pt>
                <c:pt idx="7">
                  <c:v>2758119</c:v>
                </c:pt>
                <c:pt idx="8">
                  <c:v>3598623</c:v>
                </c:pt>
              </c:numCache>
            </c:numRef>
          </c:xVal>
          <c:yVal>
            <c:numRef>
              <c:f>Foglio1!$L$11:$T$11</c:f>
              <c:numCache>
                <c:formatCode>General</c:formatCode>
                <c:ptCount val="9"/>
                <c:pt idx="0">
                  <c:v>55.103580000000001</c:v>
                </c:pt>
                <c:pt idx="1">
                  <c:v>62.381770000000003</c:v>
                </c:pt>
                <c:pt idx="2">
                  <c:v>67.120730000000009</c:v>
                </c:pt>
                <c:pt idx="3">
                  <c:v>100.23577</c:v>
                </c:pt>
                <c:pt idx="4">
                  <c:v>108.6528</c:v>
                </c:pt>
                <c:pt idx="5">
                  <c:v>123.63789999999999</c:v>
                </c:pt>
                <c:pt idx="6">
                  <c:v>133.10099999999997</c:v>
                </c:pt>
                <c:pt idx="7">
                  <c:v>183.16759999999999</c:v>
                </c:pt>
                <c:pt idx="8">
                  <c:v>215.98480000000001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D10-4840-8D90-C403A30BFC46}"/>
            </c:ext>
          </c:extLst>
        </c:ser>
        <c:ser>
          <c:idx val="1"/>
          <c:order val="1"/>
          <c:tx>
            <c:strRef>
              <c:f>Foglio1!$K$12</c:f>
              <c:strCache>
                <c:ptCount val="1"/>
                <c:pt idx="0">
                  <c:v>64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Foglio1!$L$10:$T$10</c:f>
              <c:numCache>
                <c:formatCode>General</c:formatCode>
                <c:ptCount val="9"/>
                <c:pt idx="0">
                  <c:v>264346</c:v>
                </c:pt>
                <c:pt idx="1">
                  <c:v>321270</c:v>
                </c:pt>
                <c:pt idx="2">
                  <c:v>435666</c:v>
                </c:pt>
                <c:pt idx="3">
                  <c:v>1070376</c:v>
                </c:pt>
                <c:pt idx="4">
                  <c:v>1207945</c:v>
                </c:pt>
                <c:pt idx="5">
                  <c:v>1524453</c:v>
                </c:pt>
                <c:pt idx="6">
                  <c:v>1890815</c:v>
                </c:pt>
                <c:pt idx="7">
                  <c:v>2758119</c:v>
                </c:pt>
                <c:pt idx="8">
                  <c:v>3598623</c:v>
                </c:pt>
              </c:numCache>
            </c:numRef>
          </c:xVal>
          <c:yVal>
            <c:numRef>
              <c:f>Foglio1!$L$12:$T$12</c:f>
              <c:numCache>
                <c:formatCode>General</c:formatCode>
                <c:ptCount val="9"/>
                <c:pt idx="0">
                  <c:v>57.84147999999999</c:v>
                </c:pt>
                <c:pt idx="1">
                  <c:v>56.505960000000002</c:v>
                </c:pt>
                <c:pt idx="2">
                  <c:v>64.393209999999996</c:v>
                </c:pt>
                <c:pt idx="3">
                  <c:v>102.87374</c:v>
                </c:pt>
                <c:pt idx="4">
                  <c:v>101.35001000000001</c:v>
                </c:pt>
                <c:pt idx="5">
                  <c:v>117.45429999999999</c:v>
                </c:pt>
                <c:pt idx="6">
                  <c:v>136.46170000000001</c:v>
                </c:pt>
                <c:pt idx="7">
                  <c:v>171.29270000000002</c:v>
                </c:pt>
                <c:pt idx="8">
                  <c:v>204.18720000000002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D10-4840-8D90-C403A30BFC46}"/>
            </c:ext>
          </c:extLst>
        </c:ser>
        <c:ser>
          <c:idx val="2"/>
          <c:order val="2"/>
          <c:tx>
            <c:strRef>
              <c:f>Foglio1!$K$13</c:f>
              <c:strCache>
                <c:ptCount val="1"/>
                <c:pt idx="0">
                  <c:v>paper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Foglio1!$L$10:$T$10</c:f>
              <c:numCache>
                <c:formatCode>General</c:formatCode>
                <c:ptCount val="9"/>
                <c:pt idx="0">
                  <c:v>264346</c:v>
                </c:pt>
                <c:pt idx="1">
                  <c:v>321270</c:v>
                </c:pt>
                <c:pt idx="2">
                  <c:v>435666</c:v>
                </c:pt>
                <c:pt idx="3">
                  <c:v>1070376</c:v>
                </c:pt>
                <c:pt idx="4">
                  <c:v>1207945</c:v>
                </c:pt>
                <c:pt idx="5">
                  <c:v>1524453</c:v>
                </c:pt>
                <c:pt idx="6">
                  <c:v>1890815</c:v>
                </c:pt>
                <c:pt idx="7">
                  <c:v>2758119</c:v>
                </c:pt>
                <c:pt idx="8">
                  <c:v>3598623</c:v>
                </c:pt>
              </c:numCache>
            </c:numRef>
          </c:xVal>
          <c:yVal>
            <c:numRef>
              <c:f>Foglio1!$L$13:$T$13</c:f>
              <c:numCache>
                <c:formatCode>General</c:formatCode>
                <c:ptCount val="9"/>
                <c:pt idx="0">
                  <c:v>39</c:v>
                </c:pt>
                <c:pt idx="1">
                  <c:v>57</c:v>
                </c:pt>
                <c:pt idx="2">
                  <c:v>62</c:v>
                </c:pt>
                <c:pt idx="3">
                  <c:v>101</c:v>
                </c:pt>
                <c:pt idx="4">
                  <c:v>124</c:v>
                </c:pt>
                <c:pt idx="5">
                  <c:v>126</c:v>
                </c:pt>
                <c:pt idx="6">
                  <c:v>148</c:v>
                </c:pt>
                <c:pt idx="7">
                  <c:v>204</c:v>
                </c:pt>
                <c:pt idx="8">
                  <c:v>253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D10-4840-8D90-C403A30BFC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6935552"/>
        <c:axId val="821668912"/>
      </c:scatterChart>
      <c:valAx>
        <c:axId val="8969355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21668912"/>
        <c:crosses val="autoZero"/>
        <c:crossBetween val="midCat"/>
      </c:valAx>
      <c:valAx>
        <c:axId val="821668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969355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7AFC70-CD90-47BB-BA16-5FBA1B785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D6F38E3-395F-47E5-95F8-DBC32DC1B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B926B27-4DE0-4630-9345-B769DA99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B16A-F39D-4369-9159-B35C808AE7B2}" type="datetimeFigureOut">
              <a:rPr lang="it-IT" smtClean="0"/>
              <a:t>25/07/2019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10717F-C7C0-46E1-8A36-5298336C5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394186-CDD1-4B0A-8A7D-CFBDF53A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3EFA-D0D9-4D01-9F29-D97DE07C7B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68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E9EC6C-1601-4755-8085-7D949D13B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A2F6EAA-41AB-41A1-A540-2C7B295B2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F03FA8-5A96-4FBF-A0F0-19F2CEABE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B16A-F39D-4369-9159-B35C808AE7B2}" type="datetimeFigureOut">
              <a:rPr lang="it-IT" smtClean="0"/>
              <a:t>25/07/2019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95AC35-59A3-4969-A0BC-55B5FE9D7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AF3873-949A-4255-8E70-48265F42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3EFA-D0D9-4D01-9F29-D97DE07C7B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240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44D86FF-256F-4C7E-82C8-80938563A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33AB557-7A70-482E-A23B-98B6CA83E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01F306-5AB4-4B97-A491-3D84C3AB9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B16A-F39D-4369-9159-B35C808AE7B2}" type="datetimeFigureOut">
              <a:rPr lang="it-IT" smtClean="0"/>
              <a:t>25/07/2019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1F7A89-9443-49A8-BDD0-674058228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90EDD6-E7DD-4EC7-9546-025186520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3EFA-D0D9-4D01-9F29-D97DE07C7B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72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478CDD-32DB-4CBA-9EAF-18106E78B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A1FAD2-9EB0-461A-9DAD-303527127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AFB51E-A8E2-4F34-8CED-930D63E5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B16A-F39D-4369-9159-B35C808AE7B2}" type="datetimeFigureOut">
              <a:rPr lang="it-IT" smtClean="0"/>
              <a:t>25/07/2019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922C17-2729-4C9A-94D6-6F2859188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74BD9E-82E9-439A-8766-3028EB5D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3EFA-D0D9-4D01-9F29-D97DE07C7B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008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7F07E6-6677-4BF3-8A29-889A84BE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C7F6A75-53CA-40F3-AA8C-1A77A531B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5265A9-4BFF-4EFF-8C28-B0B346D65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B16A-F39D-4369-9159-B35C808AE7B2}" type="datetimeFigureOut">
              <a:rPr lang="it-IT" smtClean="0"/>
              <a:t>25/07/2019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4C757E-A7C4-4B04-9377-D05E974C8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85BD96F-596E-46B4-AFAE-943EBE4E1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3EFA-D0D9-4D01-9F29-D97DE07C7B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717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50E0E9-E875-428B-9C01-CC675A75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B07657-3DD9-4C9B-8D88-78D761158A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2E1017F-4951-4EEA-AC97-676ED35DF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6DA7DFA-FE77-4244-966D-E4FD9A3E9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B16A-F39D-4369-9159-B35C808AE7B2}" type="datetimeFigureOut">
              <a:rPr lang="it-IT" smtClean="0"/>
              <a:t>25/07/2019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E203966-295D-454B-9436-522EDD345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2E36F20-61C4-4A9B-8C1D-20571E51A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3EFA-D0D9-4D01-9F29-D97DE07C7B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319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191C70-8ADD-4B70-B9A5-8526A369E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409C3AD-6414-44A3-96D2-2C29A13E7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5CF0CA-EF5F-4FBD-8D65-27378DB71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29130AC-7CCC-4A38-A629-D0ABA6D9A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E1B5862-9FCC-437B-BCAD-303D4DE8B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1AA79FB-710B-44F6-B28F-551599271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B16A-F39D-4369-9159-B35C808AE7B2}" type="datetimeFigureOut">
              <a:rPr lang="it-IT" smtClean="0"/>
              <a:t>25/07/2019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9525299-245F-49C3-BE9A-F2294FDB1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CA42D70-E48A-48F7-B850-695821CF9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3EFA-D0D9-4D01-9F29-D97DE07C7B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186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B3E5C4-E701-443B-B1E1-F329C26E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306A0CC-D268-49EA-8DE1-136584886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B16A-F39D-4369-9159-B35C808AE7B2}" type="datetimeFigureOut">
              <a:rPr lang="it-IT" smtClean="0"/>
              <a:t>25/07/2019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6E2F7C4-B1F6-4999-920B-6872A4F8B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262A430-53E8-45BB-8E91-6A11DA12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3EFA-D0D9-4D01-9F29-D97DE07C7B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847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0760576-AB61-4875-9A26-DB9ED6A97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B16A-F39D-4369-9159-B35C808AE7B2}" type="datetimeFigureOut">
              <a:rPr lang="it-IT" smtClean="0"/>
              <a:t>25/07/2019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2754E57-6341-4109-B87A-B52D8F090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8BAE4D-C088-4F92-B93E-2282E60B6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3EFA-D0D9-4D01-9F29-D97DE07C7B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36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1B8F98-F323-421D-9956-C274BF12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F90CD1-F274-4B8C-96F3-D030ED6C9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FBF9224-C44C-4ABD-9FDF-684D7FA2F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08AE007-D53B-44A3-8AE1-ED1BC77E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B16A-F39D-4369-9159-B35C808AE7B2}" type="datetimeFigureOut">
              <a:rPr lang="it-IT" smtClean="0"/>
              <a:t>25/07/2019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5555D41-6D18-4882-99EE-69F22FA74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CE9B462-69CC-493E-B4F8-25D8FE21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3EFA-D0D9-4D01-9F29-D97DE07C7B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747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557BEF-F35D-4A08-B819-A1DA0244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786ED59-C226-4858-BB9C-F3375CF54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7FCCA67-1A33-4115-BCF4-B441CF8C9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5DE05F6-E577-4353-BC0E-7152223A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B16A-F39D-4369-9159-B35C808AE7B2}" type="datetimeFigureOut">
              <a:rPr lang="it-IT" smtClean="0"/>
              <a:t>25/07/2019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BACFCEB-F439-4CB6-AE74-7344E3288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181A59-9BBC-4357-9ECE-A148423C7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3EFA-D0D9-4D01-9F29-D97DE07C7B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800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651399C-20D7-4A41-ACAE-ADBF2E4D8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605E131-0870-438E-B970-867C23C49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0FDAD2-6B67-43FB-971D-6FEEE5FD8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8B16A-F39D-4369-9159-B35C808AE7B2}" type="datetimeFigureOut">
              <a:rPr lang="it-IT" smtClean="0"/>
              <a:t>25/07/2019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C8C988-9BC0-4DCF-8614-76E7AA997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16C1D1-3F8E-4DFB-80B8-0474B4642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93EFA-D0D9-4D01-9F29-D97DE07C7B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720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users.diag.uniroma1.it/challenge9/download.s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techpowerup.com/gpu-specs/tesla-s1070.c1540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1E4358-1AF1-4958-B449-3BE409059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Fast Minimum Spanning Tree for Large Graphs on the GPU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A5254FE-678C-4145-A7D2-9270BA3C07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t-IT" dirty="0"/>
              <a:t>A project for the </a:t>
            </a:r>
            <a:r>
              <a:rPr lang="it-IT" dirty="0" err="1"/>
              <a:t>advanced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and </a:t>
            </a:r>
            <a:r>
              <a:rPr lang="it-IT" dirty="0" err="1"/>
              <a:t>parallel</a:t>
            </a:r>
            <a:r>
              <a:rPr lang="it-IT" dirty="0"/>
              <a:t> programming</a:t>
            </a:r>
          </a:p>
          <a:p>
            <a:endParaRPr lang="it-IT" dirty="0"/>
          </a:p>
          <a:p>
            <a:r>
              <a:rPr lang="it-IT" dirty="0" err="1"/>
              <a:t>Based</a:t>
            </a:r>
            <a:r>
              <a:rPr lang="it-IT" dirty="0"/>
              <a:t> on the </a:t>
            </a:r>
            <a:r>
              <a:rPr lang="it-IT" dirty="0" err="1"/>
              <a:t>homonymous</a:t>
            </a:r>
            <a:r>
              <a:rPr lang="it-IT" dirty="0"/>
              <a:t> paper </a:t>
            </a:r>
            <a:r>
              <a:rPr lang="it-IT" dirty="0" err="1"/>
              <a:t>published</a:t>
            </a:r>
            <a:r>
              <a:rPr lang="it-IT" dirty="0"/>
              <a:t> by </a:t>
            </a:r>
            <a:r>
              <a:rPr lang="it-IT" dirty="0" err="1"/>
              <a:t>Vibhav</a:t>
            </a:r>
            <a:r>
              <a:rPr lang="it-IT" dirty="0"/>
              <a:t> </a:t>
            </a:r>
            <a:r>
              <a:rPr lang="it-IT" dirty="0" err="1"/>
              <a:t>Vineet</a:t>
            </a:r>
            <a:r>
              <a:rPr lang="it-IT" dirty="0"/>
              <a:t>, </a:t>
            </a:r>
            <a:r>
              <a:rPr lang="it-IT" dirty="0" err="1"/>
              <a:t>Pawan</a:t>
            </a:r>
            <a:r>
              <a:rPr lang="it-IT" dirty="0"/>
              <a:t> </a:t>
            </a:r>
            <a:r>
              <a:rPr lang="it-IT" dirty="0" err="1"/>
              <a:t>Harish</a:t>
            </a:r>
            <a:r>
              <a:rPr lang="it-IT" dirty="0"/>
              <a:t>, </a:t>
            </a:r>
            <a:r>
              <a:rPr lang="it-IT" dirty="0" err="1"/>
              <a:t>Suryakanth</a:t>
            </a:r>
            <a:r>
              <a:rPr lang="it-IT" dirty="0"/>
              <a:t> </a:t>
            </a:r>
            <a:r>
              <a:rPr lang="it-IT" dirty="0" err="1"/>
              <a:t>Patidar</a:t>
            </a:r>
            <a:r>
              <a:rPr lang="it-IT" dirty="0"/>
              <a:t>, P J </a:t>
            </a:r>
            <a:r>
              <a:rPr lang="it-IT" dirty="0" err="1"/>
              <a:t>Narayanan</a:t>
            </a:r>
            <a:endParaRPr lang="it-IT" dirty="0"/>
          </a:p>
          <a:p>
            <a:endParaRPr lang="it-IT" dirty="0"/>
          </a:p>
          <a:p>
            <a:pPr algn="r"/>
            <a:r>
              <a:rPr lang="it-IT" dirty="0" err="1"/>
              <a:t>D.Parravicini</a:t>
            </a:r>
            <a:r>
              <a:rPr lang="it-IT" dirty="0"/>
              <a:t> (10527346) </a:t>
            </a:r>
            <a:r>
              <a:rPr lang="it-IT" dirty="0" err="1"/>
              <a:t>Academic</a:t>
            </a:r>
            <a:r>
              <a:rPr lang="it-IT" dirty="0"/>
              <a:t> </a:t>
            </a:r>
            <a:r>
              <a:rPr lang="it-IT" dirty="0" err="1"/>
              <a:t>year</a:t>
            </a:r>
            <a:r>
              <a:rPr lang="it-IT" dirty="0"/>
              <a:t> 2018-2019</a:t>
            </a:r>
          </a:p>
        </p:txBody>
      </p:sp>
    </p:spTree>
    <p:extLst>
      <p:ext uri="{BB962C8B-B14F-4D97-AF65-F5344CB8AC3E}">
        <p14:creationId xmlns:p14="http://schemas.microsoft.com/office/powerpoint/2010/main" val="361357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2E6B3C-6E22-4C06-93B7-07D51472B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Minimum </a:t>
            </a:r>
            <a:r>
              <a:rPr lang="it-IT" dirty="0" err="1"/>
              <a:t>spanning</a:t>
            </a:r>
            <a:r>
              <a:rPr lang="it-IT" dirty="0"/>
              <a:t> </a:t>
            </a:r>
            <a:r>
              <a:rPr lang="it-IT" dirty="0" err="1"/>
              <a:t>tree</a:t>
            </a:r>
            <a:endParaRPr lang="it-IT" dirty="0"/>
          </a:p>
        </p:txBody>
      </p:sp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617C27F7-3964-4DC1-91B4-CB211F77FA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6066" y="1825625"/>
            <a:ext cx="2845867" cy="4351338"/>
          </a:xfrm>
          <a:prstGeom prst="rect">
            <a:avLst/>
          </a:prstGeom>
        </p:spPr>
      </p:pic>
      <p:pic>
        <p:nvPicPr>
          <p:cNvPr id="21" name="Segnaposto contenuto 20">
            <a:extLst>
              <a:ext uri="{FF2B5EF4-FFF2-40B4-BE49-F238E27FC236}">
                <a16:creationId xmlns:a16="http://schemas.microsoft.com/office/drawing/2014/main" id="{11E1E9D0-E78D-47FD-88A8-F053BFCD40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40066" y="1825625"/>
            <a:ext cx="28458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8116CA-4B8B-4C20-BE6A-ADCEC9D48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Modification</a:t>
            </a:r>
            <a:r>
              <a:rPr lang="it-IT" dirty="0"/>
              <a:t> </a:t>
            </a:r>
            <a:r>
              <a:rPr lang="it-IT" dirty="0" err="1"/>
              <a:t>proposed</a:t>
            </a:r>
            <a:r>
              <a:rPr lang="it-IT" dirty="0"/>
              <a:t> on top of the standard </a:t>
            </a:r>
            <a:r>
              <a:rPr lang="it-IT" dirty="0" err="1"/>
              <a:t>algorithm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4BEF81-831E-45B1-B7DD-E06E48169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Since</a:t>
            </a:r>
            <a:r>
              <a:rPr lang="it-IT" dirty="0"/>
              <a:t> CUDPP </a:t>
            </a:r>
            <a:r>
              <a:rPr lang="it-IT" dirty="0" err="1"/>
              <a:t>is</a:t>
            </a:r>
            <a:r>
              <a:rPr lang="it-IT" dirty="0"/>
              <a:t> not </a:t>
            </a:r>
            <a:r>
              <a:rPr lang="it-IT" dirty="0" err="1"/>
              <a:t>aymore</a:t>
            </a:r>
            <a:r>
              <a:rPr lang="it-IT" dirty="0"/>
              <a:t> </a:t>
            </a:r>
            <a:r>
              <a:rPr lang="it-IT" dirty="0" err="1"/>
              <a:t>mantained</a:t>
            </a:r>
            <a:r>
              <a:rPr lang="it-IT" dirty="0"/>
              <a:t> I exploit the </a:t>
            </a:r>
            <a:r>
              <a:rPr lang="it-IT" dirty="0" err="1"/>
              <a:t>primitives</a:t>
            </a:r>
            <a:r>
              <a:rPr lang="it-IT" dirty="0"/>
              <a:t> </a:t>
            </a:r>
            <a:r>
              <a:rPr lang="it-IT" dirty="0" err="1"/>
              <a:t>exposed</a:t>
            </a:r>
            <a:r>
              <a:rPr lang="it-IT" dirty="0"/>
              <a:t> by </a:t>
            </a:r>
            <a:r>
              <a:rPr lang="it-IT" dirty="0" err="1"/>
              <a:t>thrust</a:t>
            </a:r>
            <a:r>
              <a:rPr lang="it-IT" dirty="0"/>
              <a:t> library :</a:t>
            </a:r>
          </a:p>
          <a:p>
            <a:pPr lvl="1"/>
            <a:r>
              <a:rPr lang="it-IT" dirty="0" err="1"/>
              <a:t>thrust</a:t>
            </a:r>
            <a:r>
              <a:rPr lang="it-IT" dirty="0"/>
              <a:t>::(ex)</a:t>
            </a:r>
            <a:r>
              <a:rPr lang="it-IT" dirty="0" err="1"/>
              <a:t>inclusive_scan</a:t>
            </a:r>
            <a:r>
              <a:rPr lang="it-IT" dirty="0"/>
              <a:t>(_</a:t>
            </a:r>
            <a:r>
              <a:rPr lang="it-IT" dirty="0" err="1"/>
              <a:t>by_key</a:t>
            </a:r>
            <a:r>
              <a:rPr lang="it-IT" dirty="0"/>
              <a:t>) 	-&gt; </a:t>
            </a:r>
            <a:r>
              <a:rPr lang="it-IT" dirty="0" err="1"/>
              <a:t>scan</a:t>
            </a:r>
            <a:r>
              <a:rPr lang="it-IT" dirty="0"/>
              <a:t>/</a:t>
            </a:r>
            <a:r>
              <a:rPr lang="it-IT" dirty="0" err="1"/>
              <a:t>segented_scan</a:t>
            </a:r>
            <a:endParaRPr lang="it-IT" dirty="0"/>
          </a:p>
          <a:p>
            <a:pPr lvl="1"/>
            <a:r>
              <a:rPr lang="it-IT" dirty="0" err="1"/>
              <a:t>thrust</a:t>
            </a:r>
            <a:r>
              <a:rPr lang="it-IT" dirty="0"/>
              <a:t>::</a:t>
            </a:r>
            <a:r>
              <a:rPr lang="it-IT" dirty="0" err="1"/>
              <a:t>sort_by_key</a:t>
            </a:r>
            <a:r>
              <a:rPr lang="it-IT" dirty="0"/>
              <a:t>			-&gt; split</a:t>
            </a:r>
          </a:p>
          <a:p>
            <a:pPr lvl="1"/>
            <a:r>
              <a:rPr lang="it-IT" dirty="0" err="1"/>
              <a:t>thrust</a:t>
            </a:r>
            <a:r>
              <a:rPr lang="it-IT" dirty="0"/>
              <a:t>::</a:t>
            </a:r>
            <a:r>
              <a:rPr lang="it-IT" dirty="0" err="1"/>
              <a:t>gather</a:t>
            </a:r>
            <a:endParaRPr lang="it-IT" dirty="0"/>
          </a:p>
          <a:p>
            <a:pPr lvl="1"/>
            <a:r>
              <a:rPr lang="it-IT" dirty="0" err="1"/>
              <a:t>thrust</a:t>
            </a:r>
            <a:r>
              <a:rPr lang="it-IT" dirty="0"/>
              <a:t>::</a:t>
            </a:r>
            <a:r>
              <a:rPr lang="it-IT" dirty="0" err="1"/>
              <a:t>scatter</a:t>
            </a:r>
            <a:endParaRPr lang="it-IT" dirty="0"/>
          </a:p>
          <a:p>
            <a:r>
              <a:rPr lang="it-IT" dirty="0"/>
              <a:t> </a:t>
            </a:r>
            <a:r>
              <a:rPr lang="it-IT" dirty="0" err="1"/>
              <a:t>instead</a:t>
            </a:r>
            <a:r>
              <a:rPr lang="it-IT" dirty="0"/>
              <a:t> of </a:t>
            </a:r>
            <a:r>
              <a:rPr lang="it-IT" dirty="0" err="1"/>
              <a:t>having</a:t>
            </a:r>
            <a:r>
              <a:rPr lang="it-IT" dirty="0"/>
              <a:t> to </a:t>
            </a:r>
            <a:r>
              <a:rPr lang="it-IT" dirty="0" err="1"/>
              <a:t>rebuild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iteration</a:t>
            </a:r>
            <a:r>
              <a:rPr lang="it-IT" dirty="0"/>
              <a:t> the </a:t>
            </a:r>
            <a:r>
              <a:rPr lang="it-IT" dirty="0" err="1"/>
              <a:t>vertices</a:t>
            </a:r>
            <a:r>
              <a:rPr lang="it-IT" dirty="0"/>
              <a:t> source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edge</a:t>
            </a:r>
            <a:r>
              <a:rPr lang="it-IT" dirty="0"/>
              <a:t> in the data </a:t>
            </a:r>
            <a:r>
              <a:rPr lang="it-IT" dirty="0" err="1"/>
              <a:t>structure</a:t>
            </a:r>
            <a:r>
              <a:rPr lang="it-IT" dirty="0"/>
              <a:t> </a:t>
            </a:r>
            <a:r>
              <a:rPr lang="it-IT" dirty="0" err="1"/>
              <a:t>vertices</a:t>
            </a:r>
            <a:r>
              <a:rPr lang="it-IT" dirty="0"/>
              <a:t> are </a:t>
            </a:r>
            <a:r>
              <a:rPr lang="it-IT" dirty="0" err="1"/>
              <a:t>saved</a:t>
            </a:r>
            <a:r>
              <a:rPr lang="it-IT" dirty="0"/>
              <a:t> in an «</a:t>
            </a:r>
            <a:r>
              <a:rPr lang="it-IT" dirty="0" err="1"/>
              <a:t>extended</a:t>
            </a:r>
            <a:r>
              <a:rPr lang="it-IT" dirty="0"/>
              <a:t>» </a:t>
            </a:r>
            <a:r>
              <a:rPr lang="it-IT" dirty="0" err="1"/>
              <a:t>form</a:t>
            </a:r>
            <a:r>
              <a:rPr lang="it-IT" dirty="0"/>
              <a:t> </a:t>
            </a:r>
          </a:p>
          <a:p>
            <a:r>
              <a:rPr lang="it-IT" dirty="0"/>
              <a:t>An iterative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instead</a:t>
            </a:r>
            <a:r>
              <a:rPr lang="it-IT" dirty="0"/>
              <a:t> of a recursive one 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563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239525-D90D-4362-B096-239BBB1CF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How the project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organized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41FB24-7B3B-411C-88C8-178E6BE7B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 dirty="0"/>
              <a:t>The project </a:t>
            </a:r>
            <a:r>
              <a:rPr lang="it-IT" dirty="0" err="1"/>
              <a:t>functionalities</a:t>
            </a:r>
            <a:r>
              <a:rPr lang="it-IT" dirty="0"/>
              <a:t> are spread </a:t>
            </a:r>
            <a:r>
              <a:rPr lang="it-IT" dirty="0" err="1"/>
              <a:t>accross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executable</a:t>
            </a:r>
            <a:r>
              <a:rPr lang="it-IT" dirty="0"/>
              <a:t>. </a:t>
            </a:r>
          </a:p>
          <a:p>
            <a:r>
              <a:rPr lang="it-IT" dirty="0" err="1"/>
              <a:t>Each</a:t>
            </a:r>
            <a:r>
              <a:rPr lang="it-IT" dirty="0"/>
              <a:t> of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simply</a:t>
            </a:r>
            <a:r>
              <a:rPr lang="it-IT" dirty="0"/>
              <a:t> recall a </a:t>
            </a:r>
            <a:r>
              <a:rPr lang="it-IT" dirty="0" err="1"/>
              <a:t>functionality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exposed</a:t>
            </a:r>
            <a:r>
              <a:rPr lang="it-IT" dirty="0"/>
              <a:t> by </a:t>
            </a:r>
            <a:r>
              <a:rPr lang="it-IT" dirty="0" err="1"/>
              <a:t>means</a:t>
            </a:r>
            <a:r>
              <a:rPr lang="it-IT" dirty="0"/>
              <a:t> of a </a:t>
            </a:r>
            <a:r>
              <a:rPr lang="it-IT" dirty="0" err="1"/>
              <a:t>static</a:t>
            </a:r>
            <a:r>
              <a:rPr lang="it-IT" dirty="0"/>
              <a:t> library. The </a:t>
            </a:r>
            <a:r>
              <a:rPr lang="it-IT" dirty="0" err="1"/>
              <a:t>static</a:t>
            </a:r>
            <a:r>
              <a:rPr lang="it-IT" dirty="0"/>
              <a:t> library </a:t>
            </a:r>
            <a:r>
              <a:rPr lang="it-IT" dirty="0" err="1"/>
              <a:t>is</a:t>
            </a:r>
            <a:r>
              <a:rPr lang="it-IT" dirty="0"/>
              <a:t> the core of the project.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B96F72FD-914B-468A-879E-0879693098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29402" y="1825625"/>
            <a:ext cx="42671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26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F9F26D-2586-4C29-9796-7CADC00B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How the </a:t>
            </a:r>
            <a:r>
              <a:rPr lang="it-IT" dirty="0" err="1"/>
              <a:t>program</a:t>
            </a:r>
            <a:r>
              <a:rPr lang="it-IT" dirty="0"/>
              <a:t> works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95B6BB-1A63-4D56-A669-9B9DD5C99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Almost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program</a:t>
            </a:r>
            <a:r>
              <a:rPr lang="it-IT" dirty="0"/>
              <a:t> takes </a:t>
            </a:r>
            <a:r>
              <a:rPr lang="it-IT" dirty="0" err="1"/>
              <a:t>as</a:t>
            </a:r>
            <a:r>
              <a:rPr lang="it-IT" dirty="0"/>
              <a:t> an </a:t>
            </a:r>
            <a:r>
              <a:rPr lang="it-IT" dirty="0" err="1"/>
              <a:t>argument</a:t>
            </a:r>
            <a:r>
              <a:rPr lang="it-IT" dirty="0"/>
              <a:t> a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expressed</a:t>
            </a:r>
            <a:r>
              <a:rPr lang="it-IT" dirty="0"/>
              <a:t> in DIMAC </a:t>
            </a:r>
            <a:r>
              <a:rPr lang="it-IT" dirty="0">
                <a:hlinkClick r:id="rId2"/>
              </a:rPr>
              <a:t>challenge 9 format</a:t>
            </a:r>
            <a:r>
              <a:rPr lang="it-IT" dirty="0"/>
              <a:t>.  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2534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633122-C0A0-4102-B736-C34FB2E63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Performances (</a:t>
            </a:r>
            <a:r>
              <a:rPr lang="en-US" dirty="0"/>
              <a:t>Commit 898659e2)</a:t>
            </a:r>
            <a:endParaRPr lang="it-IT" dirty="0"/>
          </a:p>
        </p:txBody>
      </p:sp>
      <p:graphicFrame>
        <p:nvGraphicFramePr>
          <p:cNvPr id="11" name="Segnaposto contenuto 10">
            <a:extLst>
              <a:ext uri="{FF2B5EF4-FFF2-40B4-BE49-F238E27FC236}">
                <a16:creationId xmlns:a16="http://schemas.microsoft.com/office/drawing/2014/main" id="{E6493DD1-1EB9-45A4-8315-BE1A67BEA34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82127006"/>
              </p:ext>
            </p:extLst>
          </p:nvPr>
        </p:nvGraphicFramePr>
        <p:xfrm>
          <a:off x="838200" y="1253331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Segnaposto contenuto 11">
            <a:extLst>
              <a:ext uri="{FF2B5EF4-FFF2-40B4-BE49-F238E27FC236}">
                <a16:creationId xmlns:a16="http://schemas.microsoft.com/office/drawing/2014/main" id="{0F19CAFE-6B49-4039-AAB9-B568A28B0EF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3536774"/>
              </p:ext>
            </p:extLst>
          </p:nvPr>
        </p:nvGraphicFramePr>
        <p:xfrm>
          <a:off x="6172200" y="1253331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C6D0708-E180-4239-A97A-13E633A514EB}"/>
              </a:ext>
            </a:extLst>
          </p:cNvPr>
          <p:cNvSpPr txBox="1"/>
          <p:nvPr/>
        </p:nvSpPr>
        <p:spPr>
          <a:xfrm>
            <a:off x="838200" y="5528974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Data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collected</a:t>
            </a:r>
            <a:r>
              <a:rPr lang="it-IT" dirty="0"/>
              <a:t> on a </a:t>
            </a:r>
            <a:r>
              <a:rPr lang="it-IT" dirty="0" err="1"/>
              <a:t>GeForce</a:t>
            </a:r>
            <a:r>
              <a:rPr lang="it-IT" dirty="0"/>
              <a:t> GTX 1060 6 GB @ 2016  (1506 MHz, 192 bit bus </a:t>
            </a:r>
            <a:r>
              <a:rPr lang="it-IT" dirty="0" err="1"/>
              <a:t>capable</a:t>
            </a:r>
            <a:r>
              <a:rPr lang="it-IT" dirty="0"/>
              <a:t> of 192.2 GB/s , TDP: 120 W , SM:  10) </a:t>
            </a:r>
          </a:p>
          <a:p>
            <a:r>
              <a:rPr lang="it-IT" dirty="0" err="1"/>
              <a:t>While</a:t>
            </a:r>
            <a:r>
              <a:rPr lang="it-IT" dirty="0"/>
              <a:t> paper data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collected</a:t>
            </a:r>
            <a:r>
              <a:rPr lang="it-IT" dirty="0"/>
              <a:t> on a TESLA S1070 @ 2008 (610 MHz, 512 bit bus </a:t>
            </a:r>
            <a:r>
              <a:rPr lang="it-IT" dirty="0" err="1"/>
              <a:t>capable</a:t>
            </a:r>
            <a:r>
              <a:rPr lang="it-IT" dirty="0"/>
              <a:t> of 102.4 GB/s, TDP: 800W , SM: 30 ) </a:t>
            </a:r>
            <a:r>
              <a:rPr lang="it-IT" dirty="0" err="1"/>
              <a:t>according</a:t>
            </a:r>
            <a:r>
              <a:rPr lang="it-IT" dirty="0"/>
              <a:t> to </a:t>
            </a:r>
            <a:r>
              <a:rPr lang="it-IT" dirty="0">
                <a:hlinkClick r:id="rId4"/>
              </a:rPr>
              <a:t>source</a:t>
            </a:r>
            <a:r>
              <a:rPr lang="it-IT" dirty="0"/>
              <a:t> the performance of 1060 are 2.62 times </a:t>
            </a:r>
            <a:r>
              <a:rPr lang="it-IT" dirty="0" err="1"/>
              <a:t>higher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36283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B458B9-A794-4423-B7C5-931C7CFD1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Criticize</a:t>
            </a:r>
            <a:r>
              <a:rPr lang="it-IT" dirty="0"/>
              <a:t> the paper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68A7EF-6478-4109-A2CC-D0AB37030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The </a:t>
            </a:r>
            <a:r>
              <a:rPr lang="it-IT" dirty="0" err="1"/>
              <a:t>number</a:t>
            </a:r>
            <a:r>
              <a:rPr lang="it-IT" dirty="0"/>
              <a:t> of bits </a:t>
            </a:r>
            <a:r>
              <a:rPr lang="it-IT" dirty="0" err="1"/>
              <a:t>dedicated</a:t>
            </a:r>
            <a:r>
              <a:rPr lang="it-IT" dirty="0"/>
              <a:t> to vertex </a:t>
            </a:r>
            <a:r>
              <a:rPr lang="it-IT" dirty="0" err="1"/>
              <a:t>identification</a:t>
            </a:r>
            <a:r>
              <a:rPr lang="it-IT" dirty="0"/>
              <a:t> </a:t>
            </a:r>
            <a:r>
              <a:rPr lang="it-IT" dirty="0" err="1"/>
              <a:t>were</a:t>
            </a:r>
            <a:r>
              <a:rPr lang="it-IT" dirty="0"/>
              <a:t> not </a:t>
            </a:r>
            <a:r>
              <a:rPr lang="it-IT" dirty="0" err="1"/>
              <a:t>enough</a:t>
            </a:r>
            <a:r>
              <a:rPr lang="it-IT" dirty="0"/>
              <a:t> for some of the DIMAC </a:t>
            </a:r>
            <a:r>
              <a:rPr lang="it-IT" dirty="0" err="1"/>
              <a:t>graphs</a:t>
            </a:r>
            <a:br>
              <a:rPr lang="it-IT" dirty="0"/>
            </a:br>
            <a:r>
              <a:rPr lang="it-IT" dirty="0"/>
              <a:t>( e.g. in USA-road-</a:t>
            </a:r>
            <a:r>
              <a:rPr lang="it-IT" dirty="0" err="1"/>
              <a:t>d.W</a:t>
            </a:r>
            <a:r>
              <a:rPr lang="it-IT" dirty="0"/>
              <a:t> 2^22 = 4 194 304‬ &lt; 6 262 104 )</a:t>
            </a:r>
          </a:p>
          <a:p>
            <a:r>
              <a:rPr lang="it-IT" dirty="0"/>
              <a:t>The paper </a:t>
            </a:r>
            <a:r>
              <a:rPr lang="it-IT" dirty="0" err="1"/>
              <a:t>does</a:t>
            </a:r>
            <a:r>
              <a:rPr lang="it-IT" dirty="0"/>
              <a:t> not make </a:t>
            </a:r>
            <a:r>
              <a:rPr lang="it-IT" dirty="0" err="1"/>
              <a:t>clear</a:t>
            </a:r>
            <a:r>
              <a:rPr lang="it-IT" dirty="0"/>
              <a:t> </a:t>
            </a:r>
            <a:r>
              <a:rPr lang="it-IT" dirty="0" err="1"/>
              <a:t>assumptions</a:t>
            </a:r>
            <a:r>
              <a:rPr lang="it-IT" dirty="0"/>
              <a:t> on the </a:t>
            </a:r>
            <a:r>
              <a:rPr lang="it-IT" dirty="0" err="1"/>
              <a:t>algorithm</a:t>
            </a:r>
            <a:r>
              <a:rPr lang="it-IT" dirty="0"/>
              <a:t> (</a:t>
            </a:r>
            <a:r>
              <a:rPr lang="it-IT" dirty="0" err="1"/>
              <a:t>shall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work for </a:t>
            </a:r>
            <a:r>
              <a:rPr lang="it-IT" dirty="0" err="1"/>
              <a:t>forest</a:t>
            </a:r>
            <a:r>
              <a:rPr lang="it-IT" dirty="0"/>
              <a:t> of </a:t>
            </a:r>
            <a:r>
              <a:rPr lang="it-IT" dirty="0" err="1"/>
              <a:t>tree</a:t>
            </a:r>
            <a:r>
              <a:rPr lang="it-IT" dirty="0"/>
              <a:t>?)</a:t>
            </a:r>
          </a:p>
          <a:p>
            <a:r>
              <a:rPr lang="it-IT" dirty="0" err="1"/>
              <a:t>Even</a:t>
            </a:r>
            <a:r>
              <a:rPr lang="it-IT" dirty="0"/>
              <a:t> in </a:t>
            </a:r>
            <a:r>
              <a:rPr lang="it-IT" dirty="0" err="1"/>
              <a:t>my</a:t>
            </a:r>
            <a:r>
              <a:rPr lang="it-IT" dirty="0"/>
              <a:t> project I </a:t>
            </a:r>
            <a:r>
              <a:rPr lang="it-IT" dirty="0" err="1"/>
              <a:t>took</a:t>
            </a:r>
            <a:r>
              <a:rPr lang="it-IT" dirty="0"/>
              <a:t> </a:t>
            </a:r>
            <a:r>
              <a:rPr lang="it-IT" dirty="0" err="1"/>
              <a:t>advantage</a:t>
            </a:r>
            <a:r>
              <a:rPr lang="it-IT" dirty="0"/>
              <a:t> of RMAT </a:t>
            </a:r>
            <a:r>
              <a:rPr lang="it-IT" dirty="0" err="1"/>
              <a:t>graph</a:t>
            </a:r>
            <a:r>
              <a:rPr lang="it-IT" dirty="0"/>
              <a:t> generator </a:t>
            </a:r>
            <a:r>
              <a:rPr lang="it-IT" dirty="0" err="1"/>
              <a:t>but</a:t>
            </a:r>
            <a:r>
              <a:rPr lang="it-IT" dirty="0"/>
              <a:t> the paper </a:t>
            </a:r>
            <a:r>
              <a:rPr lang="it-IT" dirty="0" err="1"/>
              <a:t>never</a:t>
            </a:r>
            <a:r>
              <a:rPr lang="it-IT" dirty="0"/>
              <a:t> </a:t>
            </a:r>
            <a:r>
              <a:rPr lang="it-IT" dirty="0" err="1"/>
              <a:t>reported</a:t>
            </a:r>
            <a:r>
              <a:rPr lang="it-IT" dirty="0"/>
              <a:t> the </a:t>
            </a:r>
            <a:r>
              <a:rPr lang="it-IT" dirty="0" err="1"/>
              <a:t>parameters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of the </a:t>
            </a:r>
            <a:r>
              <a:rPr lang="it-IT" dirty="0" err="1"/>
              <a:t>graph</a:t>
            </a:r>
            <a:r>
              <a:rPr lang="it-IT" dirty="0"/>
              <a:t> generator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have </a:t>
            </a:r>
            <a:r>
              <a:rPr lang="it-IT" dirty="0" err="1"/>
              <a:t>influenced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.</a:t>
            </a:r>
          </a:p>
          <a:p>
            <a:r>
              <a:rPr lang="it-IT" dirty="0"/>
              <a:t>Not a </a:t>
            </a:r>
            <a:r>
              <a:rPr lang="it-IT" dirty="0" err="1"/>
              <a:t>lot</a:t>
            </a:r>
            <a:r>
              <a:rPr lang="it-IT" dirty="0"/>
              <a:t> of information on </a:t>
            </a:r>
            <a:r>
              <a:rPr lang="it-IT" dirty="0" err="1"/>
              <a:t>how</a:t>
            </a:r>
            <a:r>
              <a:rPr lang="it-IT" dirty="0"/>
              <a:t> to </a:t>
            </a:r>
            <a:r>
              <a:rPr lang="it-IT" dirty="0" err="1"/>
              <a:t>mark</a:t>
            </a:r>
            <a:r>
              <a:rPr lang="it-IT" dirty="0"/>
              <a:t> the minimum </a:t>
            </a:r>
            <a:r>
              <a:rPr lang="it-IT" dirty="0" err="1"/>
              <a:t>outgoing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 of the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iteration</a:t>
            </a:r>
            <a:endParaRPr lang="it-IT" dirty="0"/>
          </a:p>
          <a:p>
            <a:r>
              <a:rPr lang="it-IT" dirty="0"/>
              <a:t>In general the paper </a:t>
            </a:r>
            <a:r>
              <a:rPr lang="it-IT" dirty="0" err="1"/>
              <a:t>was</a:t>
            </a:r>
            <a:r>
              <a:rPr lang="it-IT" dirty="0"/>
              <a:t> not </a:t>
            </a:r>
            <a:r>
              <a:rPr lang="it-IT" dirty="0" err="1"/>
              <a:t>fully</a:t>
            </a:r>
            <a:r>
              <a:rPr lang="it-IT" dirty="0"/>
              <a:t> </a:t>
            </a:r>
            <a:r>
              <a:rPr lang="it-IT" dirty="0" err="1"/>
              <a:t>reproducible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677863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252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Fast Minimum Spanning Tree for Large Graphs on the GPU</vt:lpstr>
      <vt:lpstr>Minimum spanning tree</vt:lpstr>
      <vt:lpstr>Modification proposed on top of the standard algorithm</vt:lpstr>
      <vt:lpstr>How the project is organized</vt:lpstr>
      <vt:lpstr>How the program works</vt:lpstr>
      <vt:lpstr>Performances (Commit 898659e2)</vt:lpstr>
      <vt:lpstr>Criticize the paper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Minimum Spanning Tree for Large Graphs on the GPU</dc:title>
  <dc:creator>Daniele Parravicini</dc:creator>
  <cp:lastModifiedBy>Daniele Parravicini</cp:lastModifiedBy>
  <cp:revision>10</cp:revision>
  <dcterms:created xsi:type="dcterms:W3CDTF">2019-07-25T07:07:44Z</dcterms:created>
  <dcterms:modified xsi:type="dcterms:W3CDTF">2019-07-25T10:50:08Z</dcterms:modified>
</cp:coreProperties>
</file>