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4.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heme/theme5.xml" ContentType="application/vnd.openxmlformats-officedocument.theme+xml"/>
  <Override PartName="/ppt/tags/tag21.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 id="2147483677" r:id="rId3"/>
    <p:sldMasterId id="2147483682" r:id="rId4"/>
  </p:sldMasterIdLst>
  <p:notesMasterIdLst>
    <p:notesMasterId r:id="rId59"/>
  </p:notesMasterIdLst>
  <p:sldIdLst>
    <p:sldId id="406" r:id="rId5"/>
    <p:sldId id="350" r:id="rId6"/>
    <p:sldId id="432" r:id="rId7"/>
    <p:sldId id="264" r:id="rId8"/>
    <p:sldId id="407" r:id="rId9"/>
    <p:sldId id="408" r:id="rId10"/>
    <p:sldId id="409" r:id="rId11"/>
    <p:sldId id="410" r:id="rId12"/>
    <p:sldId id="411" r:id="rId13"/>
    <p:sldId id="412" r:id="rId14"/>
    <p:sldId id="413" r:id="rId15"/>
    <p:sldId id="414" r:id="rId16"/>
    <p:sldId id="415" r:id="rId17"/>
    <p:sldId id="416" r:id="rId18"/>
    <p:sldId id="417" r:id="rId19"/>
    <p:sldId id="418" r:id="rId20"/>
    <p:sldId id="419" r:id="rId21"/>
    <p:sldId id="420" r:id="rId22"/>
    <p:sldId id="421" r:id="rId23"/>
    <p:sldId id="422" r:id="rId24"/>
    <p:sldId id="423" r:id="rId25"/>
    <p:sldId id="424" r:id="rId26"/>
    <p:sldId id="425" r:id="rId27"/>
    <p:sldId id="426" r:id="rId28"/>
    <p:sldId id="427" r:id="rId29"/>
    <p:sldId id="428" r:id="rId30"/>
    <p:sldId id="429" r:id="rId31"/>
    <p:sldId id="430" r:id="rId32"/>
    <p:sldId id="433" r:id="rId33"/>
    <p:sldId id="431" r:id="rId34"/>
    <p:sldId id="434" r:id="rId35"/>
    <p:sldId id="435" r:id="rId36"/>
    <p:sldId id="436" r:id="rId37"/>
    <p:sldId id="437" r:id="rId38"/>
    <p:sldId id="438" r:id="rId39"/>
    <p:sldId id="439" r:id="rId40"/>
    <p:sldId id="440" r:id="rId41"/>
    <p:sldId id="441" r:id="rId42"/>
    <p:sldId id="442" r:id="rId43"/>
    <p:sldId id="443" r:id="rId44"/>
    <p:sldId id="444" r:id="rId45"/>
    <p:sldId id="445" r:id="rId46"/>
    <p:sldId id="446" r:id="rId47"/>
    <p:sldId id="447" r:id="rId48"/>
    <p:sldId id="448" r:id="rId49"/>
    <p:sldId id="449" r:id="rId50"/>
    <p:sldId id="450" r:id="rId51"/>
    <p:sldId id="451" r:id="rId52"/>
    <p:sldId id="452" r:id="rId53"/>
    <p:sldId id="453" r:id="rId54"/>
    <p:sldId id="454" r:id="rId55"/>
    <p:sldId id="455" r:id="rId56"/>
    <p:sldId id="456" r:id="rId57"/>
    <p:sldId id="273" r:id="rId58"/>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CC1"/>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08" autoAdjust="0"/>
    <p:restoredTop sz="93302"/>
  </p:normalViewPr>
  <p:slideViewPr>
    <p:cSldViewPr snapToGrid="0">
      <p:cViewPr varScale="1">
        <p:scale>
          <a:sx n="106" d="100"/>
          <a:sy n="106" d="100"/>
        </p:scale>
        <p:origin x="76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DF67F0-A526-43B1-97B6-407776D45B13}" type="doc">
      <dgm:prSet loTypeId="urn:microsoft.com/office/officeart/2005/8/layout/chevron1" loCatId="process" qsTypeId="urn:microsoft.com/office/officeart/2005/8/quickstyle/simple1" qsCatId="simple" csTypeId="urn:microsoft.com/office/officeart/2005/8/colors/accent1_2" csCatId="accent1" phldr="1"/>
      <dgm:spPr/>
    </dgm:pt>
    <dgm:pt modelId="{85CAE54F-C913-4571-9706-C9930335C32E}">
      <dgm:prSet phldrT="[Text]" custT="1"/>
      <dgm:spPr>
        <a:solidFill>
          <a:srgbClr val="12ABDB"/>
        </a:solidFill>
        <a:ln w="57150">
          <a:solidFill>
            <a:srgbClr val="E6E7E7"/>
          </a:solidFill>
        </a:ln>
      </dgm:spPr>
      <dgm:t>
        <a:bodyPr/>
        <a:lstStyle/>
        <a:p>
          <a:r>
            <a:rPr lang="en-US" sz="1600" b="1" dirty="0" err="1"/>
            <a:t>Gli</a:t>
          </a:r>
          <a:r>
            <a:rPr lang="en-US" sz="1600" b="1" dirty="0"/>
            <a:t> </a:t>
          </a:r>
          <a:r>
            <a:rPr lang="en-US" sz="1600" b="1" dirty="0" err="1"/>
            <a:t>inizi</a:t>
          </a:r>
          <a:endParaRPr lang="en-US" sz="1600" b="1" dirty="0"/>
        </a:p>
      </dgm:t>
    </dgm:pt>
    <dgm:pt modelId="{EB516B1B-6121-4389-A83D-F7F6092084D3}" type="parTrans" cxnId="{BBAE118B-82A5-499F-B362-74876FA9C7CE}">
      <dgm:prSet/>
      <dgm:spPr/>
      <dgm:t>
        <a:bodyPr/>
        <a:lstStyle/>
        <a:p>
          <a:endParaRPr lang="en-US"/>
        </a:p>
      </dgm:t>
    </dgm:pt>
    <dgm:pt modelId="{D0C867EB-F811-4643-B41F-B745ECC80B6C}" type="sibTrans" cxnId="{BBAE118B-82A5-499F-B362-74876FA9C7CE}">
      <dgm:prSet/>
      <dgm:spPr/>
      <dgm:t>
        <a:bodyPr/>
        <a:lstStyle/>
        <a:p>
          <a:endParaRPr lang="en-US"/>
        </a:p>
      </dgm:t>
    </dgm:pt>
    <dgm:pt modelId="{810FCF35-59A0-4E81-8C7A-A4B23D45DF0D}">
      <dgm:prSet phldrT="[Text]" custT="1"/>
      <dgm:spPr>
        <a:ln w="57150">
          <a:solidFill>
            <a:srgbClr val="E6E7E7"/>
          </a:solidFill>
        </a:ln>
      </dgm:spPr>
      <dgm:t>
        <a:bodyPr/>
        <a:lstStyle/>
        <a:p>
          <a:r>
            <a:rPr lang="en-US" sz="1600" b="1" dirty="0" err="1"/>
            <a:t>Oggi</a:t>
          </a:r>
          <a:endParaRPr lang="en-US" sz="1600" b="1" dirty="0"/>
        </a:p>
      </dgm:t>
    </dgm:pt>
    <dgm:pt modelId="{6BECCEC2-80F7-48CE-B6EF-F7DB702304A5}" type="parTrans" cxnId="{9E696252-CC77-4C6F-B289-E06A7FA47036}">
      <dgm:prSet/>
      <dgm:spPr/>
      <dgm:t>
        <a:bodyPr/>
        <a:lstStyle/>
        <a:p>
          <a:endParaRPr lang="en-US"/>
        </a:p>
      </dgm:t>
    </dgm:pt>
    <dgm:pt modelId="{3DC54720-E3D9-4A8D-A0C6-803A212DC7E8}" type="sibTrans" cxnId="{9E696252-CC77-4C6F-B289-E06A7FA47036}">
      <dgm:prSet/>
      <dgm:spPr/>
      <dgm:t>
        <a:bodyPr/>
        <a:lstStyle/>
        <a:p>
          <a:endParaRPr lang="en-US"/>
        </a:p>
      </dgm:t>
    </dgm:pt>
    <dgm:pt modelId="{DC952EC8-E573-44C8-9CD8-D1233DEF8802}">
      <dgm:prSet phldrT="[Text]" custT="1"/>
      <dgm:spPr>
        <a:solidFill>
          <a:srgbClr val="2C004B"/>
        </a:solidFill>
        <a:ln w="57150">
          <a:solidFill>
            <a:srgbClr val="E6E7E7"/>
          </a:solidFill>
        </a:ln>
      </dgm:spPr>
      <dgm:t>
        <a:bodyPr/>
        <a:lstStyle/>
        <a:p>
          <a:r>
            <a:rPr lang="en-US" sz="1600" b="1" dirty="0" err="1"/>
            <a:t>Futuro</a:t>
          </a:r>
          <a:endParaRPr lang="en-US" sz="1600" b="1" dirty="0"/>
        </a:p>
      </dgm:t>
    </dgm:pt>
    <dgm:pt modelId="{666EDF3B-5DC9-4995-8BFF-491F3D5BD6B8}" type="parTrans" cxnId="{B9A430BE-8DF0-48AF-901C-42916C945F15}">
      <dgm:prSet/>
      <dgm:spPr/>
      <dgm:t>
        <a:bodyPr/>
        <a:lstStyle/>
        <a:p>
          <a:endParaRPr lang="en-US"/>
        </a:p>
      </dgm:t>
    </dgm:pt>
    <dgm:pt modelId="{DC6D4C1D-DD93-4C55-8FE4-6489B3423EBA}" type="sibTrans" cxnId="{B9A430BE-8DF0-48AF-901C-42916C945F15}">
      <dgm:prSet/>
      <dgm:spPr/>
      <dgm:t>
        <a:bodyPr/>
        <a:lstStyle/>
        <a:p>
          <a:endParaRPr lang="en-US"/>
        </a:p>
      </dgm:t>
    </dgm:pt>
    <dgm:pt modelId="{2A2067C3-FB47-4A4C-BE49-5367BD8A6CAD}">
      <dgm:prSet phldrT="[Text]" custT="1"/>
      <dgm:spPr>
        <a:solidFill>
          <a:srgbClr val="2C004B"/>
        </a:solidFill>
        <a:ln w="57150">
          <a:solidFill>
            <a:srgbClr val="E6E7E7"/>
          </a:solidFill>
        </a:ln>
      </dgm:spPr>
      <dgm:t>
        <a:bodyPr/>
        <a:lstStyle/>
        <a:p>
          <a:r>
            <a:rPr lang="en-US" sz="1600" b="1" dirty="0" err="1"/>
            <a:t>Ieri</a:t>
          </a:r>
          <a:endParaRPr lang="en-US" sz="1600" b="1" dirty="0"/>
        </a:p>
      </dgm:t>
    </dgm:pt>
    <dgm:pt modelId="{373B7237-7D65-484D-A2E1-34CDF1E76C94}" type="parTrans" cxnId="{FEE84C54-2E87-E44C-9093-DFE8A16FD814}">
      <dgm:prSet/>
      <dgm:spPr/>
      <dgm:t>
        <a:bodyPr/>
        <a:lstStyle/>
        <a:p>
          <a:endParaRPr lang="it-IT"/>
        </a:p>
      </dgm:t>
    </dgm:pt>
    <dgm:pt modelId="{745070E0-BE9B-4F48-BCCF-7DC7C1C66475}" type="sibTrans" cxnId="{FEE84C54-2E87-E44C-9093-DFE8A16FD814}">
      <dgm:prSet/>
      <dgm:spPr/>
      <dgm:t>
        <a:bodyPr/>
        <a:lstStyle/>
        <a:p>
          <a:endParaRPr lang="it-IT"/>
        </a:p>
      </dgm:t>
    </dgm:pt>
    <dgm:pt modelId="{B30FCBA3-0541-455F-84E1-1E2D01C9BDAB}" type="pres">
      <dgm:prSet presAssocID="{69DF67F0-A526-43B1-97B6-407776D45B13}" presName="Name0" presStyleCnt="0">
        <dgm:presLayoutVars>
          <dgm:dir/>
          <dgm:animLvl val="lvl"/>
          <dgm:resizeHandles val="exact"/>
        </dgm:presLayoutVars>
      </dgm:prSet>
      <dgm:spPr/>
    </dgm:pt>
    <dgm:pt modelId="{F42D2B1D-6782-4926-8B4D-91715D6319D8}" type="pres">
      <dgm:prSet presAssocID="{85CAE54F-C913-4571-9706-C9930335C32E}" presName="parTxOnly" presStyleLbl="node1" presStyleIdx="0" presStyleCnt="4" custScaleX="94935" custLinFactX="-12048" custLinFactNeighborX="-100000" custLinFactNeighborY="2522">
        <dgm:presLayoutVars>
          <dgm:chMax val="0"/>
          <dgm:chPref val="0"/>
          <dgm:bulletEnabled val="1"/>
        </dgm:presLayoutVars>
      </dgm:prSet>
      <dgm:spPr/>
    </dgm:pt>
    <dgm:pt modelId="{11975B8E-6271-437F-B560-2A953DA196BC}" type="pres">
      <dgm:prSet presAssocID="{D0C867EB-F811-4643-B41F-B745ECC80B6C}" presName="parTxOnlySpace" presStyleCnt="0"/>
      <dgm:spPr/>
    </dgm:pt>
    <dgm:pt modelId="{691206F8-709F-4440-B240-982C05A9533D}" type="pres">
      <dgm:prSet presAssocID="{2A2067C3-FB47-4A4C-BE49-5367BD8A6CAD}" presName="parTxOnly" presStyleLbl="node1" presStyleIdx="1" presStyleCnt="4">
        <dgm:presLayoutVars>
          <dgm:chMax val="0"/>
          <dgm:chPref val="0"/>
          <dgm:bulletEnabled val="1"/>
        </dgm:presLayoutVars>
      </dgm:prSet>
      <dgm:spPr/>
    </dgm:pt>
    <dgm:pt modelId="{E214A828-398F-544A-9187-D322A17BD056}" type="pres">
      <dgm:prSet presAssocID="{745070E0-BE9B-4F48-BCCF-7DC7C1C66475}" presName="parTxOnlySpace" presStyleCnt="0"/>
      <dgm:spPr/>
    </dgm:pt>
    <dgm:pt modelId="{88AEDFAE-AC01-4D9E-99B6-37B49A0545A2}" type="pres">
      <dgm:prSet presAssocID="{810FCF35-59A0-4E81-8C7A-A4B23D45DF0D}" presName="parTxOnly" presStyleLbl="node1" presStyleIdx="2" presStyleCnt="4" custLinFactNeighborX="-6150" custLinFactNeighborY="-63891">
        <dgm:presLayoutVars>
          <dgm:chMax val="0"/>
          <dgm:chPref val="0"/>
          <dgm:bulletEnabled val="1"/>
        </dgm:presLayoutVars>
      </dgm:prSet>
      <dgm:spPr/>
    </dgm:pt>
    <dgm:pt modelId="{C804B756-E047-4785-B8DA-DAE96F276AFA}" type="pres">
      <dgm:prSet presAssocID="{3DC54720-E3D9-4A8D-A0C6-803A212DC7E8}" presName="parTxOnlySpace" presStyleCnt="0"/>
      <dgm:spPr/>
    </dgm:pt>
    <dgm:pt modelId="{8E7ECE7A-1B71-49BA-A774-E8E037F3F7EC}" type="pres">
      <dgm:prSet presAssocID="{DC952EC8-E573-44C8-9CD8-D1233DEF8802}" presName="parTxOnly" presStyleLbl="node1" presStyleIdx="3" presStyleCnt="4">
        <dgm:presLayoutVars>
          <dgm:chMax val="0"/>
          <dgm:chPref val="0"/>
          <dgm:bulletEnabled val="1"/>
        </dgm:presLayoutVars>
      </dgm:prSet>
      <dgm:spPr/>
    </dgm:pt>
  </dgm:ptLst>
  <dgm:cxnLst>
    <dgm:cxn modelId="{9E696252-CC77-4C6F-B289-E06A7FA47036}" srcId="{69DF67F0-A526-43B1-97B6-407776D45B13}" destId="{810FCF35-59A0-4E81-8C7A-A4B23D45DF0D}" srcOrd="2" destOrd="0" parTransId="{6BECCEC2-80F7-48CE-B6EF-F7DB702304A5}" sibTransId="{3DC54720-E3D9-4A8D-A0C6-803A212DC7E8}"/>
    <dgm:cxn modelId="{662B0A53-DA22-4ECB-AA63-D094E84F1CF7}" type="presOf" srcId="{DC952EC8-E573-44C8-9CD8-D1233DEF8802}" destId="{8E7ECE7A-1B71-49BA-A774-E8E037F3F7EC}" srcOrd="0" destOrd="0" presId="urn:microsoft.com/office/officeart/2005/8/layout/chevron1"/>
    <dgm:cxn modelId="{51530F53-D2CA-5042-A729-ABED96D3B5FC}" type="presOf" srcId="{2A2067C3-FB47-4A4C-BE49-5367BD8A6CAD}" destId="{691206F8-709F-4440-B240-982C05A9533D}" srcOrd="0" destOrd="0" presId="urn:microsoft.com/office/officeart/2005/8/layout/chevron1"/>
    <dgm:cxn modelId="{FEE84C54-2E87-E44C-9093-DFE8A16FD814}" srcId="{69DF67F0-A526-43B1-97B6-407776D45B13}" destId="{2A2067C3-FB47-4A4C-BE49-5367BD8A6CAD}" srcOrd="1" destOrd="0" parTransId="{373B7237-7D65-484D-A2E1-34CDF1E76C94}" sibTransId="{745070E0-BE9B-4F48-BCCF-7DC7C1C66475}"/>
    <dgm:cxn modelId="{BBAE118B-82A5-499F-B362-74876FA9C7CE}" srcId="{69DF67F0-A526-43B1-97B6-407776D45B13}" destId="{85CAE54F-C913-4571-9706-C9930335C32E}" srcOrd="0" destOrd="0" parTransId="{EB516B1B-6121-4389-A83D-F7F6092084D3}" sibTransId="{D0C867EB-F811-4643-B41F-B745ECC80B6C}"/>
    <dgm:cxn modelId="{B9A430BE-8DF0-48AF-901C-42916C945F15}" srcId="{69DF67F0-A526-43B1-97B6-407776D45B13}" destId="{DC952EC8-E573-44C8-9CD8-D1233DEF8802}" srcOrd="3" destOrd="0" parTransId="{666EDF3B-5DC9-4995-8BFF-491F3D5BD6B8}" sibTransId="{DC6D4C1D-DD93-4C55-8FE4-6489B3423EBA}"/>
    <dgm:cxn modelId="{42E116E8-96FB-4839-BC70-600DDCA8DE5D}" type="presOf" srcId="{85CAE54F-C913-4571-9706-C9930335C32E}" destId="{F42D2B1D-6782-4926-8B4D-91715D6319D8}" srcOrd="0" destOrd="0" presId="urn:microsoft.com/office/officeart/2005/8/layout/chevron1"/>
    <dgm:cxn modelId="{6D3C8DEF-8A3D-4361-88C7-6D81A5CD9816}" type="presOf" srcId="{810FCF35-59A0-4E81-8C7A-A4B23D45DF0D}" destId="{88AEDFAE-AC01-4D9E-99B6-37B49A0545A2}" srcOrd="0" destOrd="0" presId="urn:microsoft.com/office/officeart/2005/8/layout/chevron1"/>
    <dgm:cxn modelId="{2F3ABBFC-650A-47FA-9888-8CC59BF6111D}" type="presOf" srcId="{69DF67F0-A526-43B1-97B6-407776D45B13}" destId="{B30FCBA3-0541-455F-84E1-1E2D01C9BDAB}" srcOrd="0" destOrd="0" presId="urn:microsoft.com/office/officeart/2005/8/layout/chevron1"/>
    <dgm:cxn modelId="{43B13496-099B-44E4-A8EF-1C1B59330BEB}" type="presParOf" srcId="{B30FCBA3-0541-455F-84E1-1E2D01C9BDAB}" destId="{F42D2B1D-6782-4926-8B4D-91715D6319D8}" srcOrd="0" destOrd="0" presId="urn:microsoft.com/office/officeart/2005/8/layout/chevron1"/>
    <dgm:cxn modelId="{A604DAA0-81BF-47A0-A8F4-3A577A0A734F}" type="presParOf" srcId="{B30FCBA3-0541-455F-84E1-1E2D01C9BDAB}" destId="{11975B8E-6271-437F-B560-2A953DA196BC}" srcOrd="1" destOrd="0" presId="urn:microsoft.com/office/officeart/2005/8/layout/chevron1"/>
    <dgm:cxn modelId="{71E34D20-6CE6-3A4F-828A-BAE609166DBA}" type="presParOf" srcId="{B30FCBA3-0541-455F-84E1-1E2D01C9BDAB}" destId="{691206F8-709F-4440-B240-982C05A9533D}" srcOrd="2" destOrd="0" presId="urn:microsoft.com/office/officeart/2005/8/layout/chevron1"/>
    <dgm:cxn modelId="{D798532C-426C-754B-AB23-70188A232575}" type="presParOf" srcId="{B30FCBA3-0541-455F-84E1-1E2D01C9BDAB}" destId="{E214A828-398F-544A-9187-D322A17BD056}" srcOrd="3" destOrd="0" presId="urn:microsoft.com/office/officeart/2005/8/layout/chevron1"/>
    <dgm:cxn modelId="{7A20C53E-6D05-43C0-AA42-E52F54D1026B}" type="presParOf" srcId="{B30FCBA3-0541-455F-84E1-1E2D01C9BDAB}" destId="{88AEDFAE-AC01-4D9E-99B6-37B49A0545A2}" srcOrd="4" destOrd="0" presId="urn:microsoft.com/office/officeart/2005/8/layout/chevron1"/>
    <dgm:cxn modelId="{AA12F7E3-5CA6-477C-A84A-481C0CF332D8}" type="presParOf" srcId="{B30FCBA3-0541-455F-84E1-1E2D01C9BDAB}" destId="{C804B756-E047-4785-B8DA-DAE96F276AFA}" srcOrd="5" destOrd="0" presId="urn:microsoft.com/office/officeart/2005/8/layout/chevron1"/>
    <dgm:cxn modelId="{3741BA44-AF64-4F5E-A9F9-7F106D0D2B35}" type="presParOf" srcId="{B30FCBA3-0541-455F-84E1-1E2D01C9BDAB}" destId="{8E7ECE7A-1B71-49BA-A774-E8E037F3F7EC}"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DF67F0-A526-43B1-97B6-407776D45B13}" type="doc">
      <dgm:prSet loTypeId="urn:microsoft.com/office/officeart/2005/8/layout/chevron1" loCatId="process" qsTypeId="urn:microsoft.com/office/officeart/2005/8/quickstyle/simple1" qsCatId="simple" csTypeId="urn:microsoft.com/office/officeart/2005/8/colors/accent1_2" csCatId="accent1" phldr="1"/>
      <dgm:spPr/>
    </dgm:pt>
    <dgm:pt modelId="{85CAE54F-C913-4571-9706-C9930335C32E}">
      <dgm:prSet phldrT="[Text]" custT="1"/>
      <dgm:spPr>
        <a:solidFill>
          <a:srgbClr val="12ABDB"/>
        </a:solidFill>
        <a:ln w="57150">
          <a:solidFill>
            <a:srgbClr val="E6E7E7"/>
          </a:solidFill>
        </a:ln>
      </dgm:spPr>
      <dgm:t>
        <a:bodyPr/>
        <a:lstStyle/>
        <a:p>
          <a:r>
            <a:rPr lang="en-US" sz="1600" b="1" dirty="0" err="1"/>
            <a:t>Gli</a:t>
          </a:r>
          <a:r>
            <a:rPr lang="en-US" sz="1600" b="1" dirty="0"/>
            <a:t> </a:t>
          </a:r>
          <a:r>
            <a:rPr lang="en-US" sz="1600" b="1" dirty="0" err="1"/>
            <a:t>inizi</a:t>
          </a:r>
          <a:endParaRPr lang="en-US" sz="1600" b="1" dirty="0"/>
        </a:p>
      </dgm:t>
    </dgm:pt>
    <dgm:pt modelId="{EB516B1B-6121-4389-A83D-F7F6092084D3}" type="parTrans" cxnId="{BBAE118B-82A5-499F-B362-74876FA9C7CE}">
      <dgm:prSet/>
      <dgm:spPr/>
      <dgm:t>
        <a:bodyPr/>
        <a:lstStyle/>
        <a:p>
          <a:endParaRPr lang="en-US"/>
        </a:p>
      </dgm:t>
    </dgm:pt>
    <dgm:pt modelId="{D0C867EB-F811-4643-B41F-B745ECC80B6C}" type="sibTrans" cxnId="{BBAE118B-82A5-499F-B362-74876FA9C7CE}">
      <dgm:prSet/>
      <dgm:spPr/>
      <dgm:t>
        <a:bodyPr/>
        <a:lstStyle/>
        <a:p>
          <a:endParaRPr lang="en-US"/>
        </a:p>
      </dgm:t>
    </dgm:pt>
    <dgm:pt modelId="{810FCF35-59A0-4E81-8C7A-A4B23D45DF0D}">
      <dgm:prSet phldrT="[Text]" custT="1"/>
      <dgm:spPr>
        <a:ln w="57150">
          <a:solidFill>
            <a:srgbClr val="E6E7E7"/>
          </a:solidFill>
        </a:ln>
      </dgm:spPr>
      <dgm:t>
        <a:bodyPr/>
        <a:lstStyle/>
        <a:p>
          <a:r>
            <a:rPr lang="en-US" sz="1600" b="1" dirty="0" err="1"/>
            <a:t>Oggi</a:t>
          </a:r>
          <a:endParaRPr lang="en-US" sz="1600" b="1" dirty="0"/>
        </a:p>
      </dgm:t>
    </dgm:pt>
    <dgm:pt modelId="{6BECCEC2-80F7-48CE-B6EF-F7DB702304A5}" type="parTrans" cxnId="{9E696252-CC77-4C6F-B289-E06A7FA47036}">
      <dgm:prSet/>
      <dgm:spPr/>
      <dgm:t>
        <a:bodyPr/>
        <a:lstStyle/>
        <a:p>
          <a:endParaRPr lang="en-US"/>
        </a:p>
      </dgm:t>
    </dgm:pt>
    <dgm:pt modelId="{3DC54720-E3D9-4A8D-A0C6-803A212DC7E8}" type="sibTrans" cxnId="{9E696252-CC77-4C6F-B289-E06A7FA47036}">
      <dgm:prSet/>
      <dgm:spPr/>
      <dgm:t>
        <a:bodyPr/>
        <a:lstStyle/>
        <a:p>
          <a:endParaRPr lang="en-US"/>
        </a:p>
      </dgm:t>
    </dgm:pt>
    <dgm:pt modelId="{DC952EC8-E573-44C8-9CD8-D1233DEF8802}">
      <dgm:prSet phldrT="[Text]" custT="1"/>
      <dgm:spPr>
        <a:solidFill>
          <a:srgbClr val="2C004B"/>
        </a:solidFill>
        <a:ln w="57150">
          <a:solidFill>
            <a:srgbClr val="E6E7E7"/>
          </a:solidFill>
        </a:ln>
      </dgm:spPr>
      <dgm:t>
        <a:bodyPr/>
        <a:lstStyle/>
        <a:p>
          <a:r>
            <a:rPr lang="en-US" sz="1600" b="1" dirty="0" err="1"/>
            <a:t>Futuro</a:t>
          </a:r>
          <a:endParaRPr lang="en-US" sz="1600" b="1" dirty="0"/>
        </a:p>
      </dgm:t>
    </dgm:pt>
    <dgm:pt modelId="{666EDF3B-5DC9-4995-8BFF-491F3D5BD6B8}" type="parTrans" cxnId="{B9A430BE-8DF0-48AF-901C-42916C945F15}">
      <dgm:prSet/>
      <dgm:spPr/>
      <dgm:t>
        <a:bodyPr/>
        <a:lstStyle/>
        <a:p>
          <a:endParaRPr lang="en-US"/>
        </a:p>
      </dgm:t>
    </dgm:pt>
    <dgm:pt modelId="{DC6D4C1D-DD93-4C55-8FE4-6489B3423EBA}" type="sibTrans" cxnId="{B9A430BE-8DF0-48AF-901C-42916C945F15}">
      <dgm:prSet/>
      <dgm:spPr/>
      <dgm:t>
        <a:bodyPr/>
        <a:lstStyle/>
        <a:p>
          <a:endParaRPr lang="en-US"/>
        </a:p>
      </dgm:t>
    </dgm:pt>
    <dgm:pt modelId="{2A2067C3-FB47-4A4C-BE49-5367BD8A6CAD}">
      <dgm:prSet phldrT="[Text]" custT="1"/>
      <dgm:spPr>
        <a:solidFill>
          <a:srgbClr val="2C004B"/>
        </a:solidFill>
        <a:ln w="57150">
          <a:solidFill>
            <a:srgbClr val="E6E7E7"/>
          </a:solidFill>
        </a:ln>
      </dgm:spPr>
      <dgm:t>
        <a:bodyPr/>
        <a:lstStyle/>
        <a:p>
          <a:r>
            <a:rPr lang="en-US" sz="1600" b="1" dirty="0" err="1"/>
            <a:t>Ieri</a:t>
          </a:r>
          <a:endParaRPr lang="en-US" sz="1600" b="1" dirty="0"/>
        </a:p>
      </dgm:t>
    </dgm:pt>
    <dgm:pt modelId="{373B7237-7D65-484D-A2E1-34CDF1E76C94}" type="parTrans" cxnId="{FEE84C54-2E87-E44C-9093-DFE8A16FD814}">
      <dgm:prSet/>
      <dgm:spPr/>
      <dgm:t>
        <a:bodyPr/>
        <a:lstStyle/>
        <a:p>
          <a:endParaRPr lang="it-IT"/>
        </a:p>
      </dgm:t>
    </dgm:pt>
    <dgm:pt modelId="{745070E0-BE9B-4F48-BCCF-7DC7C1C66475}" type="sibTrans" cxnId="{FEE84C54-2E87-E44C-9093-DFE8A16FD814}">
      <dgm:prSet/>
      <dgm:spPr/>
      <dgm:t>
        <a:bodyPr/>
        <a:lstStyle/>
        <a:p>
          <a:endParaRPr lang="it-IT"/>
        </a:p>
      </dgm:t>
    </dgm:pt>
    <dgm:pt modelId="{B30FCBA3-0541-455F-84E1-1E2D01C9BDAB}" type="pres">
      <dgm:prSet presAssocID="{69DF67F0-A526-43B1-97B6-407776D45B13}" presName="Name0" presStyleCnt="0">
        <dgm:presLayoutVars>
          <dgm:dir/>
          <dgm:animLvl val="lvl"/>
          <dgm:resizeHandles val="exact"/>
        </dgm:presLayoutVars>
      </dgm:prSet>
      <dgm:spPr/>
    </dgm:pt>
    <dgm:pt modelId="{F42D2B1D-6782-4926-8B4D-91715D6319D8}" type="pres">
      <dgm:prSet presAssocID="{85CAE54F-C913-4571-9706-C9930335C32E}" presName="parTxOnly" presStyleLbl="node1" presStyleIdx="0" presStyleCnt="4" custScaleX="94935" custLinFactX="-12048" custLinFactNeighborX="-100000" custLinFactNeighborY="2522">
        <dgm:presLayoutVars>
          <dgm:chMax val="0"/>
          <dgm:chPref val="0"/>
          <dgm:bulletEnabled val="1"/>
        </dgm:presLayoutVars>
      </dgm:prSet>
      <dgm:spPr/>
    </dgm:pt>
    <dgm:pt modelId="{11975B8E-6271-437F-B560-2A953DA196BC}" type="pres">
      <dgm:prSet presAssocID="{D0C867EB-F811-4643-B41F-B745ECC80B6C}" presName="parTxOnlySpace" presStyleCnt="0"/>
      <dgm:spPr/>
    </dgm:pt>
    <dgm:pt modelId="{691206F8-709F-4440-B240-982C05A9533D}" type="pres">
      <dgm:prSet presAssocID="{2A2067C3-FB47-4A4C-BE49-5367BD8A6CAD}" presName="parTxOnly" presStyleLbl="node1" presStyleIdx="1" presStyleCnt="4">
        <dgm:presLayoutVars>
          <dgm:chMax val="0"/>
          <dgm:chPref val="0"/>
          <dgm:bulletEnabled val="1"/>
        </dgm:presLayoutVars>
      </dgm:prSet>
      <dgm:spPr/>
    </dgm:pt>
    <dgm:pt modelId="{E214A828-398F-544A-9187-D322A17BD056}" type="pres">
      <dgm:prSet presAssocID="{745070E0-BE9B-4F48-BCCF-7DC7C1C66475}" presName="parTxOnlySpace" presStyleCnt="0"/>
      <dgm:spPr/>
    </dgm:pt>
    <dgm:pt modelId="{88AEDFAE-AC01-4D9E-99B6-37B49A0545A2}" type="pres">
      <dgm:prSet presAssocID="{810FCF35-59A0-4E81-8C7A-A4B23D45DF0D}" presName="parTxOnly" presStyleLbl="node1" presStyleIdx="2" presStyleCnt="4" custLinFactNeighborX="-6150" custLinFactNeighborY="-63891">
        <dgm:presLayoutVars>
          <dgm:chMax val="0"/>
          <dgm:chPref val="0"/>
          <dgm:bulletEnabled val="1"/>
        </dgm:presLayoutVars>
      </dgm:prSet>
      <dgm:spPr/>
    </dgm:pt>
    <dgm:pt modelId="{C804B756-E047-4785-B8DA-DAE96F276AFA}" type="pres">
      <dgm:prSet presAssocID="{3DC54720-E3D9-4A8D-A0C6-803A212DC7E8}" presName="parTxOnlySpace" presStyleCnt="0"/>
      <dgm:spPr/>
    </dgm:pt>
    <dgm:pt modelId="{8E7ECE7A-1B71-49BA-A774-E8E037F3F7EC}" type="pres">
      <dgm:prSet presAssocID="{DC952EC8-E573-44C8-9CD8-D1233DEF8802}" presName="parTxOnly" presStyleLbl="node1" presStyleIdx="3" presStyleCnt="4">
        <dgm:presLayoutVars>
          <dgm:chMax val="0"/>
          <dgm:chPref val="0"/>
          <dgm:bulletEnabled val="1"/>
        </dgm:presLayoutVars>
      </dgm:prSet>
      <dgm:spPr/>
    </dgm:pt>
  </dgm:ptLst>
  <dgm:cxnLst>
    <dgm:cxn modelId="{9E696252-CC77-4C6F-B289-E06A7FA47036}" srcId="{69DF67F0-A526-43B1-97B6-407776D45B13}" destId="{810FCF35-59A0-4E81-8C7A-A4B23D45DF0D}" srcOrd="2" destOrd="0" parTransId="{6BECCEC2-80F7-48CE-B6EF-F7DB702304A5}" sibTransId="{3DC54720-E3D9-4A8D-A0C6-803A212DC7E8}"/>
    <dgm:cxn modelId="{662B0A53-DA22-4ECB-AA63-D094E84F1CF7}" type="presOf" srcId="{DC952EC8-E573-44C8-9CD8-D1233DEF8802}" destId="{8E7ECE7A-1B71-49BA-A774-E8E037F3F7EC}" srcOrd="0" destOrd="0" presId="urn:microsoft.com/office/officeart/2005/8/layout/chevron1"/>
    <dgm:cxn modelId="{51530F53-D2CA-5042-A729-ABED96D3B5FC}" type="presOf" srcId="{2A2067C3-FB47-4A4C-BE49-5367BD8A6CAD}" destId="{691206F8-709F-4440-B240-982C05A9533D}" srcOrd="0" destOrd="0" presId="urn:microsoft.com/office/officeart/2005/8/layout/chevron1"/>
    <dgm:cxn modelId="{FEE84C54-2E87-E44C-9093-DFE8A16FD814}" srcId="{69DF67F0-A526-43B1-97B6-407776D45B13}" destId="{2A2067C3-FB47-4A4C-BE49-5367BD8A6CAD}" srcOrd="1" destOrd="0" parTransId="{373B7237-7D65-484D-A2E1-34CDF1E76C94}" sibTransId="{745070E0-BE9B-4F48-BCCF-7DC7C1C66475}"/>
    <dgm:cxn modelId="{BBAE118B-82A5-499F-B362-74876FA9C7CE}" srcId="{69DF67F0-A526-43B1-97B6-407776D45B13}" destId="{85CAE54F-C913-4571-9706-C9930335C32E}" srcOrd="0" destOrd="0" parTransId="{EB516B1B-6121-4389-A83D-F7F6092084D3}" sibTransId="{D0C867EB-F811-4643-B41F-B745ECC80B6C}"/>
    <dgm:cxn modelId="{B9A430BE-8DF0-48AF-901C-42916C945F15}" srcId="{69DF67F0-A526-43B1-97B6-407776D45B13}" destId="{DC952EC8-E573-44C8-9CD8-D1233DEF8802}" srcOrd="3" destOrd="0" parTransId="{666EDF3B-5DC9-4995-8BFF-491F3D5BD6B8}" sibTransId="{DC6D4C1D-DD93-4C55-8FE4-6489B3423EBA}"/>
    <dgm:cxn modelId="{42E116E8-96FB-4839-BC70-600DDCA8DE5D}" type="presOf" srcId="{85CAE54F-C913-4571-9706-C9930335C32E}" destId="{F42D2B1D-6782-4926-8B4D-91715D6319D8}" srcOrd="0" destOrd="0" presId="urn:microsoft.com/office/officeart/2005/8/layout/chevron1"/>
    <dgm:cxn modelId="{6D3C8DEF-8A3D-4361-88C7-6D81A5CD9816}" type="presOf" srcId="{810FCF35-59A0-4E81-8C7A-A4B23D45DF0D}" destId="{88AEDFAE-AC01-4D9E-99B6-37B49A0545A2}" srcOrd="0" destOrd="0" presId="urn:microsoft.com/office/officeart/2005/8/layout/chevron1"/>
    <dgm:cxn modelId="{2F3ABBFC-650A-47FA-9888-8CC59BF6111D}" type="presOf" srcId="{69DF67F0-A526-43B1-97B6-407776D45B13}" destId="{B30FCBA3-0541-455F-84E1-1E2D01C9BDAB}" srcOrd="0" destOrd="0" presId="urn:microsoft.com/office/officeart/2005/8/layout/chevron1"/>
    <dgm:cxn modelId="{43B13496-099B-44E4-A8EF-1C1B59330BEB}" type="presParOf" srcId="{B30FCBA3-0541-455F-84E1-1E2D01C9BDAB}" destId="{F42D2B1D-6782-4926-8B4D-91715D6319D8}" srcOrd="0" destOrd="0" presId="urn:microsoft.com/office/officeart/2005/8/layout/chevron1"/>
    <dgm:cxn modelId="{A604DAA0-81BF-47A0-A8F4-3A577A0A734F}" type="presParOf" srcId="{B30FCBA3-0541-455F-84E1-1E2D01C9BDAB}" destId="{11975B8E-6271-437F-B560-2A953DA196BC}" srcOrd="1" destOrd="0" presId="urn:microsoft.com/office/officeart/2005/8/layout/chevron1"/>
    <dgm:cxn modelId="{71E34D20-6CE6-3A4F-828A-BAE609166DBA}" type="presParOf" srcId="{B30FCBA3-0541-455F-84E1-1E2D01C9BDAB}" destId="{691206F8-709F-4440-B240-982C05A9533D}" srcOrd="2" destOrd="0" presId="urn:microsoft.com/office/officeart/2005/8/layout/chevron1"/>
    <dgm:cxn modelId="{D798532C-426C-754B-AB23-70188A232575}" type="presParOf" srcId="{B30FCBA3-0541-455F-84E1-1E2D01C9BDAB}" destId="{E214A828-398F-544A-9187-D322A17BD056}" srcOrd="3" destOrd="0" presId="urn:microsoft.com/office/officeart/2005/8/layout/chevron1"/>
    <dgm:cxn modelId="{7A20C53E-6D05-43C0-AA42-E52F54D1026B}" type="presParOf" srcId="{B30FCBA3-0541-455F-84E1-1E2D01C9BDAB}" destId="{88AEDFAE-AC01-4D9E-99B6-37B49A0545A2}" srcOrd="4" destOrd="0" presId="urn:microsoft.com/office/officeart/2005/8/layout/chevron1"/>
    <dgm:cxn modelId="{AA12F7E3-5CA6-477C-A84A-481C0CF332D8}" type="presParOf" srcId="{B30FCBA3-0541-455F-84E1-1E2D01C9BDAB}" destId="{C804B756-E047-4785-B8DA-DAE96F276AFA}" srcOrd="5" destOrd="0" presId="urn:microsoft.com/office/officeart/2005/8/layout/chevron1"/>
    <dgm:cxn modelId="{3741BA44-AF64-4F5E-A9F9-7F106D0D2B35}" type="presParOf" srcId="{B30FCBA3-0541-455F-84E1-1E2D01C9BDAB}" destId="{8E7ECE7A-1B71-49BA-A774-E8E037F3F7EC}"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2D2B1D-6782-4926-8B4D-91715D6319D8}">
      <dsp:nvSpPr>
        <dsp:cNvPr id="0" name=""/>
        <dsp:cNvSpPr/>
      </dsp:nvSpPr>
      <dsp:spPr>
        <a:xfrm>
          <a:off x="0" y="0"/>
          <a:ext cx="2893133" cy="647700"/>
        </a:xfrm>
        <a:prstGeom prst="chevron">
          <a:avLst/>
        </a:prstGeom>
        <a:solidFill>
          <a:srgbClr val="12ABDB"/>
        </a:solidFill>
        <a:ln w="57150" cap="flat" cmpd="sng" algn="ctr">
          <a:solidFill>
            <a:srgbClr val="E6E7E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err="1"/>
            <a:t>Gli</a:t>
          </a:r>
          <a:r>
            <a:rPr lang="en-US" sz="1600" b="1" kern="1200" dirty="0"/>
            <a:t> </a:t>
          </a:r>
          <a:r>
            <a:rPr lang="en-US" sz="1600" b="1" kern="1200" dirty="0" err="1"/>
            <a:t>inizi</a:t>
          </a:r>
          <a:endParaRPr lang="en-US" sz="1600" b="1" kern="1200" dirty="0"/>
        </a:p>
      </dsp:txBody>
      <dsp:txXfrm>
        <a:off x="323850" y="0"/>
        <a:ext cx="2245433" cy="647700"/>
      </dsp:txXfrm>
    </dsp:sp>
    <dsp:sp modelId="{691206F8-709F-4440-B240-982C05A9533D}">
      <dsp:nvSpPr>
        <dsp:cNvPr id="0" name=""/>
        <dsp:cNvSpPr/>
      </dsp:nvSpPr>
      <dsp:spPr>
        <a:xfrm>
          <a:off x="2590325" y="0"/>
          <a:ext cx="3047488" cy="647700"/>
        </a:xfrm>
        <a:prstGeom prst="chevron">
          <a:avLst/>
        </a:prstGeom>
        <a:solidFill>
          <a:srgbClr val="2C004B"/>
        </a:solidFill>
        <a:ln w="57150" cap="flat" cmpd="sng" algn="ctr">
          <a:solidFill>
            <a:srgbClr val="E6E7E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err="1"/>
            <a:t>Ieri</a:t>
          </a:r>
          <a:endParaRPr lang="en-US" sz="1600" b="1" kern="1200" dirty="0"/>
        </a:p>
      </dsp:txBody>
      <dsp:txXfrm>
        <a:off x="2914175" y="0"/>
        <a:ext cx="2399788" cy="647700"/>
      </dsp:txXfrm>
    </dsp:sp>
    <dsp:sp modelId="{88AEDFAE-AC01-4D9E-99B6-37B49A0545A2}">
      <dsp:nvSpPr>
        <dsp:cNvPr id="0" name=""/>
        <dsp:cNvSpPr/>
      </dsp:nvSpPr>
      <dsp:spPr>
        <a:xfrm>
          <a:off x="5314322" y="0"/>
          <a:ext cx="3047488" cy="647700"/>
        </a:xfrm>
        <a:prstGeom prst="chevron">
          <a:avLst/>
        </a:prstGeom>
        <a:solidFill>
          <a:schemeClr val="accent1">
            <a:hueOff val="0"/>
            <a:satOff val="0"/>
            <a:lumOff val="0"/>
            <a:alphaOff val="0"/>
          </a:schemeClr>
        </a:solidFill>
        <a:ln w="57150" cap="flat" cmpd="sng" algn="ctr">
          <a:solidFill>
            <a:srgbClr val="E6E7E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err="1"/>
            <a:t>Oggi</a:t>
          </a:r>
          <a:endParaRPr lang="en-US" sz="1600" b="1" kern="1200" dirty="0"/>
        </a:p>
      </dsp:txBody>
      <dsp:txXfrm>
        <a:off x="5638172" y="0"/>
        <a:ext cx="2399788" cy="647700"/>
      </dsp:txXfrm>
    </dsp:sp>
    <dsp:sp modelId="{8E7ECE7A-1B71-49BA-A774-E8E037F3F7EC}">
      <dsp:nvSpPr>
        <dsp:cNvPr id="0" name=""/>
        <dsp:cNvSpPr/>
      </dsp:nvSpPr>
      <dsp:spPr>
        <a:xfrm>
          <a:off x="8075804" y="0"/>
          <a:ext cx="3047488" cy="647700"/>
        </a:xfrm>
        <a:prstGeom prst="chevron">
          <a:avLst/>
        </a:prstGeom>
        <a:solidFill>
          <a:srgbClr val="2C004B"/>
        </a:solidFill>
        <a:ln w="57150" cap="flat" cmpd="sng" algn="ctr">
          <a:solidFill>
            <a:srgbClr val="E6E7E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err="1"/>
            <a:t>Futuro</a:t>
          </a:r>
          <a:endParaRPr lang="en-US" sz="1600" b="1" kern="1200" dirty="0"/>
        </a:p>
      </dsp:txBody>
      <dsp:txXfrm>
        <a:off x="8399654" y="0"/>
        <a:ext cx="2399788" cy="6477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2D2B1D-6782-4926-8B4D-91715D6319D8}">
      <dsp:nvSpPr>
        <dsp:cNvPr id="0" name=""/>
        <dsp:cNvSpPr/>
      </dsp:nvSpPr>
      <dsp:spPr>
        <a:xfrm>
          <a:off x="0" y="0"/>
          <a:ext cx="2893133" cy="647700"/>
        </a:xfrm>
        <a:prstGeom prst="chevron">
          <a:avLst/>
        </a:prstGeom>
        <a:solidFill>
          <a:srgbClr val="12ABDB"/>
        </a:solidFill>
        <a:ln w="57150" cap="flat" cmpd="sng" algn="ctr">
          <a:solidFill>
            <a:srgbClr val="E6E7E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err="1"/>
            <a:t>Gli</a:t>
          </a:r>
          <a:r>
            <a:rPr lang="en-US" sz="1600" b="1" kern="1200" dirty="0"/>
            <a:t> </a:t>
          </a:r>
          <a:r>
            <a:rPr lang="en-US" sz="1600" b="1" kern="1200" dirty="0" err="1"/>
            <a:t>inizi</a:t>
          </a:r>
          <a:endParaRPr lang="en-US" sz="1600" b="1" kern="1200" dirty="0"/>
        </a:p>
      </dsp:txBody>
      <dsp:txXfrm>
        <a:off x="323850" y="0"/>
        <a:ext cx="2245433" cy="647700"/>
      </dsp:txXfrm>
    </dsp:sp>
    <dsp:sp modelId="{691206F8-709F-4440-B240-982C05A9533D}">
      <dsp:nvSpPr>
        <dsp:cNvPr id="0" name=""/>
        <dsp:cNvSpPr/>
      </dsp:nvSpPr>
      <dsp:spPr>
        <a:xfrm>
          <a:off x="2590325" y="0"/>
          <a:ext cx="3047488" cy="647700"/>
        </a:xfrm>
        <a:prstGeom prst="chevron">
          <a:avLst/>
        </a:prstGeom>
        <a:solidFill>
          <a:srgbClr val="2C004B"/>
        </a:solidFill>
        <a:ln w="57150" cap="flat" cmpd="sng" algn="ctr">
          <a:solidFill>
            <a:srgbClr val="E6E7E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err="1"/>
            <a:t>Ieri</a:t>
          </a:r>
          <a:endParaRPr lang="en-US" sz="1600" b="1" kern="1200" dirty="0"/>
        </a:p>
      </dsp:txBody>
      <dsp:txXfrm>
        <a:off x="2914175" y="0"/>
        <a:ext cx="2399788" cy="647700"/>
      </dsp:txXfrm>
    </dsp:sp>
    <dsp:sp modelId="{88AEDFAE-AC01-4D9E-99B6-37B49A0545A2}">
      <dsp:nvSpPr>
        <dsp:cNvPr id="0" name=""/>
        <dsp:cNvSpPr/>
      </dsp:nvSpPr>
      <dsp:spPr>
        <a:xfrm>
          <a:off x="5314322" y="0"/>
          <a:ext cx="3047488" cy="647700"/>
        </a:xfrm>
        <a:prstGeom prst="chevron">
          <a:avLst/>
        </a:prstGeom>
        <a:solidFill>
          <a:schemeClr val="accent1">
            <a:hueOff val="0"/>
            <a:satOff val="0"/>
            <a:lumOff val="0"/>
            <a:alphaOff val="0"/>
          </a:schemeClr>
        </a:solidFill>
        <a:ln w="57150" cap="flat" cmpd="sng" algn="ctr">
          <a:solidFill>
            <a:srgbClr val="E6E7E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err="1"/>
            <a:t>Oggi</a:t>
          </a:r>
          <a:endParaRPr lang="en-US" sz="1600" b="1" kern="1200" dirty="0"/>
        </a:p>
      </dsp:txBody>
      <dsp:txXfrm>
        <a:off x="5638172" y="0"/>
        <a:ext cx="2399788" cy="647700"/>
      </dsp:txXfrm>
    </dsp:sp>
    <dsp:sp modelId="{8E7ECE7A-1B71-49BA-A774-E8E037F3F7EC}">
      <dsp:nvSpPr>
        <dsp:cNvPr id="0" name=""/>
        <dsp:cNvSpPr/>
      </dsp:nvSpPr>
      <dsp:spPr>
        <a:xfrm>
          <a:off x="8075804" y="0"/>
          <a:ext cx="3047488" cy="647700"/>
        </a:xfrm>
        <a:prstGeom prst="chevron">
          <a:avLst/>
        </a:prstGeom>
        <a:solidFill>
          <a:srgbClr val="2C004B"/>
        </a:solidFill>
        <a:ln w="57150" cap="flat" cmpd="sng" algn="ctr">
          <a:solidFill>
            <a:srgbClr val="E6E7E7"/>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1" kern="1200" dirty="0" err="1"/>
            <a:t>Futuro</a:t>
          </a:r>
          <a:endParaRPr lang="en-US" sz="1600" b="1" kern="1200" dirty="0"/>
        </a:p>
      </dsp:txBody>
      <dsp:txXfrm>
        <a:off x="8399654" y="0"/>
        <a:ext cx="2399788" cy="6477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603337-4ADC-4B1B-9203-E905AF8B51FF}" type="datetimeFigureOut">
              <a:rPr lang="it-IT" smtClean="0"/>
              <a:t>03/05/2021</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FC0074-2D21-46CA-A828-3DAE135432D0}" type="slidenum">
              <a:rPr lang="it-IT" smtClean="0"/>
              <a:t>‹#›</a:t>
            </a:fld>
            <a:endParaRPr lang="it-IT"/>
          </a:p>
        </p:txBody>
      </p:sp>
    </p:spTree>
    <p:extLst>
      <p:ext uri="{BB962C8B-B14F-4D97-AF65-F5344CB8AC3E}">
        <p14:creationId xmlns:p14="http://schemas.microsoft.com/office/powerpoint/2010/main" val="2682772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2</a:t>
            </a:fld>
            <a:endParaRPr lang="pt-BR" dirty="0"/>
          </a:p>
        </p:txBody>
      </p:sp>
    </p:spTree>
    <p:extLst>
      <p:ext uri="{BB962C8B-B14F-4D97-AF65-F5344CB8AC3E}">
        <p14:creationId xmlns:p14="http://schemas.microsoft.com/office/powerpoint/2010/main" val="13662653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4.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5.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9.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8.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7.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4.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20.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264" name="think-cell Slide" r:id="rId4" imgW="270" imgH="270" progId="TCLayout.ActiveDocument.1">
                  <p:embed/>
                </p:oleObj>
              </mc:Choice>
              <mc:Fallback>
                <p:oleObj name="think-cell Slide" r:id="rId4" imgW="270" imgH="270" progId="TCLayout.ActiveDocument.1">
                  <p:embed/>
                  <p:pic>
                    <p:nvPicPr>
                      <p:cNvPr id="16" name="Object 1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212715459"/>
      </p:ext>
    </p:extLst>
  </p:cSld>
  <p:clrMapOvr>
    <a:masterClrMapping/>
  </p:clrMapOvr>
  <p:extLst>
    <p:ext uri="{DCECCB84-F9BA-43D5-87BE-67443E8EF086}">
      <p15:sldGuideLst xmlns:p15="http://schemas.microsoft.com/office/powerpoint/2012/main">
        <p15:guide id="1" orient="horz" pos="935">
          <p15:clr>
            <a:srgbClr val="FBAE40"/>
          </p15:clr>
        </p15:guide>
        <p15:guide id="2" pos="257">
          <p15:clr>
            <a:srgbClr val="FBAE40"/>
          </p15:clr>
        </p15:guide>
        <p15:guide id="3" pos="3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384"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2840193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775780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408"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userDrawn="1"/>
        </p:nvSpPr>
        <p:spPr>
          <a:xfrm>
            <a:off x="9055100" y="6489700"/>
            <a:ext cx="31369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Freeform: Shape 9">
            <a:extLst>
              <a:ext uri="{FF2B5EF4-FFF2-40B4-BE49-F238E27FC236}">
                <a16:creationId xmlns:a16="http://schemas.microsoft.com/office/drawing/2014/main" id="{531E77B6-0DD5-446F-A826-892DFC23D785}"/>
              </a:ext>
            </a:extLst>
          </p:cNvPr>
          <p:cNvSpPr>
            <a:spLocks/>
          </p:cNvSpPr>
          <p:nvPr userDrawn="1"/>
        </p:nvSpPr>
        <p:spPr bwMode="auto">
          <a:xfrm rot="16200000" flipH="1">
            <a:off x="5598887" y="279401"/>
            <a:ext cx="6872513" cy="6313712"/>
          </a:xfrm>
          <a:custGeom>
            <a:avLst/>
            <a:gdLst>
              <a:gd name="connsiteX0" fmla="*/ 1393480 w 6857999"/>
              <a:gd name="connsiteY0" fmla="*/ 6240016 h 6240016"/>
              <a:gd name="connsiteX1" fmla="*/ 6857999 w 6857999"/>
              <a:gd name="connsiteY1" fmla="*/ 6240016 h 6240016"/>
              <a:gd name="connsiteX2" fmla="*/ 6857999 w 6857999"/>
              <a:gd name="connsiteY2" fmla="*/ 4248395 h 6240016"/>
              <a:gd name="connsiteX3" fmla="*/ 6815497 w 6857999"/>
              <a:gd name="connsiteY3" fmla="*/ 4209614 h 6240016"/>
              <a:gd name="connsiteX4" fmla="*/ 2767903 w 6857999"/>
              <a:gd name="connsiteY4" fmla="*/ 5342723 h 6240016"/>
              <a:gd name="connsiteX5" fmla="*/ 1497189 w 6857999"/>
              <a:gd name="connsiteY5" fmla="*/ 6201822 h 6240016"/>
              <a:gd name="connsiteX6" fmla="*/ 0 w 6857999"/>
              <a:gd name="connsiteY6" fmla="*/ 618342 h 6240016"/>
              <a:gd name="connsiteX7" fmla="*/ 0 w 6857999"/>
              <a:gd name="connsiteY7" fmla="*/ 6240016 h 6240016"/>
              <a:gd name="connsiteX8" fmla="*/ 921827 w 6857999"/>
              <a:gd name="connsiteY8" fmla="*/ 6240016 h 6240016"/>
              <a:gd name="connsiteX9" fmla="*/ 877464 w 6857999"/>
              <a:gd name="connsiteY9" fmla="*/ 6206986 h 6240016"/>
              <a:gd name="connsiteX10" fmla="*/ 1720124 w 6857999"/>
              <a:gd name="connsiteY10" fmla="*/ 3319666 h 6240016"/>
              <a:gd name="connsiteX11" fmla="*/ 1778012 w 6857999"/>
              <a:gd name="connsiteY11" fmla="*/ 0 h 6240016"/>
              <a:gd name="connsiteX12" fmla="*/ 36658 w 6857999"/>
              <a:gd name="connsiteY12" fmla="*/ 619001 h 6240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9" h="6240016">
                <a:moveTo>
                  <a:pt x="1393480" y="6240016"/>
                </a:moveTo>
                <a:lnTo>
                  <a:pt x="6857999" y="6240016"/>
                </a:lnTo>
                <a:lnTo>
                  <a:pt x="6857999" y="4248395"/>
                </a:lnTo>
                <a:lnTo>
                  <a:pt x="6815497" y="4209614"/>
                </a:lnTo>
                <a:cubicBezTo>
                  <a:pt x="6548465" y="3983120"/>
                  <a:pt x="5320780" y="3210409"/>
                  <a:pt x="2767903" y="5342723"/>
                </a:cubicBezTo>
                <a:cubicBezTo>
                  <a:pt x="2220316" y="5799647"/>
                  <a:pt x="1804503" y="6071896"/>
                  <a:pt x="1497189" y="6201822"/>
                </a:cubicBezTo>
                <a:close/>
                <a:moveTo>
                  <a:pt x="0" y="618342"/>
                </a:moveTo>
                <a:lnTo>
                  <a:pt x="0" y="6240016"/>
                </a:lnTo>
                <a:lnTo>
                  <a:pt x="921827" y="6240016"/>
                </a:lnTo>
                <a:lnTo>
                  <a:pt x="877464" y="6206986"/>
                </a:lnTo>
                <a:cubicBezTo>
                  <a:pt x="498816" y="5832433"/>
                  <a:pt x="1067071" y="4347112"/>
                  <a:pt x="1720124" y="3319666"/>
                </a:cubicBezTo>
                <a:cubicBezTo>
                  <a:pt x="2767903" y="1675751"/>
                  <a:pt x="2938674" y="700400"/>
                  <a:pt x="1778012" y="0"/>
                </a:cubicBezTo>
                <a:cubicBezTo>
                  <a:pt x="950209" y="451498"/>
                  <a:pt x="400993" y="607786"/>
                  <a:pt x="36658" y="619001"/>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7" name="Retângulo 43">
            <a:extLst>
              <a:ext uri="{FF2B5EF4-FFF2-40B4-BE49-F238E27FC236}">
                <a16:creationId xmlns:a16="http://schemas.microsoft.com/office/drawing/2014/main" id="{25FC8637-25BD-4C09-AF25-56B4243DAB3D}"/>
              </a:ext>
            </a:extLst>
          </p:cNvPr>
          <p:cNvSpPr/>
          <p:nvPr userDrawn="1"/>
        </p:nvSpPr>
        <p:spPr>
          <a:xfrm>
            <a:off x="11788322"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50000"/>
                  </a:schemeClr>
                </a:solidFill>
                <a:cs typeface="Arial" panose="020B0604020202020204" pitchFamily="34" charset="0"/>
              </a:rPr>
              <a:pPr algn="r"/>
              <a:t>‹#›</a:t>
            </a:fld>
            <a:endParaRPr lang="en-US" sz="800" dirty="0">
              <a:solidFill>
                <a:schemeClr val="bg1">
                  <a:lumMod val="50000"/>
                </a:schemeClr>
              </a:solidFill>
              <a:cs typeface="Arial" panose="020B0604020202020204" pitchFamily="34" charset="0"/>
            </a:endParaRP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9070994"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50000"/>
                  </a:schemeClr>
                </a:solidFill>
              </a:rPr>
              <a:t>© Capgemini 2020. All rights reserved |</a:t>
            </a:r>
          </a:p>
        </p:txBody>
      </p:sp>
      <p:sp>
        <p:nvSpPr>
          <p:cNvPr id="2" name="Title 1"/>
          <p:cNvSpPr>
            <a:spLocks noGrp="1"/>
          </p:cNvSpPr>
          <p:nvPr>
            <p:ph type="title"/>
          </p:nvPr>
        </p:nvSpPr>
        <p:spPr>
          <a:xfrm>
            <a:off x="227349" y="-1"/>
            <a:ext cx="5636422" cy="1785257"/>
          </a:xfrm>
          <a:prstGeom prst="rect">
            <a:avLst/>
          </a:prstGeom>
        </p:spPr>
        <p:txBody>
          <a:bodyPr/>
          <a:lstStyle/>
          <a:p>
            <a:r>
              <a:rPr lang="en-US"/>
              <a:t>Click to edit Master title style</a:t>
            </a:r>
            <a:endParaRPr lang="en-GB" dirty="0"/>
          </a:p>
        </p:txBody>
      </p:sp>
      <p:sp>
        <p:nvSpPr>
          <p:cNvPr id="4"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5"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Espace réservé du texte 10"/>
          <p:cNvSpPr>
            <a:spLocks noGrp="1"/>
          </p:cNvSpPr>
          <p:nvPr>
            <p:ph type="body" sz="quarter" idx="10"/>
          </p:nvPr>
        </p:nvSpPr>
        <p:spPr>
          <a:xfrm>
            <a:off x="227013" y="2565000"/>
            <a:ext cx="9253537" cy="3924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079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5">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432"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a:extLst>
              <a:ext uri="{FF2B5EF4-FFF2-40B4-BE49-F238E27FC236}">
                <a16:creationId xmlns:a16="http://schemas.microsoft.com/office/drawing/2014/main"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4761" name="Freeform 9"/>
          <p:cNvSpPr>
            <a:spLocks/>
          </p:cNvSpPr>
          <p:nvPr userDrawn="1"/>
        </p:nvSpPr>
        <p:spPr bwMode="auto">
          <a:xfrm>
            <a:off x="0" y="0"/>
            <a:ext cx="4415526" cy="3176270"/>
          </a:xfrm>
          <a:custGeom>
            <a:avLst/>
            <a:gdLst/>
            <a:ahLst/>
            <a:cxnLst>
              <a:cxn ang="0">
                <a:pos x="0" y="877"/>
              </a:cxn>
              <a:cxn ang="0">
                <a:pos x="0" y="852"/>
              </a:cxn>
              <a:cxn ang="0">
                <a:pos x="0" y="10"/>
              </a:cxn>
              <a:cxn ang="0">
                <a:pos x="0" y="0"/>
              </a:cxn>
              <a:cxn ang="0">
                <a:pos x="37" y="0"/>
              </a:cxn>
              <a:cxn ang="0">
                <a:pos x="1233" y="0"/>
              </a:cxn>
              <a:cxn ang="0">
                <a:pos x="1250" y="9"/>
              </a:cxn>
              <a:cxn ang="0">
                <a:pos x="1350" y="178"/>
              </a:cxn>
              <a:cxn ang="0">
                <a:pos x="1373" y="380"/>
              </a:cxn>
              <a:cxn ang="0">
                <a:pos x="1277" y="541"/>
              </a:cxn>
              <a:cxn ang="0">
                <a:pos x="1269" y="544"/>
              </a:cxn>
              <a:cxn ang="0">
                <a:pos x="1160" y="550"/>
              </a:cxn>
              <a:cxn ang="0">
                <a:pos x="1007" y="624"/>
              </a:cxn>
              <a:cxn ang="0">
                <a:pos x="772" y="775"/>
              </a:cxn>
              <a:cxn ang="0">
                <a:pos x="516" y="921"/>
              </a:cxn>
              <a:cxn ang="0">
                <a:pos x="289" y="988"/>
              </a:cxn>
              <a:cxn ang="0">
                <a:pos x="1" y="879"/>
              </a:cxn>
              <a:cxn ang="0">
                <a:pos x="0" y="877"/>
              </a:cxn>
            </a:cxnLst>
            <a:rect l="0" t="0" r="r" b="b"/>
            <a:pathLst>
              <a:path w="1388" h="998">
                <a:moveTo>
                  <a:pt x="0" y="877"/>
                </a:moveTo>
                <a:cubicBezTo>
                  <a:pt x="0" y="869"/>
                  <a:pt x="0" y="860"/>
                  <a:pt x="0" y="852"/>
                </a:cubicBezTo>
                <a:cubicBezTo>
                  <a:pt x="0" y="571"/>
                  <a:pt x="0" y="290"/>
                  <a:pt x="0" y="10"/>
                </a:cubicBezTo>
                <a:cubicBezTo>
                  <a:pt x="0" y="7"/>
                  <a:pt x="0" y="3"/>
                  <a:pt x="0" y="0"/>
                </a:cubicBezTo>
                <a:cubicBezTo>
                  <a:pt x="12" y="0"/>
                  <a:pt x="25" y="0"/>
                  <a:pt x="37" y="0"/>
                </a:cubicBezTo>
                <a:cubicBezTo>
                  <a:pt x="435" y="0"/>
                  <a:pt x="834" y="0"/>
                  <a:pt x="1233" y="0"/>
                </a:cubicBezTo>
                <a:cubicBezTo>
                  <a:pt x="1241" y="0"/>
                  <a:pt x="1245" y="3"/>
                  <a:pt x="1250" y="9"/>
                </a:cubicBezTo>
                <a:cubicBezTo>
                  <a:pt x="1290" y="61"/>
                  <a:pt x="1325" y="116"/>
                  <a:pt x="1350" y="178"/>
                </a:cubicBezTo>
                <a:cubicBezTo>
                  <a:pt x="1376" y="243"/>
                  <a:pt x="1388" y="310"/>
                  <a:pt x="1373" y="380"/>
                </a:cubicBezTo>
                <a:cubicBezTo>
                  <a:pt x="1359" y="445"/>
                  <a:pt x="1324" y="496"/>
                  <a:pt x="1277" y="541"/>
                </a:cubicBezTo>
                <a:cubicBezTo>
                  <a:pt x="1275" y="543"/>
                  <a:pt x="1273" y="545"/>
                  <a:pt x="1269" y="544"/>
                </a:cubicBezTo>
                <a:cubicBezTo>
                  <a:pt x="1232" y="532"/>
                  <a:pt x="1196" y="539"/>
                  <a:pt x="1160" y="550"/>
                </a:cubicBezTo>
                <a:cubicBezTo>
                  <a:pt x="1106" y="568"/>
                  <a:pt x="1056" y="595"/>
                  <a:pt x="1007" y="624"/>
                </a:cubicBezTo>
                <a:cubicBezTo>
                  <a:pt x="927" y="672"/>
                  <a:pt x="850" y="725"/>
                  <a:pt x="772" y="775"/>
                </a:cubicBezTo>
                <a:cubicBezTo>
                  <a:pt x="689" y="828"/>
                  <a:pt x="605" y="879"/>
                  <a:pt x="516" y="921"/>
                </a:cubicBezTo>
                <a:cubicBezTo>
                  <a:pt x="443" y="954"/>
                  <a:pt x="369" y="980"/>
                  <a:pt x="289" y="988"/>
                </a:cubicBezTo>
                <a:cubicBezTo>
                  <a:pt x="175" y="998"/>
                  <a:pt x="79" y="962"/>
                  <a:pt x="1" y="879"/>
                </a:cubicBezTo>
                <a:cubicBezTo>
                  <a:pt x="0" y="879"/>
                  <a:pt x="0" y="878"/>
                  <a:pt x="0" y="87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0"/>
            <a:ext cx="3633451" cy="2307771"/>
          </a:xfrm>
          <a:prstGeom prst="rect">
            <a:avLst/>
          </a:prstGeom>
        </p:spPr>
        <p:txBody>
          <a:bodyPr/>
          <a:lstStyle>
            <a:lvl1pPr>
              <a:defRPr>
                <a:solidFill>
                  <a:schemeClr val="bg1"/>
                </a:solidFill>
              </a:defRPr>
            </a:lvl1pPr>
          </a:lstStyle>
          <a:p>
            <a:r>
              <a:rPr lang="en-US"/>
              <a:t>Click to edit Master title style</a:t>
            </a:r>
            <a:endParaRPr lang="en-GB" dirty="0"/>
          </a:p>
        </p:txBody>
      </p:sp>
      <p:sp>
        <p:nvSpPr>
          <p:cNvPr id="14" name="Text Placeholder 7">
            <a:extLst>
              <a:ext uri="{FF2B5EF4-FFF2-40B4-BE49-F238E27FC236}">
                <a16:creationId xmlns:a16="http://schemas.microsoft.com/office/drawing/2014/main" id="{9949BCD6-E419-4ED2-9061-402DD5FF2406}"/>
              </a:ext>
            </a:extLst>
          </p:cNvPr>
          <p:cNvSpPr>
            <a:spLocks noGrp="1"/>
          </p:cNvSpPr>
          <p:nvPr>
            <p:ph type="body" sz="quarter" idx="38" hasCustomPrompt="1"/>
          </p:nvPr>
        </p:nvSpPr>
        <p:spPr>
          <a:xfrm>
            <a:off x="231351" y="3420284"/>
            <a:ext cx="4286594" cy="2993216"/>
          </a:xfrm>
          <a:prstGeom prst="rect">
            <a:avLst/>
          </a:prstGeom>
        </p:spPr>
        <p:txBody>
          <a:bodyPr>
            <a:no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ext Placeholder 4">
            <a:extLst>
              <a:ext uri="{FF2B5EF4-FFF2-40B4-BE49-F238E27FC236}">
                <a16:creationId xmlns:a16="http://schemas.microsoft.com/office/drawing/2014/main" id="{3F6EE60C-2261-45A0-AD6F-B5F767C57B57}"/>
              </a:ext>
            </a:extLst>
          </p:cNvPr>
          <p:cNvSpPr>
            <a:spLocks noGrp="1"/>
          </p:cNvSpPr>
          <p:nvPr>
            <p:ph type="body" sz="quarter" idx="29" hasCustomPrompt="1"/>
          </p:nvPr>
        </p:nvSpPr>
        <p:spPr>
          <a:xfrm>
            <a:off x="6981371" y="518014"/>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6" name="Text Placeholder 7">
            <a:extLst>
              <a:ext uri="{FF2B5EF4-FFF2-40B4-BE49-F238E27FC236}">
                <a16:creationId xmlns:a16="http://schemas.microsoft.com/office/drawing/2014/main" id="{ABE7F41D-73F9-4353-AE3F-71AB8377048D}"/>
              </a:ext>
            </a:extLst>
          </p:cNvPr>
          <p:cNvSpPr>
            <a:spLocks noGrp="1"/>
          </p:cNvSpPr>
          <p:nvPr>
            <p:ph type="body" sz="quarter" idx="30" hasCustomPrompt="1"/>
          </p:nvPr>
        </p:nvSpPr>
        <p:spPr>
          <a:xfrm>
            <a:off x="6981372"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4">
            <a:extLst>
              <a:ext uri="{FF2B5EF4-FFF2-40B4-BE49-F238E27FC236}">
                <a16:creationId xmlns:a16="http://schemas.microsoft.com/office/drawing/2014/main" id="{83D9B326-443F-495A-B788-21C48AC85AE2}"/>
              </a:ext>
            </a:extLst>
          </p:cNvPr>
          <p:cNvSpPr>
            <a:spLocks noGrp="1"/>
          </p:cNvSpPr>
          <p:nvPr>
            <p:ph type="body" sz="quarter" idx="31" hasCustomPrompt="1"/>
          </p:nvPr>
        </p:nvSpPr>
        <p:spPr>
          <a:xfrm>
            <a:off x="6981371" y="4647262"/>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7">
            <a:extLst>
              <a:ext uri="{FF2B5EF4-FFF2-40B4-BE49-F238E27FC236}">
                <a16:creationId xmlns:a16="http://schemas.microsoft.com/office/drawing/2014/main" id="{00358894-025F-4D0E-AF6E-F99EDF29800A}"/>
              </a:ext>
            </a:extLst>
          </p:cNvPr>
          <p:cNvSpPr>
            <a:spLocks noGrp="1"/>
          </p:cNvSpPr>
          <p:nvPr>
            <p:ph type="body" sz="quarter" idx="32" hasCustomPrompt="1"/>
          </p:nvPr>
        </p:nvSpPr>
        <p:spPr>
          <a:xfrm>
            <a:off x="6981372"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Text Placeholder 4">
            <a:extLst>
              <a:ext uri="{FF2B5EF4-FFF2-40B4-BE49-F238E27FC236}">
                <a16:creationId xmlns:a16="http://schemas.microsoft.com/office/drawing/2014/main" id="{EE5AF299-5A92-48E3-B18F-F7FE7AB9EED4}"/>
              </a:ext>
            </a:extLst>
          </p:cNvPr>
          <p:cNvSpPr>
            <a:spLocks noGrp="1"/>
          </p:cNvSpPr>
          <p:nvPr>
            <p:ph type="body" sz="quarter" idx="33" hasCustomPrompt="1"/>
          </p:nvPr>
        </p:nvSpPr>
        <p:spPr>
          <a:xfrm>
            <a:off x="6981371" y="2563381"/>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20" name="Text Placeholder 7">
            <a:extLst>
              <a:ext uri="{FF2B5EF4-FFF2-40B4-BE49-F238E27FC236}">
                <a16:creationId xmlns:a16="http://schemas.microsoft.com/office/drawing/2014/main" id="{F951F368-6540-4675-9A52-0824638E0EF4}"/>
              </a:ext>
            </a:extLst>
          </p:cNvPr>
          <p:cNvSpPr>
            <a:spLocks noGrp="1"/>
          </p:cNvSpPr>
          <p:nvPr>
            <p:ph type="body" sz="quarter" idx="34" hasCustomPrompt="1"/>
          </p:nvPr>
        </p:nvSpPr>
        <p:spPr>
          <a:xfrm>
            <a:off x="6981372"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4">
            <a:extLst>
              <a:ext uri="{FF2B5EF4-FFF2-40B4-BE49-F238E27FC236}">
                <a16:creationId xmlns:a16="http://schemas.microsoft.com/office/drawing/2014/main" id="{B7C16A20-D927-494E-94A9-49AF2E1FA010}"/>
              </a:ext>
            </a:extLst>
          </p:cNvPr>
          <p:cNvSpPr>
            <a:spLocks noGrp="1"/>
          </p:cNvSpPr>
          <p:nvPr>
            <p:ph type="body" sz="quarter" idx="35" hasCustomPrompt="1"/>
          </p:nvPr>
        </p:nvSpPr>
        <p:spPr>
          <a:xfrm>
            <a:off x="5713875" y="1040484"/>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2" name="Text Placeholder 4">
            <a:extLst>
              <a:ext uri="{FF2B5EF4-FFF2-40B4-BE49-F238E27FC236}">
                <a16:creationId xmlns:a16="http://schemas.microsoft.com/office/drawing/2014/main" id="{936BACCD-6FBF-486E-81CB-3462560DA2CE}"/>
              </a:ext>
            </a:extLst>
          </p:cNvPr>
          <p:cNvSpPr>
            <a:spLocks noGrp="1"/>
          </p:cNvSpPr>
          <p:nvPr>
            <p:ph type="body" sz="quarter" idx="36" hasCustomPrompt="1"/>
          </p:nvPr>
        </p:nvSpPr>
        <p:spPr>
          <a:xfrm>
            <a:off x="5713875" y="299622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3" name="Text Placeholder 4">
            <a:extLst>
              <a:ext uri="{FF2B5EF4-FFF2-40B4-BE49-F238E27FC236}">
                <a16:creationId xmlns:a16="http://schemas.microsoft.com/office/drawing/2014/main" id="{48E9C506-31EA-4D04-B660-3B4DB0704112}"/>
              </a:ext>
            </a:extLst>
          </p:cNvPr>
          <p:cNvSpPr>
            <a:spLocks noGrp="1"/>
          </p:cNvSpPr>
          <p:nvPr>
            <p:ph type="body" sz="quarter" idx="37" hasCustomPrompt="1"/>
          </p:nvPr>
        </p:nvSpPr>
        <p:spPr>
          <a:xfrm>
            <a:off x="5713875" y="510784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Tree>
    <p:extLst>
      <p:ext uri="{BB962C8B-B14F-4D97-AF65-F5344CB8AC3E}">
        <p14:creationId xmlns:p14="http://schemas.microsoft.com/office/powerpoint/2010/main" val="1109178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45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324347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48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35367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5" y="2886346"/>
            <a:ext cx="4638214" cy="123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Capgemini is a global leader in consulting, digital transformation, technology and engineering services. The Group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Today, it is a multicultural company of 270,000 team members in almost 50 countries. With Altran, the Group reported 2019 combined revenues of €17billion.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46186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2020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75675906"/>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cSld name="Title slide 8">
    <p:bg>
      <p:bgPr>
        <a:solidFill>
          <a:schemeClr val="bg1"/>
        </a:solidFill>
        <a:effectLst/>
      </p:bgPr>
    </p:bg>
    <p:spTree>
      <p:nvGrpSpPr>
        <p:cNvPr id="1" name=""/>
        <p:cNvGrpSpPr/>
        <p:nvPr/>
      </p:nvGrpSpPr>
      <p:grpSpPr>
        <a:xfrm>
          <a:off x="0" y="0"/>
          <a:ext cx="0" cy="0"/>
          <a:chOff x="0" y="0"/>
          <a:chExt cx="0" cy="0"/>
        </a:xfrm>
      </p:grpSpPr>
      <p:sp>
        <p:nvSpPr>
          <p:cNvPr id="7" name="Forme libre 6">
            <a:extLst>
              <a:ext uri="{FF2B5EF4-FFF2-40B4-BE49-F238E27FC236}">
                <a16:creationId xmlns:a16="http://schemas.microsoft.com/office/drawing/2014/main" id="{D5B1561B-F5B9-1446-A046-226B16D5D2DB}"/>
              </a:ext>
            </a:extLst>
          </p:cNvPr>
          <p:cNvSpPr/>
          <p:nvPr/>
        </p:nvSpPr>
        <p:spPr>
          <a:xfrm>
            <a:off x="0" y="-285003"/>
            <a:ext cx="10176292" cy="7143003"/>
          </a:xfrm>
          <a:custGeom>
            <a:avLst/>
            <a:gdLst>
              <a:gd name="connsiteX0" fmla="*/ 1401477 w 1427755"/>
              <a:gd name="connsiteY0" fmla="*/ 965178 h 965178"/>
              <a:gd name="connsiteX1" fmla="*/ 1424282 w 1427755"/>
              <a:gd name="connsiteY1" fmla="*/ 530674 h 965178"/>
              <a:gd name="connsiteX2" fmla="*/ 71241 w 1427755"/>
              <a:gd name="connsiteY2" fmla="*/ 52678 h 965178"/>
              <a:gd name="connsiteX3" fmla="*/ 0 w 1427755"/>
              <a:gd name="connsiteY3" fmla="*/ 92130 h 965178"/>
              <a:gd name="connsiteX4" fmla="*/ 0 w 1427755"/>
              <a:gd name="connsiteY4" fmla="*/ 965178 h 9651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7755" h="965178">
                <a:moveTo>
                  <a:pt x="1401477" y="965178"/>
                </a:moveTo>
                <a:cubicBezTo>
                  <a:pt x="1425331" y="821657"/>
                  <a:pt x="1432980" y="675906"/>
                  <a:pt x="1424282" y="530674"/>
                </a:cubicBezTo>
                <a:cubicBezTo>
                  <a:pt x="1087182" y="439181"/>
                  <a:pt x="581970" y="-182213"/>
                  <a:pt x="71241" y="52678"/>
                </a:cubicBezTo>
                <a:cubicBezTo>
                  <a:pt x="46532" y="64008"/>
                  <a:pt x="22717" y="77197"/>
                  <a:pt x="0" y="92130"/>
                </a:cubicBezTo>
                <a:lnTo>
                  <a:pt x="0" y="965178"/>
                </a:lnTo>
                <a:close/>
              </a:path>
            </a:pathLst>
          </a:custGeom>
          <a:solidFill>
            <a:schemeClr val="accent2"/>
          </a:solidFill>
          <a:ln w="6724" cap="flat">
            <a:noFill/>
            <a:prstDash val="solid"/>
            <a:miter/>
          </a:ln>
        </p:spPr>
        <p:txBody>
          <a:bodyPr rtlCol="0" anchor="ctr"/>
          <a:lstStyle/>
          <a:p>
            <a:endParaRPr lang="fr-FR" sz="2400"/>
          </a:p>
        </p:txBody>
      </p:sp>
      <p:sp>
        <p:nvSpPr>
          <p:cNvPr id="2" name="Titre 1"/>
          <p:cNvSpPr>
            <a:spLocks noGrp="1"/>
          </p:cNvSpPr>
          <p:nvPr>
            <p:ph type="ctrTitle" hasCustomPrompt="1"/>
          </p:nvPr>
        </p:nvSpPr>
        <p:spPr>
          <a:xfrm>
            <a:off x="652306" y="2893729"/>
            <a:ext cx="7622033" cy="1470025"/>
          </a:xfrm>
          <a:prstGeom prst="rect">
            <a:avLst/>
          </a:prstGeom>
        </p:spPr>
        <p:txBody>
          <a:bodyPr lIns="0" tIns="0" rIns="0" bIns="0" anchor="b" anchorCtr="0">
            <a:noAutofit/>
          </a:bodyPr>
          <a:lstStyle>
            <a:lvl1pPr algn="l">
              <a:lnSpc>
                <a:spcPts val="6133"/>
              </a:lnSpc>
              <a:defRPr sz="5400">
                <a:solidFill>
                  <a:schemeClr val="bg1"/>
                </a:solidFill>
              </a:defRPr>
            </a:lvl1pPr>
          </a:lstStyle>
          <a:p>
            <a:r>
              <a:rPr lang="fr-FR" dirty="0"/>
              <a:t>Click to insert </a:t>
            </a:r>
            <a:r>
              <a:rPr lang="fr-FR" dirty="0" err="1"/>
              <a:t>title</a:t>
            </a:r>
            <a:endParaRPr lang="fr-FR" dirty="0"/>
          </a:p>
        </p:txBody>
      </p:sp>
      <p:sp>
        <p:nvSpPr>
          <p:cNvPr id="3" name="Sous-titre 2"/>
          <p:cNvSpPr>
            <a:spLocks noGrp="1"/>
          </p:cNvSpPr>
          <p:nvPr>
            <p:ph type="subTitle" idx="1" hasCustomPrompt="1"/>
          </p:nvPr>
        </p:nvSpPr>
        <p:spPr>
          <a:xfrm>
            <a:off x="652307" y="4653135"/>
            <a:ext cx="7704520" cy="1579641"/>
          </a:xfrm>
          <a:prstGeom prst="rect">
            <a:avLst/>
          </a:prstGeom>
        </p:spPr>
        <p:txBody>
          <a:bodyPr lIns="0" tIns="0" rIns="0" bIns="0"/>
          <a:lstStyle>
            <a:lvl1pPr marL="0" indent="0" algn="l">
              <a:buNone/>
              <a:defRPr b="0" baseline="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fr-FR" dirty="0" err="1"/>
              <a:t>Presenter</a:t>
            </a:r>
            <a:r>
              <a:rPr lang="fr-FR" dirty="0"/>
              <a:t>, location and/or date</a:t>
            </a:r>
          </a:p>
        </p:txBody>
      </p:sp>
      <p:grpSp>
        <p:nvGrpSpPr>
          <p:cNvPr id="224" name="Group 14">
            <a:extLst>
              <a:ext uri="{FF2B5EF4-FFF2-40B4-BE49-F238E27FC236}">
                <a16:creationId xmlns:a16="http://schemas.microsoft.com/office/drawing/2014/main" id="{67EA0FC6-F89C-4A09-9C59-9EACFBC2E356}"/>
              </a:ext>
            </a:extLst>
          </p:cNvPr>
          <p:cNvGrpSpPr>
            <a:grpSpLocks noChangeAspect="1"/>
          </p:cNvGrpSpPr>
          <p:nvPr/>
        </p:nvGrpSpPr>
        <p:grpSpPr>
          <a:xfrm>
            <a:off x="7392144" y="822797"/>
            <a:ext cx="4320000" cy="963132"/>
            <a:chOff x="728663" y="4465638"/>
            <a:chExt cx="5354637" cy="1193801"/>
          </a:xfrm>
        </p:grpSpPr>
        <p:sp>
          <p:nvSpPr>
            <p:cNvPr id="350" name="Freeform 11">
              <a:extLst>
                <a:ext uri="{FF2B5EF4-FFF2-40B4-BE49-F238E27FC236}">
                  <a16:creationId xmlns:a16="http://schemas.microsoft.com/office/drawing/2014/main" id="{9C6E92E3-57EA-439B-8E74-85979D94BA7D}"/>
                </a:ext>
              </a:extLst>
            </p:cNvPr>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1" name="Freeform 12">
              <a:extLst>
                <a:ext uri="{FF2B5EF4-FFF2-40B4-BE49-F238E27FC236}">
                  <a16:creationId xmlns:a16="http://schemas.microsoft.com/office/drawing/2014/main" id="{54544C62-5F63-438B-8674-C626106BC955}"/>
                </a:ext>
              </a:extLst>
            </p:cNvPr>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2" name="Freeform 13">
              <a:extLst>
                <a:ext uri="{FF2B5EF4-FFF2-40B4-BE49-F238E27FC236}">
                  <a16:creationId xmlns:a16="http://schemas.microsoft.com/office/drawing/2014/main" id="{ACB0F281-31D2-4D40-9EC3-F45B5A0DE32E}"/>
                </a:ext>
              </a:extLst>
            </p:cNvPr>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3" name="Freeform 14">
              <a:extLst>
                <a:ext uri="{FF2B5EF4-FFF2-40B4-BE49-F238E27FC236}">
                  <a16:creationId xmlns:a16="http://schemas.microsoft.com/office/drawing/2014/main" id="{45A0D26B-4722-451E-8415-988B5EBC7FBC}"/>
                </a:ext>
              </a:extLst>
            </p:cNvPr>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4" name="Freeform 15">
              <a:extLst>
                <a:ext uri="{FF2B5EF4-FFF2-40B4-BE49-F238E27FC236}">
                  <a16:creationId xmlns:a16="http://schemas.microsoft.com/office/drawing/2014/main" id="{91FCA2B6-66CC-4C95-9AB3-2D4E0D73E337}"/>
                </a:ext>
              </a:extLst>
            </p:cNvPr>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3856003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528"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1584"/>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tx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en-US"/>
              <a:t>Click icon to add picture</a:t>
            </a:r>
            <a:endParaRPr lang="pt-PT"/>
          </a:p>
        </p:txBody>
      </p:sp>
    </p:spTree>
    <p:extLst>
      <p:ext uri="{BB962C8B-B14F-4D97-AF65-F5344CB8AC3E}">
        <p14:creationId xmlns:p14="http://schemas.microsoft.com/office/powerpoint/2010/main" val="30596274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grpSp>
        <p:nvGrpSpPr>
          <p:cNvPr id="13" name="Groupe 12">
            <a:extLst>
              <a:ext uri="{FF2B5EF4-FFF2-40B4-BE49-F238E27FC236}">
                <a16:creationId xmlns:a16="http://schemas.microsoft.com/office/drawing/2014/main" id="{8DC6A54A-9BF8-4F66-8401-A8591C494FA5}"/>
              </a:ext>
            </a:extLst>
          </p:cNvPr>
          <p:cNvGrpSpPr/>
          <p:nvPr userDrawn="1"/>
        </p:nvGrpSpPr>
        <p:grpSpPr>
          <a:xfrm>
            <a:off x="0" y="0"/>
            <a:ext cx="7102050" cy="6410325"/>
            <a:chOff x="4563414" y="273880"/>
            <a:chExt cx="7102050" cy="6410325"/>
          </a:xfrm>
        </p:grpSpPr>
        <p:sp>
          <p:nvSpPr>
            <p:cNvPr id="5" name="Forme libre : forme 4">
              <a:extLst>
                <a:ext uri="{FF2B5EF4-FFF2-40B4-BE49-F238E27FC236}">
                  <a16:creationId xmlns:a16="http://schemas.microsoft.com/office/drawing/2014/main" id="{FC158D16-9C05-4713-8244-FC00FD82627D}"/>
                </a:ext>
              </a:extLst>
            </p:cNvPr>
            <p:cNvSpPr/>
            <p:nvPr/>
          </p:nvSpPr>
          <p:spPr>
            <a:xfrm>
              <a:off x="6350514" y="273880"/>
              <a:ext cx="5314950" cy="6400800"/>
            </a:xfrm>
            <a:custGeom>
              <a:avLst/>
              <a:gdLst>
                <a:gd name="connsiteX0" fmla="*/ 1655948 w 5314950"/>
                <a:gd name="connsiteY0" fmla="*/ 6400990 h 6400800"/>
                <a:gd name="connsiteX1" fmla="*/ 1648518 w 5314950"/>
                <a:gd name="connsiteY1" fmla="*/ 6401467 h 6400800"/>
                <a:gd name="connsiteX2" fmla="*/ 5313548 w 5314950"/>
                <a:gd name="connsiteY2" fmla="*/ 3303080 h 6400800"/>
                <a:gd name="connsiteX3" fmla="*/ 4721188 w 5314950"/>
                <a:gd name="connsiteY3" fmla="*/ 7144 h 6400800"/>
                <a:gd name="connsiteX4" fmla="*/ 1686428 w 5314950"/>
                <a:gd name="connsiteY4" fmla="*/ 7144 h 6400800"/>
                <a:gd name="connsiteX5" fmla="*/ 1655948 w 5314950"/>
                <a:gd name="connsiteY5" fmla="*/ 640099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4950" h="6400800">
                  <a:moveTo>
                    <a:pt x="1655948" y="6400990"/>
                  </a:moveTo>
                  <a:cubicBezTo>
                    <a:pt x="1653471" y="6401181"/>
                    <a:pt x="1650995" y="6401276"/>
                    <a:pt x="1648518" y="6401467"/>
                  </a:cubicBezTo>
                  <a:cubicBezTo>
                    <a:pt x="3466746" y="6339364"/>
                    <a:pt x="5047229" y="5231797"/>
                    <a:pt x="5313548" y="3303080"/>
                  </a:cubicBezTo>
                  <a:cubicBezTo>
                    <a:pt x="3798787" y="2465451"/>
                    <a:pt x="4580790" y="1653159"/>
                    <a:pt x="4721188" y="7144"/>
                  </a:cubicBezTo>
                  <a:lnTo>
                    <a:pt x="1686428" y="7144"/>
                  </a:lnTo>
                  <a:cubicBezTo>
                    <a:pt x="1417442" y="2445163"/>
                    <a:pt x="-1934406" y="6146102"/>
                    <a:pt x="1655948" y="6400990"/>
                  </a:cubicBezTo>
                  <a:close/>
                </a:path>
              </a:pathLst>
            </a:custGeom>
            <a:solidFill>
              <a:srgbClr val="0075B3"/>
            </a:solidFill>
            <a:ln w="9525" cap="flat">
              <a:noFill/>
              <a:prstDash val="solid"/>
              <a:miter/>
            </a:ln>
          </p:spPr>
          <p:txBody>
            <a:bodyPr rtlCol="0" anchor="ctr"/>
            <a:lstStyle/>
            <a:p>
              <a:endParaRPr lang="en-US"/>
            </a:p>
          </p:txBody>
        </p:sp>
        <p:sp>
          <p:nvSpPr>
            <p:cNvPr id="12" name="Forme libre : forme 11">
              <a:extLst>
                <a:ext uri="{FF2B5EF4-FFF2-40B4-BE49-F238E27FC236}">
                  <a16:creationId xmlns:a16="http://schemas.microsoft.com/office/drawing/2014/main" id="{68C303D7-566A-4588-87A6-E7E84D1C38CA}"/>
                </a:ext>
              </a:extLst>
            </p:cNvPr>
            <p:cNvSpPr/>
            <p:nvPr/>
          </p:nvSpPr>
          <p:spPr>
            <a:xfrm>
              <a:off x="4563414" y="273880"/>
              <a:ext cx="3486150" cy="6410325"/>
            </a:xfrm>
            <a:custGeom>
              <a:avLst/>
              <a:gdLst>
                <a:gd name="connsiteX0" fmla="*/ 3447193 w 3486150"/>
                <a:gd name="connsiteY0" fmla="*/ 6401372 h 6410325"/>
                <a:gd name="connsiteX1" fmla="*/ 3454622 w 3486150"/>
                <a:gd name="connsiteY1" fmla="*/ 6400896 h 6410325"/>
                <a:gd name="connsiteX2" fmla="*/ 3485103 w 3486150"/>
                <a:gd name="connsiteY2" fmla="*/ 7144 h 6410325"/>
                <a:gd name="connsiteX3" fmla="*/ 978789 w 3486150"/>
                <a:gd name="connsiteY3" fmla="*/ 7144 h 6410325"/>
                <a:gd name="connsiteX4" fmla="*/ 7144 w 3486150"/>
                <a:gd name="connsiteY4" fmla="*/ 7144 h 6410325"/>
                <a:gd name="connsiteX5" fmla="*/ 7144 w 3486150"/>
                <a:gd name="connsiteY5" fmla="*/ 5378482 h 6410325"/>
                <a:gd name="connsiteX6" fmla="*/ 3447193 w 3486150"/>
                <a:gd name="connsiteY6" fmla="*/ 6401372 h 641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6150" h="6410325">
                  <a:moveTo>
                    <a:pt x="3447193" y="6401372"/>
                  </a:moveTo>
                  <a:cubicBezTo>
                    <a:pt x="3449670" y="6401181"/>
                    <a:pt x="3452146" y="6401086"/>
                    <a:pt x="3454622" y="6400896"/>
                  </a:cubicBezTo>
                  <a:cubicBezTo>
                    <a:pt x="-135731" y="6146102"/>
                    <a:pt x="3216116" y="2445163"/>
                    <a:pt x="3485103" y="7144"/>
                  </a:cubicBezTo>
                  <a:lnTo>
                    <a:pt x="978789" y="7144"/>
                  </a:lnTo>
                  <a:lnTo>
                    <a:pt x="7144" y="7144"/>
                  </a:lnTo>
                  <a:lnTo>
                    <a:pt x="7144" y="5378482"/>
                  </a:lnTo>
                  <a:cubicBezTo>
                    <a:pt x="997268" y="6099239"/>
                    <a:pt x="2192465" y="6483097"/>
                    <a:pt x="3447193" y="6401372"/>
                  </a:cubicBezTo>
                  <a:close/>
                </a:path>
              </a:pathLst>
            </a:custGeom>
            <a:solidFill>
              <a:srgbClr val="95C11F"/>
            </a:solidFill>
            <a:ln w="9525" cap="flat">
              <a:noFill/>
              <a:prstDash val="solid"/>
              <a:miter/>
            </a:ln>
          </p:spPr>
          <p:txBody>
            <a:bodyPr rtlCol="0" anchor="ctr"/>
            <a:lstStyle/>
            <a:p>
              <a:endParaRPr lang="en-US"/>
            </a:p>
          </p:txBody>
        </p:sp>
      </p:grpSp>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552"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4656000" y="0"/>
            <a:ext cx="7536000" cy="6859588"/>
          </a:xfrm>
          <a:prstGeom prst="rect">
            <a:avLst/>
          </a:prstGeom>
        </p:spPr>
        <p:txBody>
          <a:bodyPr anchor="ctr"/>
          <a:lstStyle>
            <a:lvl1pPr marL="0" indent="0" algn="ctr">
              <a:buNone/>
              <a:defRPr/>
            </a:lvl1pPr>
          </a:lstStyle>
          <a:p>
            <a:r>
              <a:rPr lang="en-US"/>
              <a:t>Click icon to add picture</a:t>
            </a:r>
            <a:endParaRPr lang="pt-PT" dirty="0"/>
          </a:p>
        </p:txBody>
      </p:sp>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8" y="1197000"/>
            <a:ext cx="4195292"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3417245403"/>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5">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288"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itle 1"/>
          <p:cNvSpPr>
            <a:spLocks noGrp="1"/>
          </p:cNvSpPr>
          <p:nvPr>
            <p:ph type="ctrTitle" hasCustomPrompt="1"/>
          </p:nvPr>
        </p:nvSpPr>
        <p:spPr>
          <a:xfrm>
            <a:off x="6672064" y="736110"/>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6672064" y="2564904"/>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p:nvGrpSpPr>
        <p:grpSpPr>
          <a:xfrm>
            <a:off x="6680964" y="4126070"/>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5" name="Freeform 9">
            <a:extLst>
              <a:ext uri="{FF2B5EF4-FFF2-40B4-BE49-F238E27FC236}">
                <a16:creationId xmlns:a16="http://schemas.microsoft.com/office/drawing/2014/main" id="{49E27DC5-0E94-4161-ADB3-F3B33A33AFED}"/>
              </a:ext>
            </a:extLst>
          </p:cNvPr>
          <p:cNvSpPr>
            <a:spLocks/>
          </p:cNvSpPr>
          <p:nvPr/>
        </p:nvSpPr>
        <p:spPr bwMode="auto">
          <a:xfrm rot="5400000" flipH="1">
            <a:off x="-675598" y="-238558"/>
            <a:ext cx="6941428" cy="7246611"/>
          </a:xfrm>
          <a:custGeom>
            <a:avLst/>
            <a:gdLst>
              <a:gd name="T0" fmla="*/ 0 w 1413"/>
              <a:gd name="T1" fmla="*/ 1323 h 1473"/>
              <a:gd name="T2" fmla="*/ 1413 w 1413"/>
              <a:gd name="T3" fmla="*/ 1323 h 1473"/>
              <a:gd name="T4" fmla="*/ 1413 w 1413"/>
              <a:gd name="T5" fmla="*/ 807 h 1473"/>
              <a:gd name="T6" fmla="*/ 636 w 1413"/>
              <a:gd name="T7" fmla="*/ 1012 h 1473"/>
              <a:gd name="T8" fmla="*/ 438 w 1413"/>
              <a:gd name="T9" fmla="*/ 629 h 1473"/>
              <a:gd name="T10" fmla="*/ 449 w 1413"/>
              <a:gd name="T11" fmla="*/ 0 h 1473"/>
              <a:gd name="T12" fmla="*/ 0 w 1413"/>
              <a:gd name="T13" fmla="*/ 70 h 1473"/>
              <a:gd name="T14" fmla="*/ 0 w 1413"/>
              <a:gd name="T15" fmla="*/ 1323 h 14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13" h="1473">
                <a:moveTo>
                  <a:pt x="0" y="1323"/>
                </a:moveTo>
                <a:cubicBezTo>
                  <a:pt x="1413" y="1323"/>
                  <a:pt x="1413" y="1323"/>
                  <a:pt x="1413" y="1323"/>
                </a:cubicBezTo>
                <a:cubicBezTo>
                  <a:pt x="1413" y="807"/>
                  <a:pt x="1413" y="807"/>
                  <a:pt x="1413" y="807"/>
                </a:cubicBezTo>
                <a:cubicBezTo>
                  <a:pt x="1413" y="807"/>
                  <a:pt x="1189" y="551"/>
                  <a:pt x="636" y="1012"/>
                </a:cubicBezTo>
                <a:cubicBezTo>
                  <a:pt x="84" y="1473"/>
                  <a:pt x="240" y="940"/>
                  <a:pt x="438" y="629"/>
                </a:cubicBezTo>
                <a:cubicBezTo>
                  <a:pt x="636" y="318"/>
                  <a:pt x="669" y="133"/>
                  <a:pt x="449" y="0"/>
                </a:cubicBezTo>
                <a:cubicBezTo>
                  <a:pt x="136" y="171"/>
                  <a:pt x="33" y="119"/>
                  <a:pt x="0" y="70"/>
                </a:cubicBezTo>
                <a:lnTo>
                  <a:pt x="0" y="1323"/>
                </a:lnTo>
                <a:close/>
              </a:path>
            </a:pathLst>
          </a:custGeom>
          <a:solidFill>
            <a:schemeClr val="accent2"/>
          </a:solidFill>
          <a:ln>
            <a:noFill/>
          </a:ln>
          <a:effectLst>
            <a:outerShdw blurRad="76200" dist="38100" algn="tl" rotWithShape="0">
              <a:schemeClr val="tx1">
                <a:alpha val="20000"/>
              </a:schemeClr>
            </a:outerShdw>
          </a:effec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972521890"/>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sp>
        <p:nvSpPr>
          <p:cNvPr id="8"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2711624" y="0"/>
            <a:ext cx="9479298" cy="6859588"/>
          </a:xfrm>
          <a:prstGeom prst="rect">
            <a:avLst/>
          </a:prstGeom>
        </p:spPr>
        <p:txBody>
          <a:bodyPr anchor="ctr"/>
          <a:lstStyle>
            <a:lvl1pPr marL="0" indent="0" algn="ctr">
              <a:buNone/>
              <a:defRPr/>
            </a:lvl1pPr>
          </a:lstStyle>
          <a:p>
            <a:r>
              <a:rPr lang="en-US"/>
              <a:t>Click icon to add picture</a:t>
            </a:r>
            <a:endParaRPr lang="pt-PT" dirty="0"/>
          </a:p>
        </p:txBody>
      </p:sp>
      <p:sp>
        <p:nvSpPr>
          <p:cNvPr id="14" name="Freeform 5">
            <a:extLst>
              <a:ext uri="{FF2B5EF4-FFF2-40B4-BE49-F238E27FC236}">
                <a16:creationId xmlns:a16="http://schemas.microsoft.com/office/drawing/2014/main" id="{097E2B3C-7165-47CD-8F90-29BD547B5A2B}"/>
              </a:ext>
            </a:extLst>
          </p:cNvPr>
          <p:cNvSpPr>
            <a:spLocks noChangeAspect="1"/>
          </p:cNvSpPr>
          <p:nvPr userDrawn="1"/>
        </p:nvSpPr>
        <p:spPr bwMode="auto">
          <a:xfrm>
            <a:off x="0" y="0"/>
            <a:ext cx="8178684" cy="8469560"/>
          </a:xfrm>
          <a:custGeom>
            <a:avLst/>
            <a:gdLst>
              <a:gd name="T0" fmla="*/ 1453 w 1637"/>
              <a:gd name="T1" fmla="*/ 0 h 1514"/>
              <a:gd name="T2" fmla="*/ 1238 w 1637"/>
              <a:gd name="T3" fmla="*/ 495 h 1514"/>
              <a:gd name="T4" fmla="*/ 763 w 1637"/>
              <a:gd name="T5" fmla="*/ 1047 h 1514"/>
              <a:gd name="T6" fmla="*/ 0 w 1637"/>
              <a:gd name="T7" fmla="*/ 1449 h 1514"/>
              <a:gd name="T8" fmla="*/ 0 w 1637"/>
              <a:gd name="T9" fmla="*/ 0 h 1514"/>
              <a:gd name="T10" fmla="*/ 1453 w 1637"/>
              <a:gd name="T11" fmla="*/ 0 h 1514"/>
            </a:gdLst>
            <a:ahLst/>
            <a:cxnLst>
              <a:cxn ang="0">
                <a:pos x="T0" y="T1"/>
              </a:cxn>
              <a:cxn ang="0">
                <a:pos x="T2" y="T3"/>
              </a:cxn>
              <a:cxn ang="0">
                <a:pos x="T4" y="T5"/>
              </a:cxn>
              <a:cxn ang="0">
                <a:pos x="T6" y="T7"/>
              </a:cxn>
              <a:cxn ang="0">
                <a:pos x="T8" y="T9"/>
              </a:cxn>
              <a:cxn ang="0">
                <a:pos x="T10" y="T11"/>
              </a:cxn>
            </a:cxnLst>
            <a:rect l="0" t="0" r="r" b="b"/>
            <a:pathLst>
              <a:path w="1637" h="1514">
                <a:moveTo>
                  <a:pt x="1453" y="0"/>
                </a:moveTo>
                <a:cubicBezTo>
                  <a:pt x="1453" y="0"/>
                  <a:pt x="1637" y="326"/>
                  <a:pt x="1238" y="495"/>
                </a:cubicBezTo>
                <a:cubicBezTo>
                  <a:pt x="840" y="663"/>
                  <a:pt x="594" y="755"/>
                  <a:pt x="763" y="1047"/>
                </a:cubicBezTo>
                <a:cubicBezTo>
                  <a:pt x="230" y="1514"/>
                  <a:pt x="0" y="1449"/>
                  <a:pt x="0" y="1449"/>
                </a:cubicBezTo>
                <a:cubicBezTo>
                  <a:pt x="0" y="0"/>
                  <a:pt x="0" y="0"/>
                  <a:pt x="0" y="0"/>
                </a:cubicBezTo>
                <a:lnTo>
                  <a:pt x="1453"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576"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460708" y="662617"/>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1788619053"/>
      </p:ext>
    </p:extLst>
  </p:cSld>
  <p:clrMapOvr>
    <a:masterClrMapping/>
  </p:clrMapOvr>
  <p:extLst>
    <p:ext uri="{DCECCB84-F9BA-43D5-87BE-67443E8EF086}">
      <p15:sldGuideLst xmlns:p15="http://schemas.microsoft.com/office/powerpoint/2012/main">
        <p15:guide id="1" pos="279">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ection break 1 (presentation)">
    <p:bg>
      <p:bgPr>
        <a:solidFill>
          <a:schemeClr val="accent1"/>
        </a:solidFill>
        <a:effectLst/>
      </p:bgPr>
    </p:bg>
    <p:spTree>
      <p:nvGrpSpPr>
        <p:cNvPr id="1" name=""/>
        <p:cNvGrpSpPr/>
        <p:nvPr/>
      </p:nvGrpSpPr>
      <p:grpSpPr>
        <a:xfrm>
          <a:off x="0" y="0"/>
          <a:ext cx="0" cy="0"/>
          <a:chOff x="0" y="0"/>
          <a:chExt cx="0" cy="0"/>
        </a:xfrm>
      </p:grpSpPr>
      <p:sp>
        <p:nvSpPr>
          <p:cNvPr id="256" name="Freeform 13">
            <a:extLst>
              <a:ext uri="{FF2B5EF4-FFF2-40B4-BE49-F238E27FC236}">
                <a16:creationId xmlns:a16="http://schemas.microsoft.com/office/drawing/2014/main" id="{25056D0A-F6A8-442B-8FEF-B02418FD5A83}"/>
              </a:ext>
            </a:extLst>
          </p:cNvPr>
          <p:cNvSpPr>
            <a:spLocks noChangeAspect="1"/>
          </p:cNvSpPr>
          <p:nvPr userDrawn="1"/>
        </p:nvSpPr>
        <p:spPr bwMode="auto">
          <a:xfrm rot="16200000" flipH="1" flipV="1">
            <a:off x="7479358" y="2150328"/>
            <a:ext cx="6867941" cy="2557343"/>
          </a:xfrm>
          <a:custGeom>
            <a:avLst/>
            <a:gdLst>
              <a:gd name="T0" fmla="*/ 0 w 1222"/>
              <a:gd name="T1" fmla="*/ 0 h 932"/>
              <a:gd name="T2" fmla="*/ 0 w 1222"/>
              <a:gd name="T3" fmla="*/ 567 h 932"/>
              <a:gd name="T4" fmla="*/ 425 w 1222"/>
              <a:gd name="T5" fmla="*/ 929 h 932"/>
              <a:gd name="T6" fmla="*/ 804 w 1222"/>
              <a:gd name="T7" fmla="*/ 575 h 932"/>
              <a:gd name="T8" fmla="*/ 1222 w 1222"/>
              <a:gd name="T9" fmla="*/ 700 h 932"/>
              <a:gd name="T10" fmla="*/ 1222 w 1222"/>
              <a:gd name="T11" fmla="*/ 0 h 932"/>
              <a:gd name="T12" fmla="*/ 0 w 1222"/>
              <a:gd name="T13" fmla="*/ 0 h 932"/>
            </a:gdLst>
            <a:ahLst/>
            <a:cxnLst>
              <a:cxn ang="0">
                <a:pos x="T0" y="T1"/>
              </a:cxn>
              <a:cxn ang="0">
                <a:pos x="T2" y="T3"/>
              </a:cxn>
              <a:cxn ang="0">
                <a:pos x="T4" y="T5"/>
              </a:cxn>
              <a:cxn ang="0">
                <a:pos x="T6" y="T7"/>
              </a:cxn>
              <a:cxn ang="0">
                <a:pos x="T8" y="T9"/>
              </a:cxn>
              <a:cxn ang="0">
                <a:pos x="T10" y="T11"/>
              </a:cxn>
              <a:cxn ang="0">
                <a:pos x="T12" y="T13"/>
              </a:cxn>
            </a:cxnLst>
            <a:rect l="0" t="0" r="r" b="b"/>
            <a:pathLst>
              <a:path w="1222" h="932">
                <a:moveTo>
                  <a:pt x="0" y="0"/>
                </a:moveTo>
                <a:cubicBezTo>
                  <a:pt x="0" y="567"/>
                  <a:pt x="0" y="567"/>
                  <a:pt x="0" y="567"/>
                </a:cubicBezTo>
                <a:cubicBezTo>
                  <a:pt x="0" y="567"/>
                  <a:pt x="111" y="924"/>
                  <a:pt x="425" y="929"/>
                </a:cubicBezTo>
                <a:cubicBezTo>
                  <a:pt x="610" y="932"/>
                  <a:pt x="681" y="819"/>
                  <a:pt x="804" y="575"/>
                </a:cubicBezTo>
                <a:cubicBezTo>
                  <a:pt x="953" y="597"/>
                  <a:pt x="1096" y="638"/>
                  <a:pt x="1222" y="700"/>
                </a:cubicBezTo>
                <a:cubicBezTo>
                  <a:pt x="1222" y="0"/>
                  <a:pt x="1222" y="0"/>
                  <a:pt x="1222" y="0"/>
                </a:cubicBezTo>
                <a:lnTo>
                  <a:pt x="0" y="0"/>
                </a:lnTo>
                <a:close/>
              </a:path>
            </a:pathLst>
          </a:custGeom>
          <a:solidFill>
            <a:schemeClr val="bg1"/>
          </a:solidFill>
          <a:ln>
            <a:noFill/>
          </a:ln>
          <a:effectLst/>
        </p:spPr>
        <p:txBody>
          <a:bodyPr vert="horz" wrap="square" lIns="121920" tIns="60960" rIns="121920" bIns="60960" numCol="1" anchor="t" anchorCtr="0" compatLnSpc="1">
            <a:prstTxWarp prst="textNoShape">
              <a:avLst/>
            </a:prstTxWarp>
          </a:bodyPr>
          <a:lstStyle/>
          <a:p>
            <a:endParaRPr lang="en-US" sz="2400" dirty="0"/>
          </a:p>
        </p:txBody>
      </p:sp>
      <p:sp>
        <p:nvSpPr>
          <p:cNvPr id="259" name="Titre 1">
            <a:extLst>
              <a:ext uri="{FF2B5EF4-FFF2-40B4-BE49-F238E27FC236}">
                <a16:creationId xmlns:a16="http://schemas.microsoft.com/office/drawing/2014/main" id="{FA98AEB8-061D-41B1-8B3D-F8B62456D8D9}"/>
              </a:ext>
            </a:extLst>
          </p:cNvPr>
          <p:cNvSpPr>
            <a:spLocks noGrp="1"/>
          </p:cNvSpPr>
          <p:nvPr userDrawn="1">
            <p:ph type="ctrTitle" hasCustomPrompt="1"/>
          </p:nvPr>
        </p:nvSpPr>
        <p:spPr>
          <a:xfrm>
            <a:off x="584598" y="978131"/>
            <a:ext cx="8026069" cy="2751813"/>
          </a:xfrm>
          <a:prstGeom prst="rect">
            <a:avLst/>
          </a:prstGeom>
        </p:spPr>
        <p:txBody>
          <a:bodyPr anchor="b" anchorCtr="0">
            <a:noAutofit/>
          </a:bodyPr>
          <a:lstStyle>
            <a:lvl1pPr algn="l">
              <a:lnSpc>
                <a:spcPts val="6133"/>
              </a:lnSpc>
              <a:defRPr sz="4400" baseline="0">
                <a:solidFill>
                  <a:schemeClr val="accent5"/>
                </a:solidFill>
              </a:defRPr>
            </a:lvl1pPr>
          </a:lstStyle>
          <a:p>
            <a:pPr lvl="0"/>
            <a:r>
              <a:rPr lang="en-US" dirty="0"/>
              <a:t>Click to insert section title</a:t>
            </a:r>
            <a:endParaRPr lang="pt-PT" dirty="0"/>
          </a:p>
        </p:txBody>
      </p:sp>
      <p:sp>
        <p:nvSpPr>
          <p:cNvPr id="260" name="Sous-titre 2">
            <a:extLst>
              <a:ext uri="{FF2B5EF4-FFF2-40B4-BE49-F238E27FC236}">
                <a16:creationId xmlns:a16="http://schemas.microsoft.com/office/drawing/2014/main" id="{56C34801-49BF-47C5-9121-10AB164315A4}"/>
              </a:ext>
            </a:extLst>
          </p:cNvPr>
          <p:cNvSpPr>
            <a:spLocks noGrp="1"/>
          </p:cNvSpPr>
          <p:nvPr userDrawn="1">
            <p:ph type="subTitle" idx="1"/>
          </p:nvPr>
        </p:nvSpPr>
        <p:spPr>
          <a:xfrm>
            <a:off x="584597" y="3888939"/>
            <a:ext cx="6988463" cy="1752600"/>
          </a:xfrm>
          <a:prstGeom prst="rect">
            <a:avLst/>
          </a:prstGeom>
        </p:spPr>
        <p:txBody>
          <a:bodyPr/>
          <a:lstStyle>
            <a:lvl1pPr marL="0" indent="0" algn="l">
              <a:spcBef>
                <a:spcPts val="0"/>
              </a:spcBef>
              <a:buNone/>
              <a:defRPr b="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fr-FR" dirty="0"/>
          </a:p>
        </p:txBody>
      </p:sp>
      <p:grpSp>
        <p:nvGrpSpPr>
          <p:cNvPr id="258" name="Groupe 257">
            <a:extLst>
              <a:ext uri="{FF2B5EF4-FFF2-40B4-BE49-F238E27FC236}">
                <a16:creationId xmlns:a16="http://schemas.microsoft.com/office/drawing/2014/main" id="{75BB07C4-C16B-43EA-BE3C-52AE5AB6EDEA}"/>
              </a:ext>
            </a:extLst>
          </p:cNvPr>
          <p:cNvGrpSpPr/>
          <p:nvPr userDrawn="1"/>
        </p:nvGrpSpPr>
        <p:grpSpPr>
          <a:xfrm>
            <a:off x="11501102" y="171573"/>
            <a:ext cx="419436" cy="388988"/>
            <a:chOff x="11501102" y="171573"/>
            <a:chExt cx="419436" cy="388988"/>
          </a:xfrm>
        </p:grpSpPr>
        <p:sp>
          <p:nvSpPr>
            <p:cNvPr id="264" name="Freeform 13">
              <a:extLst>
                <a:ext uri="{FF2B5EF4-FFF2-40B4-BE49-F238E27FC236}">
                  <a16:creationId xmlns:a16="http://schemas.microsoft.com/office/drawing/2014/main" id="{A9780485-C4BF-4ECA-8A72-83A10A3277B4}"/>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5" name="Freeform 14">
              <a:extLst>
                <a:ext uri="{FF2B5EF4-FFF2-40B4-BE49-F238E27FC236}">
                  <a16:creationId xmlns:a16="http://schemas.microsoft.com/office/drawing/2014/main" id="{84801B76-5710-4A84-B7A8-D575F34FB8B9}"/>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272481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5" y="2886346"/>
            <a:ext cx="4638214" cy="12349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Capgemini is a global leader in consulting, digital transformation, technology and engineering services. The Group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Today, it is a multicultural company of 270,000 team members in almost 50 countries. With Altran, the Group reported 2019 combined revenues of €17billion.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46186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2020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3136151"/>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Capgemini is a global leader in consulting, digital transformation, technology and engineering services. The Group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Today, it is a multicultural company of 270,000 team members in almost 50 countries. With Altran, the Group reported 2019 combined revenues of €17billion.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2020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318771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6">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8B5F77E1-A90A-4D54-B022-9C5E9B57DFA9}"/>
              </a:ext>
            </a:extLst>
          </p:cNvPr>
          <p:cNvGrpSpPr/>
          <p:nvPr/>
        </p:nvGrpSpPr>
        <p:grpSpPr>
          <a:xfrm>
            <a:off x="0" y="-55534"/>
            <a:ext cx="12216000" cy="5173384"/>
            <a:chOff x="0" y="-55534"/>
            <a:chExt cx="12216000" cy="5173384"/>
          </a:xfrm>
        </p:grpSpPr>
        <p:sp>
          <p:nvSpPr>
            <p:cNvPr id="13" name="Forme libre : forme 12">
              <a:extLst>
                <a:ext uri="{FF2B5EF4-FFF2-40B4-BE49-F238E27FC236}">
                  <a16:creationId xmlns:a16="http://schemas.microsoft.com/office/drawing/2014/main" id="{89968303-ACAB-46E2-9ADA-FFEAE7DD34FF}"/>
                </a:ext>
              </a:extLst>
            </p:cNvPr>
            <p:cNvSpPr/>
            <p:nvPr userDrawn="1"/>
          </p:nvSpPr>
          <p:spPr>
            <a:xfrm rot="10800000" flipH="1">
              <a:off x="0" y="-32385"/>
              <a:ext cx="5332543" cy="3858339"/>
            </a:xfrm>
            <a:custGeom>
              <a:avLst/>
              <a:gdLst>
                <a:gd name="connsiteX0" fmla="*/ 2180368 w 2314575"/>
                <a:gd name="connsiteY0" fmla="*/ 675704 h 1685925"/>
                <a:gd name="connsiteX1" fmla="*/ 7144 w 2314575"/>
                <a:gd name="connsiteY1" fmla="*/ 84011 h 1685925"/>
                <a:gd name="connsiteX2" fmla="*/ 7144 w 2314575"/>
                <a:gd name="connsiteY2" fmla="*/ 1622204 h 1685925"/>
                <a:gd name="connsiteX3" fmla="*/ 29813 w 2314575"/>
                <a:gd name="connsiteY3" fmla="*/ 1681544 h 1685925"/>
                <a:gd name="connsiteX4" fmla="*/ 2086261 w 2314575"/>
                <a:gd name="connsiteY4" fmla="*/ 1681544 h 1685925"/>
                <a:gd name="connsiteX5" fmla="*/ 2180368 w 2314575"/>
                <a:gd name="connsiteY5" fmla="*/ 675704 h 1685925"/>
                <a:gd name="connsiteX0" fmla="*/ 2173224 w 2307237"/>
                <a:gd name="connsiteY0" fmla="*/ 668561 h 1674401"/>
                <a:gd name="connsiteX1" fmla="*/ 0 w 2307237"/>
                <a:gd name="connsiteY1" fmla="*/ 76868 h 1674401"/>
                <a:gd name="connsiteX2" fmla="*/ 0 w 2307237"/>
                <a:gd name="connsiteY2" fmla="*/ 1615061 h 1674401"/>
                <a:gd name="connsiteX3" fmla="*/ 2637 w 2307237"/>
                <a:gd name="connsiteY3" fmla="*/ 1664385 h 1674401"/>
                <a:gd name="connsiteX4" fmla="*/ 2079117 w 2307237"/>
                <a:gd name="connsiteY4" fmla="*/ 1674401 h 1674401"/>
                <a:gd name="connsiteX5" fmla="*/ 2173224 w 2307237"/>
                <a:gd name="connsiteY5" fmla="*/ 668561 h 1674401"/>
                <a:gd name="connsiteX0" fmla="*/ 2173224 w 2307237"/>
                <a:gd name="connsiteY0" fmla="*/ 668561 h 1669393"/>
                <a:gd name="connsiteX1" fmla="*/ 0 w 2307237"/>
                <a:gd name="connsiteY1" fmla="*/ 76868 h 1669393"/>
                <a:gd name="connsiteX2" fmla="*/ 0 w 2307237"/>
                <a:gd name="connsiteY2" fmla="*/ 1615061 h 1669393"/>
                <a:gd name="connsiteX3" fmla="*/ 2637 w 2307237"/>
                <a:gd name="connsiteY3" fmla="*/ 1664385 h 1669393"/>
                <a:gd name="connsiteX4" fmla="*/ 2079117 w 2307237"/>
                <a:gd name="connsiteY4" fmla="*/ 1669393 h 1669393"/>
                <a:gd name="connsiteX5" fmla="*/ 2173224 w 2307237"/>
                <a:gd name="connsiteY5" fmla="*/ 668561 h 1669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7237" h="1669393">
                  <a:moveTo>
                    <a:pt x="2173224" y="668561"/>
                  </a:moveTo>
                  <a:cubicBezTo>
                    <a:pt x="1677257" y="1447230"/>
                    <a:pt x="849249" y="-388999"/>
                    <a:pt x="0" y="76868"/>
                  </a:cubicBezTo>
                  <a:lnTo>
                    <a:pt x="0" y="1615061"/>
                  </a:lnTo>
                  <a:cubicBezTo>
                    <a:pt x="7906" y="1636016"/>
                    <a:pt x="-4506" y="1646002"/>
                    <a:pt x="2637" y="1664385"/>
                  </a:cubicBezTo>
                  <a:lnTo>
                    <a:pt x="2079117" y="1669393"/>
                  </a:lnTo>
                  <a:cubicBezTo>
                    <a:pt x="2267807" y="988356"/>
                    <a:pt x="2432685" y="261177"/>
                    <a:pt x="2173224" y="668561"/>
                  </a:cubicBezTo>
                  <a:close/>
                </a:path>
              </a:pathLst>
            </a:custGeom>
            <a:solidFill>
              <a:schemeClr val="accent3"/>
            </a:solidFill>
            <a:ln w="9525" cap="flat">
              <a:noFill/>
              <a:prstDash val="solid"/>
              <a:miter/>
            </a:ln>
          </p:spPr>
          <p:txBody>
            <a:bodyPr rtlCol="0" anchor="ctr"/>
            <a:lstStyle/>
            <a:p>
              <a:endParaRPr lang="en-US" dirty="0"/>
            </a:p>
          </p:txBody>
        </p:sp>
        <p:sp>
          <p:nvSpPr>
            <p:cNvPr id="14" name="Forme libre : forme 13">
              <a:extLst>
                <a:ext uri="{FF2B5EF4-FFF2-40B4-BE49-F238E27FC236}">
                  <a16:creationId xmlns:a16="http://schemas.microsoft.com/office/drawing/2014/main" id="{E554DC0D-4FB0-4F98-9429-3F0318722CC7}"/>
                </a:ext>
              </a:extLst>
            </p:cNvPr>
            <p:cNvSpPr/>
            <p:nvPr/>
          </p:nvSpPr>
          <p:spPr>
            <a:xfrm rot="10800000" flipH="1">
              <a:off x="2749803" y="-55534"/>
              <a:ext cx="9466197" cy="5173384"/>
            </a:xfrm>
            <a:custGeom>
              <a:avLst/>
              <a:gdLst>
                <a:gd name="connsiteX0" fmla="*/ 4091559 w 4095750"/>
                <a:gd name="connsiteY0" fmla="*/ 2231968 h 2238375"/>
                <a:gd name="connsiteX1" fmla="*/ 1634966 w 4095750"/>
                <a:gd name="connsiteY1" fmla="*/ 17120 h 2238375"/>
                <a:gd name="connsiteX2" fmla="*/ 7144 w 4095750"/>
                <a:gd name="connsiteY2" fmla="*/ 2231968 h 2238375"/>
                <a:gd name="connsiteX3" fmla="*/ 4091559 w 4095750"/>
                <a:gd name="connsiteY3" fmla="*/ 2231968 h 2238375"/>
              </a:gdLst>
              <a:ahLst/>
              <a:cxnLst>
                <a:cxn ang="0">
                  <a:pos x="connsiteX0" y="connsiteY0"/>
                </a:cxn>
                <a:cxn ang="0">
                  <a:pos x="connsiteX1" y="connsiteY1"/>
                </a:cxn>
                <a:cxn ang="0">
                  <a:pos x="connsiteX2" y="connsiteY2"/>
                </a:cxn>
                <a:cxn ang="0">
                  <a:pos x="connsiteX3" y="connsiteY3"/>
                </a:cxn>
              </a:cxnLst>
              <a:rect l="l" t="t" r="r" b="b"/>
              <a:pathLst>
                <a:path w="4095750" h="2238375">
                  <a:moveTo>
                    <a:pt x="4091559" y="2231968"/>
                  </a:moveTo>
                  <a:cubicBezTo>
                    <a:pt x="3792189" y="638721"/>
                    <a:pt x="3102578" y="-88131"/>
                    <a:pt x="1634966" y="17120"/>
                  </a:cubicBezTo>
                  <a:cubicBezTo>
                    <a:pt x="986980" y="1336237"/>
                    <a:pt x="438150" y="1962030"/>
                    <a:pt x="7144" y="2231968"/>
                  </a:cubicBezTo>
                  <a:lnTo>
                    <a:pt x="4091559" y="2231968"/>
                  </a:lnTo>
                  <a:close/>
                </a:path>
              </a:pathLst>
            </a:custGeom>
            <a:solidFill>
              <a:schemeClr val="accent2"/>
            </a:solidFill>
            <a:ln w="9525" cap="flat">
              <a:noFill/>
              <a:prstDash val="solid"/>
              <a:miter/>
            </a:ln>
          </p:spPr>
          <p:txBody>
            <a:bodyPr rtlCol="0" anchor="ctr"/>
            <a:lstStyle/>
            <a:p>
              <a:endParaRPr lang="en-US" dirty="0"/>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312"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736000" y="591671"/>
            <a:ext cx="5392948" cy="2117329"/>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5831750" y="2709000"/>
            <a:ext cx="4194069"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p:nvGrpSpPr>
        <p:grpSpPr>
          <a:xfrm>
            <a:off x="416888" y="4537346"/>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314997659"/>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id="{3DB2FB67-77DB-4CBD-9C92-DA7BCA020134}"/>
              </a:ext>
            </a:extLst>
          </p:cNvPr>
          <p:cNvGrpSpPr/>
          <p:nvPr/>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5"/>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336"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7824001" y="4599973"/>
            <a:ext cx="3096000"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accent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828504613"/>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8">
    <p:bg>
      <p:bgPr>
        <a:solidFill>
          <a:schemeClr val="bg1"/>
        </a:solidFill>
        <a:effectLst/>
      </p:bgPr>
    </p:bg>
    <p:spTree>
      <p:nvGrpSpPr>
        <p:cNvPr id="1" name=""/>
        <p:cNvGrpSpPr/>
        <p:nvPr/>
      </p:nvGrpSpPr>
      <p:grpSpPr>
        <a:xfrm>
          <a:off x="0" y="0"/>
          <a:ext cx="0" cy="0"/>
          <a:chOff x="0" y="0"/>
          <a:chExt cx="0" cy="0"/>
        </a:xfrm>
      </p:grpSpPr>
      <p:sp>
        <p:nvSpPr>
          <p:cNvPr id="7" name="Forme libre 6">
            <a:extLst>
              <a:ext uri="{FF2B5EF4-FFF2-40B4-BE49-F238E27FC236}">
                <a16:creationId xmlns:a16="http://schemas.microsoft.com/office/drawing/2014/main" id="{D5B1561B-F5B9-1446-A046-226B16D5D2DB}"/>
              </a:ext>
            </a:extLst>
          </p:cNvPr>
          <p:cNvSpPr/>
          <p:nvPr/>
        </p:nvSpPr>
        <p:spPr>
          <a:xfrm>
            <a:off x="0" y="-285003"/>
            <a:ext cx="10176292" cy="7143003"/>
          </a:xfrm>
          <a:custGeom>
            <a:avLst/>
            <a:gdLst>
              <a:gd name="connsiteX0" fmla="*/ 1401477 w 1427755"/>
              <a:gd name="connsiteY0" fmla="*/ 965178 h 965178"/>
              <a:gd name="connsiteX1" fmla="*/ 1424282 w 1427755"/>
              <a:gd name="connsiteY1" fmla="*/ 530674 h 965178"/>
              <a:gd name="connsiteX2" fmla="*/ 71241 w 1427755"/>
              <a:gd name="connsiteY2" fmla="*/ 52678 h 965178"/>
              <a:gd name="connsiteX3" fmla="*/ 0 w 1427755"/>
              <a:gd name="connsiteY3" fmla="*/ 92130 h 965178"/>
              <a:gd name="connsiteX4" fmla="*/ 0 w 1427755"/>
              <a:gd name="connsiteY4" fmla="*/ 965178 h 9651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7755" h="965178">
                <a:moveTo>
                  <a:pt x="1401477" y="965178"/>
                </a:moveTo>
                <a:cubicBezTo>
                  <a:pt x="1425331" y="821657"/>
                  <a:pt x="1432980" y="675906"/>
                  <a:pt x="1424282" y="530674"/>
                </a:cubicBezTo>
                <a:cubicBezTo>
                  <a:pt x="1087182" y="439181"/>
                  <a:pt x="581970" y="-182213"/>
                  <a:pt x="71241" y="52678"/>
                </a:cubicBezTo>
                <a:cubicBezTo>
                  <a:pt x="46532" y="64008"/>
                  <a:pt x="22717" y="77197"/>
                  <a:pt x="0" y="92130"/>
                </a:cubicBezTo>
                <a:lnTo>
                  <a:pt x="0" y="965178"/>
                </a:lnTo>
                <a:close/>
              </a:path>
            </a:pathLst>
          </a:custGeom>
          <a:solidFill>
            <a:schemeClr val="accent2"/>
          </a:solidFill>
          <a:ln w="6724" cap="flat">
            <a:noFill/>
            <a:prstDash val="solid"/>
            <a:miter/>
          </a:ln>
        </p:spPr>
        <p:txBody>
          <a:bodyPr rtlCol="0" anchor="ctr"/>
          <a:lstStyle/>
          <a:p>
            <a:endParaRPr lang="fr-FR" sz="2400"/>
          </a:p>
        </p:txBody>
      </p:sp>
      <p:sp>
        <p:nvSpPr>
          <p:cNvPr id="2" name="Titre 1"/>
          <p:cNvSpPr>
            <a:spLocks noGrp="1"/>
          </p:cNvSpPr>
          <p:nvPr>
            <p:ph type="ctrTitle" hasCustomPrompt="1"/>
          </p:nvPr>
        </p:nvSpPr>
        <p:spPr>
          <a:xfrm>
            <a:off x="652306" y="2893729"/>
            <a:ext cx="7622033" cy="1470025"/>
          </a:xfrm>
          <a:prstGeom prst="rect">
            <a:avLst/>
          </a:prstGeom>
        </p:spPr>
        <p:txBody>
          <a:bodyPr lIns="0" tIns="0" rIns="0" bIns="0" anchor="b" anchorCtr="0">
            <a:noAutofit/>
          </a:bodyPr>
          <a:lstStyle>
            <a:lvl1pPr algn="l">
              <a:lnSpc>
                <a:spcPts val="6133"/>
              </a:lnSpc>
              <a:defRPr sz="5400">
                <a:solidFill>
                  <a:schemeClr val="bg1"/>
                </a:solidFill>
              </a:defRPr>
            </a:lvl1pPr>
          </a:lstStyle>
          <a:p>
            <a:r>
              <a:rPr lang="fr-FR" dirty="0"/>
              <a:t>Click to insert </a:t>
            </a:r>
            <a:r>
              <a:rPr lang="fr-FR" dirty="0" err="1"/>
              <a:t>title</a:t>
            </a:r>
            <a:endParaRPr lang="fr-FR" dirty="0"/>
          </a:p>
        </p:txBody>
      </p:sp>
      <p:sp>
        <p:nvSpPr>
          <p:cNvPr id="3" name="Sous-titre 2"/>
          <p:cNvSpPr>
            <a:spLocks noGrp="1"/>
          </p:cNvSpPr>
          <p:nvPr>
            <p:ph type="subTitle" idx="1" hasCustomPrompt="1"/>
          </p:nvPr>
        </p:nvSpPr>
        <p:spPr>
          <a:xfrm>
            <a:off x="652307" y="4653135"/>
            <a:ext cx="7704520" cy="1579641"/>
          </a:xfrm>
          <a:prstGeom prst="rect">
            <a:avLst/>
          </a:prstGeom>
        </p:spPr>
        <p:txBody>
          <a:bodyPr lIns="0" tIns="0" rIns="0" bIns="0"/>
          <a:lstStyle>
            <a:lvl1pPr marL="0" indent="0" algn="l">
              <a:buNone/>
              <a:defRPr b="0" baseline="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fr-FR" dirty="0" err="1"/>
              <a:t>Presenter</a:t>
            </a:r>
            <a:r>
              <a:rPr lang="fr-FR" dirty="0"/>
              <a:t>, location and/or date</a:t>
            </a:r>
          </a:p>
        </p:txBody>
      </p:sp>
      <p:grpSp>
        <p:nvGrpSpPr>
          <p:cNvPr id="224" name="Group 14">
            <a:extLst>
              <a:ext uri="{FF2B5EF4-FFF2-40B4-BE49-F238E27FC236}">
                <a16:creationId xmlns:a16="http://schemas.microsoft.com/office/drawing/2014/main" id="{67EA0FC6-F89C-4A09-9C59-9EACFBC2E356}"/>
              </a:ext>
            </a:extLst>
          </p:cNvPr>
          <p:cNvGrpSpPr>
            <a:grpSpLocks noChangeAspect="1"/>
          </p:cNvGrpSpPr>
          <p:nvPr/>
        </p:nvGrpSpPr>
        <p:grpSpPr>
          <a:xfrm>
            <a:off x="7392144" y="822797"/>
            <a:ext cx="4320000" cy="963132"/>
            <a:chOff x="728663" y="4465638"/>
            <a:chExt cx="5354637" cy="1193801"/>
          </a:xfrm>
        </p:grpSpPr>
        <p:sp>
          <p:nvSpPr>
            <p:cNvPr id="350" name="Freeform 11">
              <a:extLst>
                <a:ext uri="{FF2B5EF4-FFF2-40B4-BE49-F238E27FC236}">
                  <a16:creationId xmlns:a16="http://schemas.microsoft.com/office/drawing/2014/main" id="{9C6E92E3-57EA-439B-8E74-85979D94BA7D}"/>
                </a:ext>
              </a:extLst>
            </p:cNvPr>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1" name="Freeform 12">
              <a:extLst>
                <a:ext uri="{FF2B5EF4-FFF2-40B4-BE49-F238E27FC236}">
                  <a16:creationId xmlns:a16="http://schemas.microsoft.com/office/drawing/2014/main" id="{54544C62-5F63-438B-8674-C626106BC955}"/>
                </a:ext>
              </a:extLst>
            </p:cNvPr>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2" name="Freeform 13">
              <a:extLst>
                <a:ext uri="{FF2B5EF4-FFF2-40B4-BE49-F238E27FC236}">
                  <a16:creationId xmlns:a16="http://schemas.microsoft.com/office/drawing/2014/main" id="{ACB0F281-31D2-4D40-9EC3-F45B5A0DE32E}"/>
                </a:ext>
              </a:extLst>
            </p:cNvPr>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3" name="Freeform 14">
              <a:extLst>
                <a:ext uri="{FF2B5EF4-FFF2-40B4-BE49-F238E27FC236}">
                  <a16:creationId xmlns:a16="http://schemas.microsoft.com/office/drawing/2014/main" id="{45A0D26B-4722-451E-8415-988B5EBC7FBC}"/>
                </a:ext>
              </a:extLst>
            </p:cNvPr>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4" name="Freeform 15">
              <a:extLst>
                <a:ext uri="{FF2B5EF4-FFF2-40B4-BE49-F238E27FC236}">
                  <a16:creationId xmlns:a16="http://schemas.microsoft.com/office/drawing/2014/main" id="{91FCA2B6-66CC-4C95-9AB3-2D4E0D73E337}"/>
                </a:ext>
              </a:extLst>
            </p:cNvPr>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867236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9186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325718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28820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820677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image" Target="../media/image1.emf"/><Relationship Id="rId2" Type="http://schemas.openxmlformats.org/officeDocument/2006/relationships/slideLayout" Target="../slideLayouts/slideLayout7.xml"/><Relationship Id="rId16" Type="http://schemas.openxmlformats.org/officeDocument/2006/relationships/oleObject" Target="../embeddings/oleObject5.bin"/><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tags" Target="../tags/tag6.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vmlDrawing" Target="../drawings/vmlDrawing6.vml"/></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slideLayout" Target="../slideLayouts/slideLayout20.xml"/><Relationship Id="rId7" Type="http://schemas.openxmlformats.org/officeDocument/2006/relationships/tags" Target="../tags/tag1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vmlDrawing" Target="../drawings/vmlDrawing12.vml"/><Relationship Id="rId5" Type="http://schemas.openxmlformats.org/officeDocument/2006/relationships/theme" Target="../theme/theme3.xml"/><Relationship Id="rId4" Type="http://schemas.openxmlformats.org/officeDocument/2006/relationships/slideLayout" Target="../slideLayouts/slideLayout21.xml"/><Relationship Id="rId9" Type="http://schemas.openxmlformats.org/officeDocument/2006/relationships/image" Target="../media/image1.emf"/></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7" Type="http://schemas.openxmlformats.org/officeDocument/2006/relationships/image" Target="../media/image1.emf"/><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oleObject" Target="../embeddings/oleObject15.bin"/><Relationship Id="rId5" Type="http://schemas.openxmlformats.org/officeDocument/2006/relationships/tags" Target="../tags/tag16.xml"/><Relationship Id="rId4" Type="http://schemas.openxmlformats.org/officeDocument/2006/relationships/vmlDrawing" Target="../drawings/vmlDrawing16.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240" name="think-cell Slide" r:id="rId9" imgW="270" imgH="270" progId="TCLayout.ActiveDocument.1">
                  <p:embed/>
                </p:oleObj>
              </mc:Choice>
              <mc:Fallback>
                <p:oleObj name="think-cell Slide" r:id="rId9" imgW="270" imgH="270" progId="TCLayout.ActiveDocument.1">
                  <p:embed/>
                  <p:pic>
                    <p:nvPicPr>
                      <p:cNvPr id="21" name="Object 20"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2095442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361" name="think-cell Slide" r:id="rId16" imgW="270" imgH="270" progId="TCLayout.ActiveDocument.1">
                  <p:embed/>
                </p:oleObj>
              </mc:Choice>
              <mc:Fallback>
                <p:oleObj name="think-cell Slide" r:id="rId16" imgW="270" imgH="270" progId="TCLayout.ActiveDocument.1">
                  <p:embed/>
                  <p:pic>
                    <p:nvPicPr>
                      <p:cNvPr id="21" name="Object 20" hidden="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2020.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87821079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85" r:id="rId11"/>
    <p:sldLayoutId id="2147483686" r:id="rId1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504" name="think-cell Slide" r:id="rId8" imgW="270" imgH="270" progId="TCLayout.ActiveDocument.1">
                  <p:embed/>
                </p:oleObj>
              </mc:Choice>
              <mc:Fallback>
                <p:oleObj name="think-cell Slide" r:id="rId8" imgW="270" imgH="270" progId="TCLayout.ActiveDocument.1">
                  <p:embed/>
                  <p:pic>
                    <p:nvPicPr>
                      <p:cNvPr id="21" name="Object 20"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p:nvGrpSpPr>
        <p:grpSpPr>
          <a:xfrm>
            <a:off x="11501102" y="171573"/>
            <a:ext cx="419436" cy="388988"/>
            <a:chOff x="11501102" y="171573"/>
            <a:chExt cx="419436" cy="388988"/>
          </a:xfrm>
        </p:grpSpPr>
        <p:sp>
          <p:nvSpPr>
            <p:cNvPr id="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8" name="Retângulo 43">
            <a:extLst>
              <a:ext uri="{FF2B5EF4-FFF2-40B4-BE49-F238E27FC236}">
                <a16:creationId xmlns:a16="http://schemas.microsoft.com/office/drawing/2014/main" id="{25FC8637-25BD-4C09-AF25-56B4243DAB3D}"/>
              </a:ext>
            </a:extLst>
          </p:cNvPr>
          <p:cNvSpPr/>
          <p:nvPr/>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11" name="Text Placeholder 7">
            <a:extLst>
              <a:ext uri="{FF2B5EF4-FFF2-40B4-BE49-F238E27FC236}">
                <a16:creationId xmlns:a16="http://schemas.microsoft.com/office/drawing/2014/main" id="{E824319D-02CC-441E-87B5-E9D15DE8CA35}"/>
              </a:ext>
            </a:extLst>
          </p:cNvPr>
          <p:cNvSpPr txBox="1">
            <a:spLocks/>
          </p:cNvSpPr>
          <p:nvPr/>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2020. All rights reserved  </a:t>
            </a:r>
            <a:r>
              <a:rPr lang="en-US" dirty="0">
                <a:solidFill>
                  <a:schemeClr val="accent2"/>
                </a:solidFill>
              </a:rPr>
              <a:t>|</a:t>
            </a:r>
          </a:p>
        </p:txBody>
      </p:sp>
      <p:grpSp>
        <p:nvGrpSpPr>
          <p:cNvPr id="16" name="Groupe 15">
            <a:extLst>
              <a:ext uri="{FF2B5EF4-FFF2-40B4-BE49-F238E27FC236}">
                <a16:creationId xmlns:a16="http://schemas.microsoft.com/office/drawing/2014/main" id="{9CCBF2C1-AE84-4920-BA55-06A21A3C64E9}"/>
              </a:ext>
            </a:extLst>
          </p:cNvPr>
          <p:cNvGrpSpPr/>
          <p:nvPr/>
        </p:nvGrpSpPr>
        <p:grpSpPr>
          <a:xfrm>
            <a:off x="12355040" y="33161"/>
            <a:ext cx="360000" cy="1800000"/>
            <a:chOff x="12355040" y="33161"/>
            <a:chExt cx="360000" cy="1800000"/>
          </a:xfrm>
        </p:grpSpPr>
        <p:sp>
          <p:nvSpPr>
            <p:cNvPr id="17" name="Rectangle 16">
              <a:extLst>
                <a:ext uri="{FF2B5EF4-FFF2-40B4-BE49-F238E27FC236}">
                  <a16:creationId xmlns:a16="http://schemas.microsoft.com/office/drawing/2014/main" id="{B08F5EF3-2356-4B1F-860E-01CACCDDB0B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8" name="Rectangle 17">
              <a:extLst>
                <a:ext uri="{FF2B5EF4-FFF2-40B4-BE49-F238E27FC236}">
                  <a16:creationId xmlns:a16="http://schemas.microsoft.com/office/drawing/2014/main" id="{AA3EC8E9-315E-47E1-AF32-83834998FDA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7DAF62B2-11CC-4B22-9A4B-18FA2DE2B586}"/>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C75D6175-E1F7-4C00-B893-FDD3A3F704F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B23D6F31-6A70-49F8-85C0-D3D2946BE1DF}"/>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91127182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88">
          <p15:clr>
            <a:srgbClr val="F26B43"/>
          </p15:clr>
        </p15:guide>
        <p15:guide id="2" pos="750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600"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45273294"/>
      </p:ext>
    </p:extLst>
  </p:cSld>
  <p:clrMap bg1="lt1" tx1="dk1" bg2="lt2" tx2="dk2" accent1="accent1" accent2="accent2" accent3="accent3" accent4="accent4" accent5="accent5" accent6="accent6" hlink="hlink" folHlink="folHlink"/>
  <p:sldLayoutIdLst>
    <p:sldLayoutId id="2147483683" r:id="rId1"/>
    <p:sldLayoutId id="2147483684"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2.png"/><Relationship Id="rId1" Type="http://schemas.openxmlformats.org/officeDocument/2006/relationships/slideLayout" Target="../slideLayouts/slideLayout15.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11.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2.png"/><Relationship Id="rId2" Type="http://schemas.openxmlformats.org/officeDocument/2006/relationships/diagramData" Target="../diagrams/data2.xml"/><Relationship Id="rId1" Type="http://schemas.openxmlformats.org/officeDocument/2006/relationships/slideLayout" Target="../slideLayouts/slideLayout1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1.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15.xml"/><Relationship Id="rId5" Type="http://schemas.openxmlformats.org/officeDocument/2006/relationships/image" Target="../media/image27.sv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15.xml"/><Relationship Id="rId4" Type="http://schemas.openxmlformats.org/officeDocument/2006/relationships/hyperlink" Target="https://single-spa.js.org/"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15.xml"/><Relationship Id="rId6" Type="http://schemas.openxmlformats.org/officeDocument/2006/relationships/hyperlink" Target="https://www.esentri.com/composing-micro-frontends-server-side/" TargetMode="External"/><Relationship Id="rId5" Type="http://schemas.openxmlformats.org/officeDocument/2006/relationships/hyperlink" Target="https://craftsmen.nl/tailor-made-micro-frontends/" TargetMode="External"/><Relationship Id="rId4" Type="http://schemas.openxmlformats.org/officeDocument/2006/relationships/hyperlink" Target="https://podium-lib.io/"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15.xml"/><Relationship Id="rId6" Type="http://schemas.openxmlformats.org/officeDocument/2006/relationships/image" Target="../media/image12.png"/><Relationship Id="rId5" Type="http://schemas.openxmlformats.org/officeDocument/2006/relationships/image" Target="../media/image23.sv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15.xml"/><Relationship Id="rId4" Type="http://schemas.openxmlformats.org/officeDocument/2006/relationships/image" Target="../media/image31.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hyperlink" Target="https://www.etsy.com/it/" TargetMode="External"/><Relationship Id="rId2" Type="http://schemas.openxmlformats.org/officeDocument/2006/relationships/image" Target="../media/image32.jpe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2.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hyperlink" Target="https://github.com/DanielePizzi/MicroFrontEnd" TargetMode="Externa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5.xml"/><Relationship Id="rId1" Type="http://schemas.openxmlformats.org/officeDocument/2006/relationships/tags" Target="../tags/tag2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15.xml"/><Relationship Id="rId1" Type="http://schemas.openxmlformats.org/officeDocument/2006/relationships/tags" Target="../tags/tag2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37529C-A58F-4FE3-84BF-7544BEA96422}"/>
              </a:ext>
            </a:extLst>
          </p:cNvPr>
          <p:cNvSpPr>
            <a:spLocks noGrp="1"/>
          </p:cNvSpPr>
          <p:nvPr>
            <p:ph type="ctrTitle"/>
          </p:nvPr>
        </p:nvSpPr>
        <p:spPr/>
        <p:txBody>
          <a:bodyPr/>
          <a:lstStyle/>
          <a:p>
            <a:r>
              <a:rPr lang="en-US" dirty="0"/>
              <a:t>Micro Frontend</a:t>
            </a:r>
          </a:p>
        </p:txBody>
      </p:sp>
      <p:sp>
        <p:nvSpPr>
          <p:cNvPr id="3" name="Sous-titre 2">
            <a:extLst>
              <a:ext uri="{FF2B5EF4-FFF2-40B4-BE49-F238E27FC236}">
                <a16:creationId xmlns:a16="http://schemas.microsoft.com/office/drawing/2014/main" id="{25F950C6-5C12-46EA-B2FB-353B1D83297C}"/>
              </a:ext>
            </a:extLst>
          </p:cNvPr>
          <p:cNvSpPr>
            <a:spLocks noGrp="1"/>
          </p:cNvSpPr>
          <p:nvPr>
            <p:ph type="subTitle" idx="1"/>
          </p:nvPr>
        </p:nvSpPr>
        <p:spPr/>
        <p:txBody>
          <a:bodyPr/>
          <a:lstStyle/>
          <a:p>
            <a:r>
              <a:rPr lang="en-US" dirty="0"/>
              <a:t>Capgemini E-learning</a:t>
            </a:r>
          </a:p>
        </p:txBody>
      </p:sp>
    </p:spTree>
    <p:extLst>
      <p:ext uri="{BB962C8B-B14F-4D97-AF65-F5344CB8AC3E}">
        <p14:creationId xmlns:p14="http://schemas.microsoft.com/office/powerpoint/2010/main" val="3321263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uppo 21">
            <a:extLst>
              <a:ext uri="{FF2B5EF4-FFF2-40B4-BE49-F238E27FC236}">
                <a16:creationId xmlns:a16="http://schemas.microsoft.com/office/drawing/2014/main" id="{03E609ED-D0BB-AE45-81AE-739C9558AB0F}"/>
              </a:ext>
            </a:extLst>
          </p:cNvPr>
          <p:cNvGrpSpPr/>
          <p:nvPr/>
        </p:nvGrpSpPr>
        <p:grpSpPr>
          <a:xfrm>
            <a:off x="182080" y="5633355"/>
            <a:ext cx="11668905" cy="647700"/>
            <a:chOff x="2320" y="0"/>
            <a:chExt cx="2827494" cy="647700"/>
          </a:xfrm>
        </p:grpSpPr>
        <p:sp>
          <p:nvSpPr>
            <p:cNvPr id="23" name="Mostrina 22">
              <a:extLst>
                <a:ext uri="{FF2B5EF4-FFF2-40B4-BE49-F238E27FC236}">
                  <a16:creationId xmlns:a16="http://schemas.microsoft.com/office/drawing/2014/main" id="{961F7770-38F9-1345-90CB-EB89DAD187E8}"/>
                </a:ext>
              </a:extLst>
            </p:cNvPr>
            <p:cNvSpPr/>
            <p:nvPr/>
          </p:nvSpPr>
          <p:spPr>
            <a:xfrm>
              <a:off x="2320" y="0"/>
              <a:ext cx="2827494" cy="647700"/>
            </a:xfrm>
            <a:prstGeom prst="chevron">
              <a:avLst/>
            </a:prstGeom>
            <a:solidFill>
              <a:srgbClr val="12ABDB"/>
            </a:solidFill>
            <a:ln w="57150">
              <a:solidFill>
                <a:srgbClr val="E6E7E7"/>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4" name="Mostrina 4">
              <a:extLst>
                <a:ext uri="{FF2B5EF4-FFF2-40B4-BE49-F238E27FC236}">
                  <a16:creationId xmlns:a16="http://schemas.microsoft.com/office/drawing/2014/main" id="{44B2634A-BE5C-4943-B342-13481393625B}"/>
                </a:ext>
              </a:extLst>
            </p:cNvPr>
            <p:cNvSpPr txBox="1"/>
            <p:nvPr/>
          </p:nvSpPr>
          <p:spPr>
            <a:xfrm>
              <a:off x="326170" y="0"/>
              <a:ext cx="2371908" cy="6477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r" defTabSz="711200">
                <a:lnSpc>
                  <a:spcPct val="90000"/>
                </a:lnSpc>
                <a:spcBef>
                  <a:spcPct val="0"/>
                </a:spcBef>
                <a:spcAft>
                  <a:spcPct val="35000"/>
                </a:spcAft>
                <a:buNone/>
              </a:pPr>
              <a:r>
                <a:rPr lang="en-US" sz="1600" b="1" kern="1200" dirty="0"/>
                <a:t>Sharing knowledge</a:t>
              </a:r>
            </a:p>
          </p:txBody>
        </p:sp>
      </p:grpSp>
      <p:sp>
        <p:nvSpPr>
          <p:cNvPr id="5" name="Rettangolo 4">
            <a:extLst>
              <a:ext uri="{FF2B5EF4-FFF2-40B4-BE49-F238E27FC236}">
                <a16:creationId xmlns:a16="http://schemas.microsoft.com/office/drawing/2014/main" id="{DF7F494C-E266-1042-B8F2-7E0FAA9ABA12}"/>
              </a:ext>
            </a:extLst>
          </p:cNvPr>
          <p:cNvSpPr/>
          <p:nvPr/>
        </p:nvSpPr>
        <p:spPr>
          <a:xfrm>
            <a:off x="827894" y="3201390"/>
            <a:ext cx="1960525" cy="3349783"/>
          </a:xfrm>
          <a:prstGeom prst="rect">
            <a:avLst/>
          </a:prstGeom>
          <a:solidFill>
            <a:schemeClr val="bg1"/>
          </a:solid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2" name="Rettangolo 1">
            <a:extLst>
              <a:ext uri="{FF2B5EF4-FFF2-40B4-BE49-F238E27FC236}">
                <a16:creationId xmlns:a16="http://schemas.microsoft.com/office/drawing/2014/main" id="{14453C0A-630A-F548-A736-884704D33BB6}"/>
              </a:ext>
            </a:extLst>
          </p:cNvPr>
          <p:cNvSpPr/>
          <p:nvPr/>
        </p:nvSpPr>
        <p:spPr>
          <a:xfrm>
            <a:off x="3534273" y="3201390"/>
            <a:ext cx="1960525" cy="3349783"/>
          </a:xfrm>
          <a:prstGeom prst="rect">
            <a:avLst/>
          </a:prstGeom>
          <a:solidFill>
            <a:schemeClr val="bg1"/>
          </a:solid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dirty="0"/>
          </a:p>
        </p:txBody>
      </p:sp>
      <p:sp>
        <p:nvSpPr>
          <p:cNvPr id="3" name="CasellaDiTesto 2">
            <a:extLst>
              <a:ext uri="{FF2B5EF4-FFF2-40B4-BE49-F238E27FC236}">
                <a16:creationId xmlns:a16="http://schemas.microsoft.com/office/drawing/2014/main" id="{37E93F50-7454-E545-A242-2A03A5E4C4A2}"/>
              </a:ext>
            </a:extLst>
          </p:cNvPr>
          <p:cNvSpPr txBox="1"/>
          <p:nvPr/>
        </p:nvSpPr>
        <p:spPr>
          <a:xfrm>
            <a:off x="1200416" y="4675017"/>
            <a:ext cx="1144859" cy="369332"/>
          </a:xfrm>
          <a:prstGeom prst="rect">
            <a:avLst/>
          </a:prstGeom>
          <a:noFill/>
        </p:spPr>
        <p:txBody>
          <a:bodyPr wrap="square" rtlCol="0">
            <a:spAutoFit/>
          </a:bodyPr>
          <a:lstStyle/>
          <a:p>
            <a:r>
              <a:rPr lang="it-IT" dirty="0"/>
              <a:t>Team A</a:t>
            </a:r>
          </a:p>
        </p:txBody>
      </p:sp>
      <p:sp>
        <p:nvSpPr>
          <p:cNvPr id="6" name="Rettangolo 5">
            <a:extLst>
              <a:ext uri="{FF2B5EF4-FFF2-40B4-BE49-F238E27FC236}">
                <a16:creationId xmlns:a16="http://schemas.microsoft.com/office/drawing/2014/main" id="{165F0E8F-D8AC-7E45-BFFE-07EF65DC90B1}"/>
              </a:ext>
            </a:extLst>
          </p:cNvPr>
          <p:cNvSpPr/>
          <p:nvPr/>
        </p:nvSpPr>
        <p:spPr>
          <a:xfrm>
            <a:off x="6142120" y="3201390"/>
            <a:ext cx="1960525" cy="3349783"/>
          </a:xfrm>
          <a:prstGeom prst="rect">
            <a:avLst/>
          </a:prstGeom>
          <a:solidFill>
            <a:schemeClr val="bg1"/>
          </a:solid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7" name="CasellaDiTesto 6">
            <a:extLst>
              <a:ext uri="{FF2B5EF4-FFF2-40B4-BE49-F238E27FC236}">
                <a16:creationId xmlns:a16="http://schemas.microsoft.com/office/drawing/2014/main" id="{AF215C82-AA57-6A42-8113-551F431A2BDD}"/>
              </a:ext>
            </a:extLst>
          </p:cNvPr>
          <p:cNvSpPr txBox="1"/>
          <p:nvPr/>
        </p:nvSpPr>
        <p:spPr>
          <a:xfrm>
            <a:off x="6552442" y="4700914"/>
            <a:ext cx="1150145" cy="369332"/>
          </a:xfrm>
          <a:prstGeom prst="rect">
            <a:avLst/>
          </a:prstGeom>
          <a:noFill/>
        </p:spPr>
        <p:txBody>
          <a:bodyPr wrap="square" rtlCol="0">
            <a:spAutoFit/>
          </a:bodyPr>
          <a:lstStyle/>
          <a:p>
            <a:r>
              <a:rPr lang="it-IT" dirty="0"/>
              <a:t>Team C</a:t>
            </a:r>
          </a:p>
        </p:txBody>
      </p:sp>
      <p:sp>
        <p:nvSpPr>
          <p:cNvPr id="8" name="CasellaDiTesto 7">
            <a:extLst>
              <a:ext uri="{FF2B5EF4-FFF2-40B4-BE49-F238E27FC236}">
                <a16:creationId xmlns:a16="http://schemas.microsoft.com/office/drawing/2014/main" id="{301D9EA6-F5A4-1F4E-BF1E-AFE1FB9BA6AE}"/>
              </a:ext>
            </a:extLst>
          </p:cNvPr>
          <p:cNvSpPr txBox="1"/>
          <p:nvPr/>
        </p:nvSpPr>
        <p:spPr>
          <a:xfrm>
            <a:off x="4034015" y="4696979"/>
            <a:ext cx="1144859" cy="369332"/>
          </a:xfrm>
          <a:prstGeom prst="rect">
            <a:avLst/>
          </a:prstGeom>
          <a:noFill/>
        </p:spPr>
        <p:txBody>
          <a:bodyPr wrap="square" rtlCol="0">
            <a:spAutoFit/>
          </a:bodyPr>
          <a:lstStyle/>
          <a:p>
            <a:r>
              <a:rPr lang="it-IT" dirty="0"/>
              <a:t>Team B</a:t>
            </a:r>
          </a:p>
        </p:txBody>
      </p:sp>
      <p:sp>
        <p:nvSpPr>
          <p:cNvPr id="9" name="Title 3">
            <a:extLst>
              <a:ext uri="{FF2B5EF4-FFF2-40B4-BE49-F238E27FC236}">
                <a16:creationId xmlns:a16="http://schemas.microsoft.com/office/drawing/2014/main" id="{C41F363D-FA77-7147-ACEA-829DB33A89FA}"/>
              </a:ext>
            </a:extLst>
          </p:cNvPr>
          <p:cNvSpPr txBox="1">
            <a:spLocks/>
          </p:cNvSpPr>
          <p:nvPr/>
        </p:nvSpPr>
        <p:spPr>
          <a:xfrm>
            <a:off x="182082" y="224574"/>
            <a:ext cx="8907597" cy="633743"/>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it-IT" dirty="0"/>
              <a:t>Cos’è un micro </a:t>
            </a:r>
            <a:r>
              <a:rPr lang="it-IT" dirty="0" err="1"/>
              <a:t>Frontend</a:t>
            </a:r>
            <a:endParaRPr lang="it-IT" dirty="0"/>
          </a:p>
        </p:txBody>
      </p:sp>
      <p:sp>
        <p:nvSpPr>
          <p:cNvPr id="19" name="CasellaDiTesto 18">
            <a:extLst>
              <a:ext uri="{FF2B5EF4-FFF2-40B4-BE49-F238E27FC236}">
                <a16:creationId xmlns:a16="http://schemas.microsoft.com/office/drawing/2014/main" id="{2472C6BE-823A-E049-9CDB-BF5F42352240}"/>
              </a:ext>
            </a:extLst>
          </p:cNvPr>
          <p:cNvSpPr txBox="1"/>
          <p:nvPr/>
        </p:nvSpPr>
        <p:spPr>
          <a:xfrm>
            <a:off x="1228475" y="6103862"/>
            <a:ext cx="1159363" cy="369332"/>
          </a:xfrm>
          <a:prstGeom prst="rect">
            <a:avLst/>
          </a:prstGeom>
          <a:noFill/>
        </p:spPr>
        <p:txBody>
          <a:bodyPr wrap="square" rtlCol="0">
            <a:spAutoFit/>
          </a:bodyPr>
          <a:lstStyle/>
          <a:p>
            <a:r>
              <a:rPr lang="it-IT" b="1" dirty="0" err="1"/>
              <a:t>Mission</a:t>
            </a:r>
            <a:endParaRPr lang="it-IT" b="1" dirty="0"/>
          </a:p>
        </p:txBody>
      </p:sp>
      <p:sp>
        <p:nvSpPr>
          <p:cNvPr id="25" name="CasellaDiTesto 24">
            <a:extLst>
              <a:ext uri="{FF2B5EF4-FFF2-40B4-BE49-F238E27FC236}">
                <a16:creationId xmlns:a16="http://schemas.microsoft.com/office/drawing/2014/main" id="{DAD86CC3-214D-FF4F-A649-C68EE8FA8DD7}"/>
              </a:ext>
            </a:extLst>
          </p:cNvPr>
          <p:cNvSpPr txBox="1"/>
          <p:nvPr/>
        </p:nvSpPr>
        <p:spPr>
          <a:xfrm>
            <a:off x="3969399" y="6103862"/>
            <a:ext cx="1159363" cy="369332"/>
          </a:xfrm>
          <a:prstGeom prst="rect">
            <a:avLst/>
          </a:prstGeom>
          <a:noFill/>
        </p:spPr>
        <p:txBody>
          <a:bodyPr wrap="square" rtlCol="0">
            <a:spAutoFit/>
          </a:bodyPr>
          <a:lstStyle/>
          <a:p>
            <a:r>
              <a:rPr lang="it-IT" b="1" dirty="0" err="1"/>
              <a:t>Mission</a:t>
            </a:r>
            <a:endParaRPr lang="it-IT" b="1" dirty="0"/>
          </a:p>
        </p:txBody>
      </p:sp>
      <p:sp>
        <p:nvSpPr>
          <p:cNvPr id="26" name="CasellaDiTesto 25">
            <a:extLst>
              <a:ext uri="{FF2B5EF4-FFF2-40B4-BE49-F238E27FC236}">
                <a16:creationId xmlns:a16="http://schemas.microsoft.com/office/drawing/2014/main" id="{A1117BA8-8EF5-4A43-A5B4-2502B3B9528C}"/>
              </a:ext>
            </a:extLst>
          </p:cNvPr>
          <p:cNvSpPr txBox="1"/>
          <p:nvPr/>
        </p:nvSpPr>
        <p:spPr>
          <a:xfrm>
            <a:off x="6552442" y="6073279"/>
            <a:ext cx="1159363" cy="369332"/>
          </a:xfrm>
          <a:prstGeom prst="rect">
            <a:avLst/>
          </a:prstGeom>
          <a:noFill/>
        </p:spPr>
        <p:txBody>
          <a:bodyPr wrap="square" rtlCol="0">
            <a:spAutoFit/>
          </a:bodyPr>
          <a:lstStyle/>
          <a:p>
            <a:r>
              <a:rPr lang="it-IT" b="1" dirty="0" err="1"/>
              <a:t>Mission</a:t>
            </a:r>
            <a:endParaRPr lang="it-IT" b="1" dirty="0"/>
          </a:p>
        </p:txBody>
      </p:sp>
      <p:sp>
        <p:nvSpPr>
          <p:cNvPr id="27" name="Rettangolo 26">
            <a:extLst>
              <a:ext uri="{FF2B5EF4-FFF2-40B4-BE49-F238E27FC236}">
                <a16:creationId xmlns:a16="http://schemas.microsoft.com/office/drawing/2014/main" id="{8A7C6BD8-33ED-AC46-BF5F-8D10926D2854}"/>
              </a:ext>
            </a:extLst>
          </p:cNvPr>
          <p:cNvSpPr/>
          <p:nvPr/>
        </p:nvSpPr>
        <p:spPr>
          <a:xfrm>
            <a:off x="957131" y="3324152"/>
            <a:ext cx="1702051"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React</a:t>
            </a:r>
            <a:endParaRPr lang="it-IT" dirty="0"/>
          </a:p>
        </p:txBody>
      </p:sp>
      <p:sp>
        <p:nvSpPr>
          <p:cNvPr id="29" name="Rettangolo 28">
            <a:extLst>
              <a:ext uri="{FF2B5EF4-FFF2-40B4-BE49-F238E27FC236}">
                <a16:creationId xmlns:a16="http://schemas.microsoft.com/office/drawing/2014/main" id="{EB8AAE20-4784-9742-AC0C-57BFDE836072}"/>
              </a:ext>
            </a:extLst>
          </p:cNvPr>
          <p:cNvSpPr/>
          <p:nvPr/>
        </p:nvSpPr>
        <p:spPr>
          <a:xfrm>
            <a:off x="3663511" y="3357867"/>
            <a:ext cx="1702051"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Angular</a:t>
            </a:r>
            <a:endParaRPr lang="it-IT" dirty="0"/>
          </a:p>
        </p:txBody>
      </p:sp>
      <p:sp>
        <p:nvSpPr>
          <p:cNvPr id="30" name="Rettangolo 29">
            <a:extLst>
              <a:ext uri="{FF2B5EF4-FFF2-40B4-BE49-F238E27FC236}">
                <a16:creationId xmlns:a16="http://schemas.microsoft.com/office/drawing/2014/main" id="{DE4921F2-A8D4-9C4C-A53C-1C62CB8906A3}"/>
              </a:ext>
            </a:extLst>
          </p:cNvPr>
          <p:cNvSpPr/>
          <p:nvPr/>
        </p:nvSpPr>
        <p:spPr>
          <a:xfrm>
            <a:off x="6266915" y="3357867"/>
            <a:ext cx="1702051"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Vue.js</a:t>
            </a:r>
            <a:endParaRPr lang="it-IT" dirty="0"/>
          </a:p>
        </p:txBody>
      </p:sp>
      <p:pic>
        <p:nvPicPr>
          <p:cNvPr id="31" name="Picture 11">
            <a:extLst>
              <a:ext uri="{FF2B5EF4-FFF2-40B4-BE49-F238E27FC236}">
                <a16:creationId xmlns:a16="http://schemas.microsoft.com/office/drawing/2014/main" id="{C1B14295-7AFA-D74F-A3FD-FE30F9EC44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156" y="5301736"/>
            <a:ext cx="54000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11">
            <a:extLst>
              <a:ext uri="{FF2B5EF4-FFF2-40B4-BE49-F238E27FC236}">
                <a16:creationId xmlns:a16="http://schemas.microsoft.com/office/drawing/2014/main" id="{E8A4A3BA-AD8E-8D45-8ADC-DB3C893EA2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514" y="5297203"/>
            <a:ext cx="54000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11">
            <a:extLst>
              <a:ext uri="{FF2B5EF4-FFF2-40B4-BE49-F238E27FC236}">
                <a16:creationId xmlns:a16="http://schemas.microsoft.com/office/drawing/2014/main" id="{ED31A197-9107-9C42-9BBA-0175892FB9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6444" y="5301736"/>
            <a:ext cx="54000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CasellaDiTesto 33">
            <a:extLst>
              <a:ext uri="{FF2B5EF4-FFF2-40B4-BE49-F238E27FC236}">
                <a16:creationId xmlns:a16="http://schemas.microsoft.com/office/drawing/2014/main" id="{030E14D0-003E-924B-951E-E9A489F5D99F}"/>
              </a:ext>
            </a:extLst>
          </p:cNvPr>
          <p:cNvSpPr txBox="1"/>
          <p:nvPr/>
        </p:nvSpPr>
        <p:spPr>
          <a:xfrm>
            <a:off x="8876563" y="4316675"/>
            <a:ext cx="1777281" cy="307777"/>
          </a:xfrm>
          <a:prstGeom prst="rect">
            <a:avLst/>
          </a:prstGeom>
          <a:noFill/>
        </p:spPr>
        <p:txBody>
          <a:bodyPr wrap="none" rtlCol="0">
            <a:spAutoFit/>
          </a:bodyPr>
          <a:lstStyle/>
          <a:p>
            <a:r>
              <a:rPr lang="it-IT" sz="1400" dirty="0"/>
              <a:t>Web performance</a:t>
            </a:r>
          </a:p>
        </p:txBody>
      </p:sp>
      <p:sp>
        <p:nvSpPr>
          <p:cNvPr id="35" name="CasellaDiTesto 34">
            <a:extLst>
              <a:ext uri="{FF2B5EF4-FFF2-40B4-BE49-F238E27FC236}">
                <a16:creationId xmlns:a16="http://schemas.microsoft.com/office/drawing/2014/main" id="{5630FD43-F5DC-E841-84BB-5C362E340AB2}"/>
              </a:ext>
            </a:extLst>
          </p:cNvPr>
          <p:cNvSpPr txBox="1"/>
          <p:nvPr/>
        </p:nvSpPr>
        <p:spPr>
          <a:xfrm>
            <a:off x="8923318" y="5126624"/>
            <a:ext cx="1505540" cy="307777"/>
          </a:xfrm>
          <a:prstGeom prst="rect">
            <a:avLst/>
          </a:prstGeom>
          <a:noFill/>
        </p:spPr>
        <p:txBody>
          <a:bodyPr wrap="none" rtlCol="0">
            <a:spAutoFit/>
          </a:bodyPr>
          <a:lstStyle/>
          <a:p>
            <a:r>
              <a:rPr lang="it-IT" sz="1400" dirty="0"/>
              <a:t>Design </a:t>
            </a:r>
            <a:r>
              <a:rPr lang="it-IT" sz="1400" dirty="0" err="1"/>
              <a:t>system</a:t>
            </a:r>
            <a:endParaRPr lang="it-IT" sz="1400" dirty="0"/>
          </a:p>
        </p:txBody>
      </p:sp>
      <p:sp>
        <p:nvSpPr>
          <p:cNvPr id="36" name="CasellaDiTesto 35">
            <a:extLst>
              <a:ext uri="{FF2B5EF4-FFF2-40B4-BE49-F238E27FC236}">
                <a16:creationId xmlns:a16="http://schemas.microsoft.com/office/drawing/2014/main" id="{F1373BF4-362D-6349-94FB-D52DA0ACE6F5}"/>
              </a:ext>
            </a:extLst>
          </p:cNvPr>
          <p:cNvSpPr txBox="1"/>
          <p:nvPr/>
        </p:nvSpPr>
        <p:spPr>
          <a:xfrm>
            <a:off x="10237619" y="3754235"/>
            <a:ext cx="1954381" cy="369332"/>
          </a:xfrm>
          <a:prstGeom prst="rect">
            <a:avLst/>
          </a:prstGeom>
          <a:noFill/>
        </p:spPr>
        <p:txBody>
          <a:bodyPr wrap="none" rtlCol="0">
            <a:spAutoFit/>
          </a:bodyPr>
          <a:lstStyle/>
          <a:p>
            <a:r>
              <a:rPr lang="it-IT" b="1" dirty="0" err="1"/>
              <a:t>Shared</a:t>
            </a:r>
            <a:r>
              <a:rPr lang="it-IT" b="1" dirty="0"/>
              <a:t> </a:t>
            </a:r>
            <a:r>
              <a:rPr lang="it-IT" b="1" dirty="0" err="1"/>
              <a:t>topics</a:t>
            </a:r>
            <a:endParaRPr lang="it-IT" b="1" dirty="0"/>
          </a:p>
        </p:txBody>
      </p:sp>
      <p:cxnSp>
        <p:nvCxnSpPr>
          <p:cNvPr id="43" name="Connettore 2 42">
            <a:extLst>
              <a:ext uri="{FF2B5EF4-FFF2-40B4-BE49-F238E27FC236}">
                <a16:creationId xmlns:a16="http://schemas.microsoft.com/office/drawing/2014/main" id="{A31AB015-09E0-B64A-AD86-922F0674F53B}"/>
              </a:ext>
            </a:extLst>
          </p:cNvPr>
          <p:cNvCxnSpPr>
            <a:stCxn id="36" idx="2"/>
            <a:endCxn id="34" idx="3"/>
          </p:cNvCxnSpPr>
          <p:nvPr/>
        </p:nvCxnSpPr>
        <p:spPr>
          <a:xfrm flipH="1">
            <a:off x="10653844" y="4123567"/>
            <a:ext cx="560966" cy="3469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Connettore 2 43">
            <a:extLst>
              <a:ext uri="{FF2B5EF4-FFF2-40B4-BE49-F238E27FC236}">
                <a16:creationId xmlns:a16="http://schemas.microsoft.com/office/drawing/2014/main" id="{7B837F84-6C6F-3A4A-A918-747346784F11}"/>
              </a:ext>
            </a:extLst>
          </p:cNvPr>
          <p:cNvCxnSpPr>
            <a:cxnSpLocks/>
            <a:stCxn id="36" idx="2"/>
            <a:endCxn id="35" idx="3"/>
          </p:cNvCxnSpPr>
          <p:nvPr/>
        </p:nvCxnSpPr>
        <p:spPr>
          <a:xfrm flipH="1">
            <a:off x="10428858" y="4123567"/>
            <a:ext cx="785952" cy="1156946"/>
          </a:xfrm>
          <a:prstGeom prst="straightConnector1">
            <a:avLst/>
          </a:prstGeom>
          <a:ln w="381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48" name="Connettore 2 47">
            <a:extLst>
              <a:ext uri="{FF2B5EF4-FFF2-40B4-BE49-F238E27FC236}">
                <a16:creationId xmlns:a16="http://schemas.microsoft.com/office/drawing/2014/main" id="{32A1E959-91AF-234A-BEB7-49115C5E6437}"/>
              </a:ext>
            </a:extLst>
          </p:cNvPr>
          <p:cNvCxnSpPr>
            <a:cxnSpLocks/>
            <a:stCxn id="36" idx="2"/>
          </p:cNvCxnSpPr>
          <p:nvPr/>
        </p:nvCxnSpPr>
        <p:spPr>
          <a:xfrm flipH="1">
            <a:off x="11214809" y="4123567"/>
            <a:ext cx="1" cy="14551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56" name="Elemento grafico 55" descr="Batteria in carica contorno">
            <a:extLst>
              <a:ext uri="{FF2B5EF4-FFF2-40B4-BE49-F238E27FC236}">
                <a16:creationId xmlns:a16="http://schemas.microsoft.com/office/drawing/2014/main" id="{13F451A2-4C51-2C4D-932F-98B5E32D228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47933" y="4196867"/>
            <a:ext cx="545991" cy="545991"/>
          </a:xfrm>
          <a:prstGeom prst="rect">
            <a:avLst/>
          </a:prstGeom>
        </p:spPr>
      </p:pic>
      <p:pic>
        <p:nvPicPr>
          <p:cNvPr id="61" name="Elemento grafico 60" descr="Blog contorno">
            <a:extLst>
              <a:ext uri="{FF2B5EF4-FFF2-40B4-BE49-F238E27FC236}">
                <a16:creationId xmlns:a16="http://schemas.microsoft.com/office/drawing/2014/main" id="{D4223053-2883-5D40-AE03-B2F0DEE24CF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28947" y="5002226"/>
            <a:ext cx="564977" cy="564977"/>
          </a:xfrm>
          <a:prstGeom prst="rect">
            <a:avLst/>
          </a:prstGeom>
        </p:spPr>
      </p:pic>
      <p:sp>
        <p:nvSpPr>
          <p:cNvPr id="63" name="Rettangolo con angoli arrotondati 62">
            <a:extLst>
              <a:ext uri="{FF2B5EF4-FFF2-40B4-BE49-F238E27FC236}">
                <a16:creationId xmlns:a16="http://schemas.microsoft.com/office/drawing/2014/main" id="{D07C2F23-6A0B-2943-952D-C89CE882BFAA}"/>
              </a:ext>
            </a:extLst>
          </p:cNvPr>
          <p:cNvSpPr/>
          <p:nvPr/>
        </p:nvSpPr>
        <p:spPr>
          <a:xfrm>
            <a:off x="1477254" y="844749"/>
            <a:ext cx="6074564" cy="6337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t-IT" b="1" dirty="0" err="1"/>
              <a:t>Frontend</a:t>
            </a:r>
            <a:r>
              <a:rPr lang="it-IT" b="1" dirty="0"/>
              <a:t> Integration</a:t>
            </a:r>
          </a:p>
        </p:txBody>
      </p:sp>
      <p:sp>
        <p:nvSpPr>
          <p:cNvPr id="75" name="Rettangolo con angoli arrotondati 74">
            <a:extLst>
              <a:ext uri="{FF2B5EF4-FFF2-40B4-BE49-F238E27FC236}">
                <a16:creationId xmlns:a16="http://schemas.microsoft.com/office/drawing/2014/main" id="{E3E0227B-D426-B04A-A9BA-9D1DE1DFF2D6}"/>
              </a:ext>
            </a:extLst>
          </p:cNvPr>
          <p:cNvSpPr/>
          <p:nvPr/>
        </p:nvSpPr>
        <p:spPr>
          <a:xfrm>
            <a:off x="1495412" y="2063045"/>
            <a:ext cx="615635" cy="878187"/>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t-IT" dirty="0"/>
              <a:t>A</a:t>
            </a:r>
          </a:p>
        </p:txBody>
      </p:sp>
      <p:sp>
        <p:nvSpPr>
          <p:cNvPr id="76" name="Rettangolo con angoli arrotondati 75">
            <a:extLst>
              <a:ext uri="{FF2B5EF4-FFF2-40B4-BE49-F238E27FC236}">
                <a16:creationId xmlns:a16="http://schemas.microsoft.com/office/drawing/2014/main" id="{0B864FCA-00F7-4E4D-8741-5B70D343A1F5}"/>
              </a:ext>
            </a:extLst>
          </p:cNvPr>
          <p:cNvSpPr/>
          <p:nvPr/>
        </p:nvSpPr>
        <p:spPr>
          <a:xfrm>
            <a:off x="3534273" y="2067498"/>
            <a:ext cx="1960525" cy="878187"/>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dirty="0"/>
              <a:t>B</a:t>
            </a:r>
          </a:p>
        </p:txBody>
      </p:sp>
      <p:sp>
        <p:nvSpPr>
          <p:cNvPr id="77" name="Rettangolo con angoli arrotondati 76">
            <a:extLst>
              <a:ext uri="{FF2B5EF4-FFF2-40B4-BE49-F238E27FC236}">
                <a16:creationId xmlns:a16="http://schemas.microsoft.com/office/drawing/2014/main" id="{1FD87673-7746-EA42-A3BA-65C211996DEC}"/>
              </a:ext>
            </a:extLst>
          </p:cNvPr>
          <p:cNvSpPr/>
          <p:nvPr/>
        </p:nvSpPr>
        <p:spPr>
          <a:xfrm>
            <a:off x="6120051" y="2550874"/>
            <a:ext cx="1960525" cy="39486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dirty="0"/>
              <a:t>C</a:t>
            </a:r>
          </a:p>
        </p:txBody>
      </p:sp>
      <p:sp>
        <p:nvSpPr>
          <p:cNvPr id="78" name="Rettangolo con angoli arrotondati 77">
            <a:extLst>
              <a:ext uri="{FF2B5EF4-FFF2-40B4-BE49-F238E27FC236}">
                <a16:creationId xmlns:a16="http://schemas.microsoft.com/office/drawing/2014/main" id="{FB868522-AF01-1A4D-BE03-E0F3254DCA09}"/>
              </a:ext>
            </a:extLst>
          </p:cNvPr>
          <p:cNvSpPr/>
          <p:nvPr/>
        </p:nvSpPr>
        <p:spPr>
          <a:xfrm>
            <a:off x="7117940" y="1994449"/>
            <a:ext cx="983408" cy="39486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dirty="0"/>
              <a:t>C</a:t>
            </a:r>
          </a:p>
        </p:txBody>
      </p:sp>
      <p:cxnSp>
        <p:nvCxnSpPr>
          <p:cNvPr id="80" name="Connettore 2 79">
            <a:extLst>
              <a:ext uri="{FF2B5EF4-FFF2-40B4-BE49-F238E27FC236}">
                <a16:creationId xmlns:a16="http://schemas.microsoft.com/office/drawing/2014/main" id="{802BE103-FFA3-1C48-AB54-5C9BEC5ECDC1}"/>
              </a:ext>
            </a:extLst>
          </p:cNvPr>
          <p:cNvCxnSpPr>
            <a:stCxn id="5" idx="0"/>
            <a:endCxn id="75" idx="2"/>
          </p:cNvCxnSpPr>
          <p:nvPr/>
        </p:nvCxnSpPr>
        <p:spPr>
          <a:xfrm flipH="1" flipV="1">
            <a:off x="1803230" y="2941232"/>
            <a:ext cx="4927" cy="260158"/>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2" name="Connettore 2 81">
            <a:extLst>
              <a:ext uri="{FF2B5EF4-FFF2-40B4-BE49-F238E27FC236}">
                <a16:creationId xmlns:a16="http://schemas.microsoft.com/office/drawing/2014/main" id="{89675516-DA64-844F-82F6-535545A28D24}"/>
              </a:ext>
            </a:extLst>
          </p:cNvPr>
          <p:cNvCxnSpPr>
            <a:cxnSpLocks/>
            <a:stCxn id="2" idx="0"/>
            <a:endCxn id="76" idx="2"/>
          </p:cNvCxnSpPr>
          <p:nvPr/>
        </p:nvCxnSpPr>
        <p:spPr>
          <a:xfrm flipV="1">
            <a:off x="4514536" y="2945685"/>
            <a:ext cx="0" cy="255705"/>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5" name="Connettore 2 84">
            <a:extLst>
              <a:ext uri="{FF2B5EF4-FFF2-40B4-BE49-F238E27FC236}">
                <a16:creationId xmlns:a16="http://schemas.microsoft.com/office/drawing/2014/main" id="{88C95EE1-C5EC-F845-AD03-F116AA85EBD4}"/>
              </a:ext>
            </a:extLst>
          </p:cNvPr>
          <p:cNvCxnSpPr>
            <a:cxnSpLocks/>
            <a:stCxn id="6" idx="0"/>
            <a:endCxn id="77" idx="2"/>
          </p:cNvCxnSpPr>
          <p:nvPr/>
        </p:nvCxnSpPr>
        <p:spPr>
          <a:xfrm flipH="1" flipV="1">
            <a:off x="7100314" y="2945743"/>
            <a:ext cx="22069" cy="255647"/>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8" name="Connettore 2 87">
            <a:extLst>
              <a:ext uri="{FF2B5EF4-FFF2-40B4-BE49-F238E27FC236}">
                <a16:creationId xmlns:a16="http://schemas.microsoft.com/office/drawing/2014/main" id="{237028F2-3480-734D-B28F-9FFC178A72A1}"/>
              </a:ext>
            </a:extLst>
          </p:cNvPr>
          <p:cNvCxnSpPr>
            <a:cxnSpLocks/>
            <a:stCxn id="75" idx="0"/>
            <a:endCxn id="63" idx="2"/>
          </p:cNvCxnSpPr>
          <p:nvPr/>
        </p:nvCxnSpPr>
        <p:spPr>
          <a:xfrm flipV="1">
            <a:off x="1803230" y="1478492"/>
            <a:ext cx="2711306" cy="584553"/>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1" name="Connettore 2 90">
            <a:extLst>
              <a:ext uri="{FF2B5EF4-FFF2-40B4-BE49-F238E27FC236}">
                <a16:creationId xmlns:a16="http://schemas.microsoft.com/office/drawing/2014/main" id="{1F6F34CB-FB3D-8648-98E3-7C286C98CCBB}"/>
              </a:ext>
            </a:extLst>
          </p:cNvPr>
          <p:cNvCxnSpPr>
            <a:cxnSpLocks/>
            <a:stCxn id="76" idx="0"/>
            <a:endCxn id="63" idx="2"/>
          </p:cNvCxnSpPr>
          <p:nvPr/>
        </p:nvCxnSpPr>
        <p:spPr>
          <a:xfrm flipV="1">
            <a:off x="4514536" y="1478492"/>
            <a:ext cx="0" cy="589006"/>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9" name="Connettore 2 98">
            <a:extLst>
              <a:ext uri="{FF2B5EF4-FFF2-40B4-BE49-F238E27FC236}">
                <a16:creationId xmlns:a16="http://schemas.microsoft.com/office/drawing/2014/main" id="{94B626E2-B0B7-5A48-8A8C-283359FF109D}"/>
              </a:ext>
            </a:extLst>
          </p:cNvPr>
          <p:cNvCxnSpPr>
            <a:cxnSpLocks/>
            <a:stCxn id="78" idx="0"/>
            <a:endCxn id="63" idx="2"/>
          </p:cNvCxnSpPr>
          <p:nvPr/>
        </p:nvCxnSpPr>
        <p:spPr>
          <a:xfrm flipH="1" flipV="1">
            <a:off x="4514536" y="1478492"/>
            <a:ext cx="3095108" cy="515957"/>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pic>
        <p:nvPicPr>
          <p:cNvPr id="103" name="Elemento grafico 102" descr="Aspirazione contorno">
            <a:extLst>
              <a:ext uri="{FF2B5EF4-FFF2-40B4-BE49-F238E27FC236}">
                <a16:creationId xmlns:a16="http://schemas.microsoft.com/office/drawing/2014/main" id="{B2EDE674-1C0B-A243-8A6B-B4B0DC27400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659182" y="900265"/>
            <a:ext cx="556174" cy="556174"/>
          </a:xfrm>
          <a:prstGeom prst="rect">
            <a:avLst/>
          </a:prstGeom>
        </p:spPr>
      </p:pic>
      <p:sp>
        <p:nvSpPr>
          <p:cNvPr id="104" name="CasellaDiTesto 103">
            <a:extLst>
              <a:ext uri="{FF2B5EF4-FFF2-40B4-BE49-F238E27FC236}">
                <a16:creationId xmlns:a16="http://schemas.microsoft.com/office/drawing/2014/main" id="{C29932DD-43F8-8246-AF40-AA4A63F125DA}"/>
              </a:ext>
            </a:extLst>
          </p:cNvPr>
          <p:cNvSpPr txBox="1"/>
          <p:nvPr/>
        </p:nvSpPr>
        <p:spPr>
          <a:xfrm>
            <a:off x="594426" y="2363638"/>
            <a:ext cx="924164" cy="276999"/>
          </a:xfrm>
          <a:prstGeom prst="rect">
            <a:avLst/>
          </a:prstGeom>
          <a:noFill/>
        </p:spPr>
        <p:txBody>
          <a:bodyPr wrap="none" rtlCol="0">
            <a:spAutoFit/>
          </a:bodyPr>
          <a:lstStyle/>
          <a:p>
            <a:r>
              <a:rPr lang="it-IT" sz="1200" dirty="0" err="1"/>
              <a:t>Fragment</a:t>
            </a:r>
            <a:endParaRPr lang="it-IT" sz="1200" dirty="0"/>
          </a:p>
        </p:txBody>
      </p:sp>
      <p:sp>
        <p:nvSpPr>
          <p:cNvPr id="105" name="CasellaDiTesto 104">
            <a:extLst>
              <a:ext uri="{FF2B5EF4-FFF2-40B4-BE49-F238E27FC236}">
                <a16:creationId xmlns:a16="http://schemas.microsoft.com/office/drawing/2014/main" id="{1546312B-D1E0-E040-8715-70813FD30C5B}"/>
              </a:ext>
            </a:extLst>
          </p:cNvPr>
          <p:cNvSpPr txBox="1"/>
          <p:nvPr/>
        </p:nvSpPr>
        <p:spPr>
          <a:xfrm>
            <a:off x="6075052" y="2100731"/>
            <a:ext cx="1004314" cy="276999"/>
          </a:xfrm>
          <a:prstGeom prst="rect">
            <a:avLst/>
          </a:prstGeom>
          <a:noFill/>
        </p:spPr>
        <p:txBody>
          <a:bodyPr wrap="none" rtlCol="0">
            <a:spAutoFit/>
          </a:bodyPr>
          <a:lstStyle/>
          <a:p>
            <a:r>
              <a:rPr lang="it-IT" sz="1200" dirty="0" err="1"/>
              <a:t>Fragments</a:t>
            </a:r>
            <a:endParaRPr lang="it-IT" sz="1200" dirty="0"/>
          </a:p>
        </p:txBody>
      </p:sp>
      <p:sp>
        <p:nvSpPr>
          <p:cNvPr id="106" name="CasellaDiTesto 105">
            <a:extLst>
              <a:ext uri="{FF2B5EF4-FFF2-40B4-BE49-F238E27FC236}">
                <a16:creationId xmlns:a16="http://schemas.microsoft.com/office/drawing/2014/main" id="{F2CCB1B5-E3B3-ED43-BAB6-6248A33A665D}"/>
              </a:ext>
            </a:extLst>
          </p:cNvPr>
          <p:cNvSpPr txBox="1"/>
          <p:nvPr/>
        </p:nvSpPr>
        <p:spPr>
          <a:xfrm>
            <a:off x="2944455" y="2320156"/>
            <a:ext cx="554383" cy="276999"/>
          </a:xfrm>
          <a:prstGeom prst="rect">
            <a:avLst/>
          </a:prstGeom>
          <a:noFill/>
        </p:spPr>
        <p:txBody>
          <a:bodyPr wrap="none" rtlCol="0">
            <a:spAutoFit/>
          </a:bodyPr>
          <a:lstStyle/>
          <a:p>
            <a:r>
              <a:rPr lang="it-IT" sz="1200" dirty="0"/>
              <a:t>Page</a:t>
            </a:r>
          </a:p>
        </p:txBody>
      </p:sp>
      <p:sp>
        <p:nvSpPr>
          <p:cNvPr id="114" name="Rettangolo con angoli arrotondati 113">
            <a:extLst>
              <a:ext uri="{FF2B5EF4-FFF2-40B4-BE49-F238E27FC236}">
                <a16:creationId xmlns:a16="http://schemas.microsoft.com/office/drawing/2014/main" id="{824BD93A-B274-8C48-B2C7-4BD4D11EB311}"/>
              </a:ext>
            </a:extLst>
          </p:cNvPr>
          <p:cNvSpPr/>
          <p:nvPr/>
        </p:nvSpPr>
        <p:spPr>
          <a:xfrm>
            <a:off x="9152821" y="668732"/>
            <a:ext cx="2698164" cy="1221072"/>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dirty="0"/>
              <a:t>B</a:t>
            </a:r>
          </a:p>
        </p:txBody>
      </p:sp>
      <p:sp>
        <p:nvSpPr>
          <p:cNvPr id="115" name="Rettangolo con angoli arrotondati 114">
            <a:extLst>
              <a:ext uri="{FF2B5EF4-FFF2-40B4-BE49-F238E27FC236}">
                <a16:creationId xmlns:a16="http://schemas.microsoft.com/office/drawing/2014/main" id="{CD1E6E5B-5E5B-8E47-A8FD-8368845E1AF3}"/>
              </a:ext>
            </a:extLst>
          </p:cNvPr>
          <p:cNvSpPr/>
          <p:nvPr/>
        </p:nvSpPr>
        <p:spPr>
          <a:xfrm>
            <a:off x="9242974" y="749609"/>
            <a:ext cx="615635" cy="1059317"/>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t-IT" dirty="0"/>
              <a:t>A</a:t>
            </a:r>
          </a:p>
        </p:txBody>
      </p:sp>
      <p:sp>
        <p:nvSpPr>
          <p:cNvPr id="116" name="Rettangolo con angoli arrotondati 115">
            <a:extLst>
              <a:ext uri="{FF2B5EF4-FFF2-40B4-BE49-F238E27FC236}">
                <a16:creationId xmlns:a16="http://schemas.microsoft.com/office/drawing/2014/main" id="{7EFEBDE4-7E89-7941-9484-BAA0124B4B2D}"/>
              </a:ext>
            </a:extLst>
          </p:cNvPr>
          <p:cNvSpPr/>
          <p:nvPr/>
        </p:nvSpPr>
        <p:spPr>
          <a:xfrm>
            <a:off x="10002292" y="1404246"/>
            <a:ext cx="1760487" cy="39486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dirty="0"/>
              <a:t>C</a:t>
            </a:r>
          </a:p>
        </p:txBody>
      </p:sp>
      <p:sp>
        <p:nvSpPr>
          <p:cNvPr id="117" name="Rettangolo con angoli arrotondati 116">
            <a:extLst>
              <a:ext uri="{FF2B5EF4-FFF2-40B4-BE49-F238E27FC236}">
                <a16:creationId xmlns:a16="http://schemas.microsoft.com/office/drawing/2014/main" id="{472B6E27-6414-B142-A853-1CB53D3B6817}"/>
              </a:ext>
            </a:extLst>
          </p:cNvPr>
          <p:cNvSpPr/>
          <p:nvPr/>
        </p:nvSpPr>
        <p:spPr>
          <a:xfrm>
            <a:off x="10779371" y="933988"/>
            <a:ext cx="983408" cy="39486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dirty="0"/>
              <a:t>C</a:t>
            </a:r>
          </a:p>
        </p:txBody>
      </p:sp>
      <p:cxnSp>
        <p:nvCxnSpPr>
          <p:cNvPr id="118" name="Connettore 2 117">
            <a:extLst>
              <a:ext uri="{FF2B5EF4-FFF2-40B4-BE49-F238E27FC236}">
                <a16:creationId xmlns:a16="http://schemas.microsoft.com/office/drawing/2014/main" id="{8B7CB7F7-06DE-434C-8CA9-F8891B4B226C}"/>
              </a:ext>
            </a:extLst>
          </p:cNvPr>
          <p:cNvCxnSpPr>
            <a:cxnSpLocks/>
            <a:stCxn id="63" idx="3"/>
            <a:endCxn id="114" idx="1"/>
          </p:cNvCxnSpPr>
          <p:nvPr/>
        </p:nvCxnSpPr>
        <p:spPr>
          <a:xfrm>
            <a:off x="7551818" y="1161621"/>
            <a:ext cx="1601003" cy="117647"/>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122" name="CasellaDiTesto 121">
            <a:extLst>
              <a:ext uri="{FF2B5EF4-FFF2-40B4-BE49-F238E27FC236}">
                <a16:creationId xmlns:a16="http://schemas.microsoft.com/office/drawing/2014/main" id="{FD7CDD84-46A5-3F4D-8AA3-61BD0751E6DD}"/>
              </a:ext>
            </a:extLst>
          </p:cNvPr>
          <p:cNvSpPr txBox="1"/>
          <p:nvPr/>
        </p:nvSpPr>
        <p:spPr>
          <a:xfrm>
            <a:off x="9694831" y="1936809"/>
            <a:ext cx="1918026" cy="276999"/>
          </a:xfrm>
          <a:prstGeom prst="rect">
            <a:avLst/>
          </a:prstGeom>
          <a:noFill/>
        </p:spPr>
        <p:txBody>
          <a:bodyPr wrap="none" rtlCol="0">
            <a:spAutoFit/>
          </a:bodyPr>
          <a:lstStyle/>
          <a:p>
            <a:r>
              <a:rPr lang="it-IT" sz="1200" dirty="0"/>
              <a:t>Applicazione integrata</a:t>
            </a:r>
          </a:p>
        </p:txBody>
      </p:sp>
    </p:spTree>
    <p:extLst>
      <p:ext uri="{BB962C8B-B14F-4D97-AF65-F5344CB8AC3E}">
        <p14:creationId xmlns:p14="http://schemas.microsoft.com/office/powerpoint/2010/main" val="3500725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8BF3FC24-54F8-8F40-9829-6E6E1F163E72}"/>
              </a:ext>
            </a:extLst>
          </p:cNvPr>
          <p:cNvSpPr txBox="1">
            <a:spLocks/>
          </p:cNvSpPr>
          <p:nvPr/>
        </p:nvSpPr>
        <p:spPr>
          <a:xfrm>
            <a:off x="182082" y="224574"/>
            <a:ext cx="8907597" cy="633743"/>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it-IT" dirty="0"/>
              <a:t>Cos’è un micro </a:t>
            </a:r>
            <a:r>
              <a:rPr lang="it-IT" dirty="0" err="1"/>
              <a:t>Frontend</a:t>
            </a:r>
            <a:endParaRPr lang="it-IT" dirty="0"/>
          </a:p>
        </p:txBody>
      </p:sp>
      <p:sp>
        <p:nvSpPr>
          <p:cNvPr id="5" name="Text Placeholder 7">
            <a:extLst>
              <a:ext uri="{FF2B5EF4-FFF2-40B4-BE49-F238E27FC236}">
                <a16:creationId xmlns:a16="http://schemas.microsoft.com/office/drawing/2014/main" id="{4CB154B0-0233-BE4C-80ED-CE0B75C92803}"/>
              </a:ext>
            </a:extLst>
          </p:cNvPr>
          <p:cNvSpPr txBox="1">
            <a:spLocks/>
          </p:cNvSpPr>
          <p:nvPr/>
        </p:nvSpPr>
        <p:spPr>
          <a:xfrm>
            <a:off x="182081" y="1049804"/>
            <a:ext cx="11125236" cy="851424"/>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173038" indent="-173038">
              <a:lnSpc>
                <a:spcPct val="90000"/>
              </a:lnSpc>
              <a:spcBef>
                <a:spcPts val="1000"/>
              </a:spcBef>
              <a:buClr>
                <a:srgbClr val="0070AD"/>
              </a:buClr>
              <a:buFont typeface="Arial" panose="020B0604020202020204" pitchFamily="34" charset="0"/>
              <a:buChar char="•"/>
              <a:defRPr/>
            </a:pPr>
            <a:r>
              <a:rPr lang="it-IT" sz="1800" dirty="0">
                <a:latin typeface="Calibri" panose="020F0502020204030204" pitchFamily="34" charset="0"/>
                <a:ea typeface="Calibri" panose="020F0502020204030204" pitchFamily="34" charset="0"/>
                <a:cs typeface="Times New Roman" panose="02020603050405020304" pitchFamily="18" charset="0"/>
              </a:rPr>
              <a:t>Dall’immagine precedente è possibile notare come i micro </a:t>
            </a:r>
            <a:r>
              <a:rPr lang="it-IT" sz="1800" dirty="0" err="1">
                <a:latin typeface="Calibri" panose="020F0502020204030204" pitchFamily="34" charset="0"/>
                <a:ea typeface="Calibri" panose="020F0502020204030204" pitchFamily="34" charset="0"/>
                <a:cs typeface="Times New Roman" panose="02020603050405020304" pitchFamily="18" charset="0"/>
              </a:rPr>
              <a:t>frontend</a:t>
            </a:r>
            <a:r>
              <a:rPr lang="it-IT" sz="1800" dirty="0">
                <a:latin typeface="Calibri" panose="020F0502020204030204" pitchFamily="34" charset="0"/>
                <a:ea typeface="Calibri" panose="020F0502020204030204" pitchFamily="34" charset="0"/>
                <a:cs typeface="Times New Roman" panose="02020603050405020304" pitchFamily="18" charset="0"/>
              </a:rPr>
              <a:t> non siano una tecnologia concreta, bensì consistano in un approccio organizzativo e architetturale alternativo. Ecco perché in questo grafico vi sono molti elementi diversi, come la struttura del team, le tecniche di integrazione e altri argomenti correlati. </a:t>
            </a:r>
          </a:p>
          <a:p>
            <a:pPr marL="173038" indent="-173038">
              <a:lnSpc>
                <a:spcPct val="90000"/>
              </a:lnSpc>
              <a:spcBef>
                <a:spcPts val="1000"/>
              </a:spcBef>
              <a:buClr>
                <a:srgbClr val="0070AD"/>
              </a:buClr>
              <a:buFont typeface="Arial" panose="020B0604020202020204" pitchFamily="34" charset="0"/>
              <a:buChar char="•"/>
              <a:defRPr/>
            </a:pPr>
            <a:endParaRPr lang="it-IT" sz="1600" dirty="0"/>
          </a:p>
        </p:txBody>
      </p:sp>
      <p:sp>
        <p:nvSpPr>
          <p:cNvPr id="6" name="Rettangolo con angoli arrotondati 5">
            <a:extLst>
              <a:ext uri="{FF2B5EF4-FFF2-40B4-BE49-F238E27FC236}">
                <a16:creationId xmlns:a16="http://schemas.microsoft.com/office/drawing/2014/main" id="{2BB980BB-0510-814A-8ECE-70377F7CB90F}"/>
              </a:ext>
            </a:extLst>
          </p:cNvPr>
          <p:cNvSpPr/>
          <p:nvPr/>
        </p:nvSpPr>
        <p:spPr>
          <a:xfrm>
            <a:off x="182082" y="2795257"/>
            <a:ext cx="11524114" cy="3270565"/>
          </a:xfrm>
          <a:prstGeom prst="roundRect">
            <a:avLst/>
          </a:prstGeom>
          <a:solidFill>
            <a:schemeClr val="bg1"/>
          </a:solidFill>
          <a:ln w="3810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b="1" dirty="0"/>
          </a:p>
        </p:txBody>
      </p:sp>
      <p:sp>
        <p:nvSpPr>
          <p:cNvPr id="7" name="CasellaDiTesto 6">
            <a:extLst>
              <a:ext uri="{FF2B5EF4-FFF2-40B4-BE49-F238E27FC236}">
                <a16:creationId xmlns:a16="http://schemas.microsoft.com/office/drawing/2014/main" id="{302A9C74-6FB4-734E-9B04-22418E3B5DEC}"/>
              </a:ext>
            </a:extLst>
          </p:cNvPr>
          <p:cNvSpPr txBox="1"/>
          <p:nvPr/>
        </p:nvSpPr>
        <p:spPr>
          <a:xfrm>
            <a:off x="4303439" y="2425925"/>
            <a:ext cx="2882520" cy="369332"/>
          </a:xfrm>
          <a:prstGeom prst="rect">
            <a:avLst/>
          </a:prstGeom>
          <a:noFill/>
        </p:spPr>
        <p:txBody>
          <a:bodyPr wrap="none" rtlCol="0">
            <a:spAutoFit/>
          </a:bodyPr>
          <a:lstStyle/>
          <a:p>
            <a:r>
              <a:rPr lang="it-IT" b="1" dirty="0" err="1"/>
              <a:t>Frontend</a:t>
            </a:r>
            <a:r>
              <a:rPr lang="it-IT" b="1" dirty="0"/>
              <a:t> </a:t>
            </a:r>
            <a:r>
              <a:rPr lang="it-IT" b="1" dirty="0" err="1"/>
              <a:t>integration</a:t>
            </a:r>
            <a:endParaRPr lang="it-IT" b="1" dirty="0"/>
          </a:p>
        </p:txBody>
      </p:sp>
      <p:pic>
        <p:nvPicPr>
          <p:cNvPr id="9" name="Elemento grafico 8" descr="Web design contorno">
            <a:extLst>
              <a:ext uri="{FF2B5EF4-FFF2-40B4-BE49-F238E27FC236}">
                <a16:creationId xmlns:a16="http://schemas.microsoft.com/office/drawing/2014/main" id="{EC691ACB-F5EE-CC41-874E-91FA2C1E6D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5804" y="3999711"/>
            <a:ext cx="1872088" cy="1872088"/>
          </a:xfrm>
          <a:prstGeom prst="rect">
            <a:avLst/>
          </a:prstGeom>
        </p:spPr>
      </p:pic>
      <p:pic>
        <p:nvPicPr>
          <p:cNvPr id="10" name="Elemento grafico 9" descr="Web design contorno">
            <a:extLst>
              <a:ext uri="{FF2B5EF4-FFF2-40B4-BE49-F238E27FC236}">
                <a16:creationId xmlns:a16="http://schemas.microsoft.com/office/drawing/2014/main" id="{DE14CA29-0B38-BB4E-B5B3-CF72BFC969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79089" y="3080403"/>
            <a:ext cx="3233821" cy="3233821"/>
          </a:xfrm>
          <a:prstGeom prst="rect">
            <a:avLst/>
          </a:prstGeom>
        </p:spPr>
      </p:pic>
      <p:pic>
        <p:nvPicPr>
          <p:cNvPr id="11" name="Elemento grafico 10" descr="Web design contorno">
            <a:extLst>
              <a:ext uri="{FF2B5EF4-FFF2-40B4-BE49-F238E27FC236}">
                <a16:creationId xmlns:a16="http://schemas.microsoft.com/office/drawing/2014/main" id="{6470E7AC-A97E-0D42-99E7-25F32BEFB5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29167" y="3081093"/>
            <a:ext cx="3233821" cy="3233821"/>
          </a:xfrm>
          <a:prstGeom prst="rect">
            <a:avLst/>
          </a:prstGeom>
        </p:spPr>
      </p:pic>
      <p:pic>
        <p:nvPicPr>
          <p:cNvPr id="12" name="Elemento grafico 11" descr="Web design contorno">
            <a:extLst>
              <a:ext uri="{FF2B5EF4-FFF2-40B4-BE49-F238E27FC236}">
                <a16:creationId xmlns:a16="http://schemas.microsoft.com/office/drawing/2014/main" id="{C93585F4-B826-5B40-860B-5724733AB0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57892" y="3999711"/>
            <a:ext cx="1872088" cy="1872088"/>
          </a:xfrm>
          <a:prstGeom prst="rect">
            <a:avLst/>
          </a:prstGeom>
        </p:spPr>
      </p:pic>
      <p:cxnSp>
        <p:nvCxnSpPr>
          <p:cNvPr id="19" name="Connettore 7 18">
            <a:extLst>
              <a:ext uri="{FF2B5EF4-FFF2-40B4-BE49-F238E27FC236}">
                <a16:creationId xmlns:a16="http://schemas.microsoft.com/office/drawing/2014/main" id="{8A58A35C-1317-4A40-A693-FA04BFDFD74E}"/>
              </a:ext>
            </a:extLst>
          </p:cNvPr>
          <p:cNvCxnSpPr>
            <a:stCxn id="9" idx="0"/>
            <a:endCxn id="12" idx="0"/>
          </p:cNvCxnSpPr>
          <p:nvPr/>
        </p:nvCxnSpPr>
        <p:spPr>
          <a:xfrm rot="5400000" flipH="1" flipV="1">
            <a:off x="2357892" y="3063667"/>
            <a:ext cx="12700" cy="1872088"/>
          </a:xfrm>
          <a:prstGeom prst="curvedConnector3">
            <a:avLst>
              <a:gd name="adj1" fmla="val 180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CasellaDiTesto 19">
            <a:extLst>
              <a:ext uri="{FF2B5EF4-FFF2-40B4-BE49-F238E27FC236}">
                <a16:creationId xmlns:a16="http://schemas.microsoft.com/office/drawing/2014/main" id="{8DE90DEE-171B-E644-8743-8A0345E6A812}"/>
              </a:ext>
            </a:extLst>
          </p:cNvPr>
          <p:cNvSpPr txBox="1"/>
          <p:nvPr/>
        </p:nvSpPr>
        <p:spPr>
          <a:xfrm>
            <a:off x="1259132" y="3473620"/>
            <a:ext cx="2210220" cy="276999"/>
          </a:xfrm>
          <a:prstGeom prst="rect">
            <a:avLst/>
          </a:prstGeom>
          <a:noFill/>
        </p:spPr>
        <p:txBody>
          <a:bodyPr wrap="none" rtlCol="0">
            <a:spAutoFit/>
          </a:bodyPr>
          <a:lstStyle/>
          <a:p>
            <a:r>
              <a:rPr lang="it-IT" sz="1200" dirty="0">
                <a:solidFill>
                  <a:schemeClr val="accent1"/>
                </a:solidFill>
              </a:rPr>
              <a:t>Routing e Page </a:t>
            </a:r>
            <a:r>
              <a:rPr lang="it-IT" sz="1200" dirty="0" err="1">
                <a:solidFill>
                  <a:schemeClr val="accent1"/>
                </a:solidFill>
              </a:rPr>
              <a:t>transition</a:t>
            </a:r>
            <a:endParaRPr lang="it-IT" sz="1200" dirty="0">
              <a:solidFill>
                <a:schemeClr val="accent1"/>
              </a:solidFill>
            </a:endParaRPr>
          </a:p>
        </p:txBody>
      </p:sp>
      <p:sp>
        <p:nvSpPr>
          <p:cNvPr id="21" name="Rettangolo con angoli arrotondati 20">
            <a:extLst>
              <a:ext uri="{FF2B5EF4-FFF2-40B4-BE49-F238E27FC236}">
                <a16:creationId xmlns:a16="http://schemas.microsoft.com/office/drawing/2014/main" id="{5DEBE211-5A3B-4D4E-A524-8D97915F7396}"/>
              </a:ext>
            </a:extLst>
          </p:cNvPr>
          <p:cNvSpPr/>
          <p:nvPr/>
        </p:nvSpPr>
        <p:spPr>
          <a:xfrm flipV="1">
            <a:off x="4924737" y="4246074"/>
            <a:ext cx="869481" cy="1303699"/>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b="1" dirty="0"/>
          </a:p>
        </p:txBody>
      </p:sp>
      <p:sp>
        <p:nvSpPr>
          <p:cNvPr id="22" name="Rettangolo con angoli arrotondati 21">
            <a:extLst>
              <a:ext uri="{FF2B5EF4-FFF2-40B4-BE49-F238E27FC236}">
                <a16:creationId xmlns:a16="http://schemas.microsoft.com/office/drawing/2014/main" id="{6C7F4B8B-BE9A-6F46-84A9-953872954E1A}"/>
              </a:ext>
            </a:extLst>
          </p:cNvPr>
          <p:cNvSpPr/>
          <p:nvPr/>
        </p:nvSpPr>
        <p:spPr>
          <a:xfrm flipV="1">
            <a:off x="6397784" y="4246071"/>
            <a:ext cx="869482" cy="579423"/>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b="1" dirty="0"/>
          </a:p>
        </p:txBody>
      </p:sp>
      <p:sp>
        <p:nvSpPr>
          <p:cNvPr id="23" name="Rettangolo con angoli arrotondati 22">
            <a:extLst>
              <a:ext uri="{FF2B5EF4-FFF2-40B4-BE49-F238E27FC236}">
                <a16:creationId xmlns:a16="http://schemas.microsoft.com/office/drawing/2014/main" id="{12F6228D-6DC9-C24F-993F-E85CEEDB21C6}"/>
              </a:ext>
            </a:extLst>
          </p:cNvPr>
          <p:cNvSpPr/>
          <p:nvPr/>
        </p:nvSpPr>
        <p:spPr>
          <a:xfrm flipV="1">
            <a:off x="5910475" y="4944701"/>
            <a:ext cx="1356789" cy="605072"/>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b="1" dirty="0"/>
          </a:p>
        </p:txBody>
      </p:sp>
      <p:sp>
        <p:nvSpPr>
          <p:cNvPr id="25" name="CasellaDiTesto 24">
            <a:extLst>
              <a:ext uri="{FF2B5EF4-FFF2-40B4-BE49-F238E27FC236}">
                <a16:creationId xmlns:a16="http://schemas.microsoft.com/office/drawing/2014/main" id="{6A1C2902-DB8F-5D49-B71D-185EE3D25656}"/>
              </a:ext>
            </a:extLst>
          </p:cNvPr>
          <p:cNvSpPr txBox="1"/>
          <p:nvPr/>
        </p:nvSpPr>
        <p:spPr>
          <a:xfrm>
            <a:off x="5374912" y="3243613"/>
            <a:ext cx="1138453" cy="276999"/>
          </a:xfrm>
          <a:prstGeom prst="rect">
            <a:avLst/>
          </a:prstGeom>
          <a:noFill/>
        </p:spPr>
        <p:txBody>
          <a:bodyPr wrap="none" rtlCol="0">
            <a:spAutoFit/>
          </a:bodyPr>
          <a:lstStyle/>
          <a:p>
            <a:r>
              <a:rPr lang="it-IT" sz="1200" dirty="0" err="1">
                <a:solidFill>
                  <a:srgbClr val="00B050"/>
                </a:solidFill>
              </a:rPr>
              <a:t>Composition</a:t>
            </a:r>
            <a:endParaRPr lang="it-IT" sz="1200" dirty="0">
              <a:solidFill>
                <a:srgbClr val="00B050"/>
              </a:solidFill>
            </a:endParaRPr>
          </a:p>
        </p:txBody>
      </p:sp>
      <p:sp>
        <p:nvSpPr>
          <p:cNvPr id="26" name="Rettangolo con angoli arrotondati 25">
            <a:extLst>
              <a:ext uri="{FF2B5EF4-FFF2-40B4-BE49-F238E27FC236}">
                <a16:creationId xmlns:a16="http://schemas.microsoft.com/office/drawing/2014/main" id="{325A8357-2AC4-2E4C-A182-16477F4C5617}"/>
              </a:ext>
            </a:extLst>
          </p:cNvPr>
          <p:cNvSpPr/>
          <p:nvPr/>
        </p:nvSpPr>
        <p:spPr>
          <a:xfrm flipV="1">
            <a:off x="9718897" y="4246071"/>
            <a:ext cx="869482" cy="579423"/>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b="1" dirty="0"/>
          </a:p>
        </p:txBody>
      </p:sp>
      <p:sp>
        <p:nvSpPr>
          <p:cNvPr id="27" name="Rettangolo con angoli arrotondati 26">
            <a:extLst>
              <a:ext uri="{FF2B5EF4-FFF2-40B4-BE49-F238E27FC236}">
                <a16:creationId xmlns:a16="http://schemas.microsoft.com/office/drawing/2014/main" id="{E560C808-4BC1-3445-8135-8591E858822C}"/>
              </a:ext>
            </a:extLst>
          </p:cNvPr>
          <p:cNvSpPr/>
          <p:nvPr/>
        </p:nvSpPr>
        <p:spPr>
          <a:xfrm flipV="1">
            <a:off x="9242496" y="4962807"/>
            <a:ext cx="1356789" cy="605072"/>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b="1" dirty="0"/>
          </a:p>
        </p:txBody>
      </p:sp>
      <p:sp>
        <p:nvSpPr>
          <p:cNvPr id="28" name="Rettangolo con angoli arrotondati 27">
            <a:extLst>
              <a:ext uri="{FF2B5EF4-FFF2-40B4-BE49-F238E27FC236}">
                <a16:creationId xmlns:a16="http://schemas.microsoft.com/office/drawing/2014/main" id="{1CEEED71-89CB-3B42-9B0C-4DBAB3A09DAB}"/>
              </a:ext>
            </a:extLst>
          </p:cNvPr>
          <p:cNvSpPr/>
          <p:nvPr/>
        </p:nvSpPr>
        <p:spPr>
          <a:xfrm flipV="1">
            <a:off x="8256758" y="4264180"/>
            <a:ext cx="869481" cy="1303699"/>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b="1" dirty="0"/>
          </a:p>
        </p:txBody>
      </p:sp>
      <p:sp>
        <p:nvSpPr>
          <p:cNvPr id="29" name="CasellaDiTesto 28">
            <a:extLst>
              <a:ext uri="{FF2B5EF4-FFF2-40B4-BE49-F238E27FC236}">
                <a16:creationId xmlns:a16="http://schemas.microsoft.com/office/drawing/2014/main" id="{27F57C5B-8714-3540-92D4-FB44065885A7}"/>
              </a:ext>
            </a:extLst>
          </p:cNvPr>
          <p:cNvSpPr txBox="1"/>
          <p:nvPr/>
        </p:nvSpPr>
        <p:spPr>
          <a:xfrm>
            <a:off x="8876850" y="3242327"/>
            <a:ext cx="1237839" cy="276999"/>
          </a:xfrm>
          <a:prstGeom prst="rect">
            <a:avLst/>
          </a:prstGeom>
          <a:noFill/>
        </p:spPr>
        <p:txBody>
          <a:bodyPr wrap="none" rtlCol="0">
            <a:spAutoFit/>
          </a:bodyPr>
          <a:lstStyle/>
          <a:p>
            <a:r>
              <a:rPr lang="it-IT" sz="1200" dirty="0" err="1">
                <a:solidFill>
                  <a:srgbClr val="FF0000"/>
                </a:solidFill>
              </a:rPr>
              <a:t>Comunication</a:t>
            </a:r>
            <a:endParaRPr lang="it-IT" sz="1200" dirty="0">
              <a:solidFill>
                <a:srgbClr val="FF0000"/>
              </a:solidFill>
            </a:endParaRPr>
          </a:p>
        </p:txBody>
      </p:sp>
      <p:cxnSp>
        <p:nvCxnSpPr>
          <p:cNvPr id="31" name="Connettore 7 30">
            <a:extLst>
              <a:ext uri="{FF2B5EF4-FFF2-40B4-BE49-F238E27FC236}">
                <a16:creationId xmlns:a16="http://schemas.microsoft.com/office/drawing/2014/main" id="{EF526B9C-B394-A04F-8022-086443B8AE62}"/>
              </a:ext>
            </a:extLst>
          </p:cNvPr>
          <p:cNvCxnSpPr>
            <a:cxnSpLocks/>
            <a:stCxn id="26" idx="3"/>
            <a:endCxn id="27" idx="3"/>
          </p:cNvCxnSpPr>
          <p:nvPr/>
        </p:nvCxnSpPr>
        <p:spPr>
          <a:xfrm>
            <a:off x="10588379" y="4535782"/>
            <a:ext cx="10906" cy="729561"/>
          </a:xfrm>
          <a:prstGeom prst="curvedConnector3">
            <a:avLst>
              <a:gd name="adj1" fmla="val 485252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ttore 2 38">
            <a:extLst>
              <a:ext uri="{FF2B5EF4-FFF2-40B4-BE49-F238E27FC236}">
                <a16:creationId xmlns:a16="http://schemas.microsoft.com/office/drawing/2014/main" id="{91722CD5-E87A-2546-B376-95698221E682}"/>
              </a:ext>
            </a:extLst>
          </p:cNvPr>
          <p:cNvCxnSpPr/>
          <p:nvPr/>
        </p:nvCxnSpPr>
        <p:spPr>
          <a:xfrm>
            <a:off x="8778793" y="4535782"/>
            <a:ext cx="573844"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0808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martArt Placeholder 11">
            <a:extLst>
              <a:ext uri="{FF2B5EF4-FFF2-40B4-BE49-F238E27FC236}">
                <a16:creationId xmlns:a16="http://schemas.microsoft.com/office/drawing/2014/main" id="{8B29E04C-ED00-8C41-A69E-4B8C769F1E3B}"/>
              </a:ext>
            </a:extLst>
          </p:cNvPr>
          <p:cNvGraphicFramePr>
            <a:graphicFrameLocks/>
          </p:cNvGraphicFramePr>
          <p:nvPr>
            <p:extLst>
              <p:ext uri="{D42A27DB-BD31-4B8C-83A1-F6EECF244321}">
                <p14:modId xmlns:p14="http://schemas.microsoft.com/office/powerpoint/2010/main" val="3944724575"/>
              </p:ext>
            </p:extLst>
          </p:nvPr>
        </p:nvGraphicFramePr>
        <p:xfrm>
          <a:off x="408878" y="1518719"/>
          <a:ext cx="11125234" cy="64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3" name="Conector reto 49">
            <a:extLst>
              <a:ext uri="{FF2B5EF4-FFF2-40B4-BE49-F238E27FC236}">
                <a16:creationId xmlns:a16="http://schemas.microsoft.com/office/drawing/2014/main" id="{DAC50885-EF6F-3947-814C-032442F5EA6E}"/>
              </a:ext>
            </a:extLst>
          </p:cNvPr>
          <p:cNvCxnSpPr>
            <a:cxnSpLocks/>
          </p:cNvCxnSpPr>
          <p:nvPr/>
        </p:nvCxnSpPr>
        <p:spPr>
          <a:xfrm flipV="1">
            <a:off x="3058105" y="2199768"/>
            <a:ext cx="0" cy="3645447"/>
          </a:xfrm>
          <a:prstGeom prst="line">
            <a:avLst/>
          </a:prstGeom>
          <a:solidFill>
            <a:schemeClr val="tx1"/>
          </a:solidFill>
          <a:ln w="47625" cap="flat">
            <a:solidFill>
              <a:srgbClr val="C7C7C7"/>
            </a:solidFill>
            <a:round/>
          </a:ln>
        </p:spPr>
        <p:style>
          <a:lnRef idx="1">
            <a:schemeClr val="accent1"/>
          </a:lnRef>
          <a:fillRef idx="0">
            <a:schemeClr val="accent1"/>
          </a:fillRef>
          <a:effectRef idx="0">
            <a:schemeClr val="accent1"/>
          </a:effectRef>
          <a:fontRef idx="minor">
            <a:schemeClr val="tx1"/>
          </a:fontRef>
        </p:style>
      </p:cxnSp>
      <p:cxnSp>
        <p:nvCxnSpPr>
          <p:cNvPr id="4" name="Conector reto 49">
            <a:extLst>
              <a:ext uri="{FF2B5EF4-FFF2-40B4-BE49-F238E27FC236}">
                <a16:creationId xmlns:a16="http://schemas.microsoft.com/office/drawing/2014/main" id="{EA6508C0-BC76-C144-916A-901DE3543624}"/>
              </a:ext>
            </a:extLst>
          </p:cNvPr>
          <p:cNvCxnSpPr>
            <a:cxnSpLocks/>
          </p:cNvCxnSpPr>
          <p:nvPr/>
        </p:nvCxnSpPr>
        <p:spPr>
          <a:xfrm flipV="1">
            <a:off x="8523284" y="2199768"/>
            <a:ext cx="0" cy="3645447"/>
          </a:xfrm>
          <a:prstGeom prst="line">
            <a:avLst/>
          </a:prstGeom>
          <a:solidFill>
            <a:schemeClr val="tx1"/>
          </a:solidFill>
          <a:ln w="47625" cap="flat">
            <a:solidFill>
              <a:srgbClr val="C7C7C7"/>
            </a:solidFill>
            <a:round/>
          </a:ln>
        </p:spPr>
        <p:style>
          <a:lnRef idx="1">
            <a:schemeClr val="accent1"/>
          </a:lnRef>
          <a:fillRef idx="0">
            <a:schemeClr val="accent1"/>
          </a:fillRef>
          <a:effectRef idx="0">
            <a:schemeClr val="accent1"/>
          </a:effectRef>
          <a:fontRef idx="minor">
            <a:schemeClr val="tx1"/>
          </a:fontRef>
        </p:style>
      </p:cxnSp>
      <p:cxnSp>
        <p:nvCxnSpPr>
          <p:cNvPr id="5" name="Conector reto 49">
            <a:extLst>
              <a:ext uri="{FF2B5EF4-FFF2-40B4-BE49-F238E27FC236}">
                <a16:creationId xmlns:a16="http://schemas.microsoft.com/office/drawing/2014/main" id="{4FF54ADA-6446-3F44-96AB-4C33C9307CCA}"/>
              </a:ext>
            </a:extLst>
          </p:cNvPr>
          <p:cNvCxnSpPr>
            <a:cxnSpLocks/>
          </p:cNvCxnSpPr>
          <p:nvPr/>
        </p:nvCxnSpPr>
        <p:spPr>
          <a:xfrm flipV="1">
            <a:off x="5736175" y="2199768"/>
            <a:ext cx="0" cy="3645447"/>
          </a:xfrm>
          <a:prstGeom prst="line">
            <a:avLst/>
          </a:prstGeom>
          <a:solidFill>
            <a:schemeClr val="tx1"/>
          </a:solidFill>
          <a:ln w="47625" cap="flat">
            <a:solidFill>
              <a:srgbClr val="C7C7C7"/>
            </a:solidFill>
            <a:round/>
          </a:ln>
        </p:spPr>
        <p:style>
          <a:lnRef idx="1">
            <a:schemeClr val="accent1"/>
          </a:lnRef>
          <a:fillRef idx="0">
            <a:schemeClr val="accent1"/>
          </a:fillRef>
          <a:effectRef idx="0">
            <a:schemeClr val="accent1"/>
          </a:effectRef>
          <a:fontRef idx="minor">
            <a:schemeClr val="tx1"/>
          </a:fontRef>
        </p:style>
      </p:cxnSp>
      <p:cxnSp>
        <p:nvCxnSpPr>
          <p:cNvPr id="6" name="Connettore 1 5">
            <a:extLst>
              <a:ext uri="{FF2B5EF4-FFF2-40B4-BE49-F238E27FC236}">
                <a16:creationId xmlns:a16="http://schemas.microsoft.com/office/drawing/2014/main" id="{609076CE-B8D5-294B-8640-27C156154A38}"/>
              </a:ext>
            </a:extLst>
          </p:cNvPr>
          <p:cNvCxnSpPr>
            <a:cxnSpLocks/>
          </p:cNvCxnSpPr>
          <p:nvPr/>
        </p:nvCxnSpPr>
        <p:spPr>
          <a:xfrm>
            <a:off x="226186" y="2286132"/>
            <a:ext cx="11307926" cy="0"/>
          </a:xfrm>
          <a:prstGeom prst="line">
            <a:avLst/>
          </a:prstGeom>
          <a:ln w="38100">
            <a:prstDash val="sysDash"/>
          </a:ln>
        </p:spPr>
        <p:style>
          <a:lnRef idx="1">
            <a:schemeClr val="accent2"/>
          </a:lnRef>
          <a:fillRef idx="0">
            <a:schemeClr val="accent2"/>
          </a:fillRef>
          <a:effectRef idx="0">
            <a:schemeClr val="accent2"/>
          </a:effectRef>
          <a:fontRef idx="minor">
            <a:schemeClr val="tx1"/>
          </a:fontRef>
        </p:style>
      </p:cxnSp>
      <p:cxnSp>
        <p:nvCxnSpPr>
          <p:cNvPr id="7" name="Connettore 1 6">
            <a:extLst>
              <a:ext uri="{FF2B5EF4-FFF2-40B4-BE49-F238E27FC236}">
                <a16:creationId xmlns:a16="http://schemas.microsoft.com/office/drawing/2014/main" id="{1DD80DDB-3CFC-1044-BB52-6D3685212225}"/>
              </a:ext>
            </a:extLst>
          </p:cNvPr>
          <p:cNvCxnSpPr>
            <a:cxnSpLocks/>
          </p:cNvCxnSpPr>
          <p:nvPr/>
        </p:nvCxnSpPr>
        <p:spPr>
          <a:xfrm>
            <a:off x="226186" y="3980373"/>
            <a:ext cx="11307926" cy="0"/>
          </a:xfrm>
          <a:prstGeom prst="line">
            <a:avLst/>
          </a:prstGeom>
          <a:ln w="38100">
            <a:prstDash val="sysDash"/>
          </a:ln>
        </p:spPr>
        <p:style>
          <a:lnRef idx="1">
            <a:schemeClr val="accent2"/>
          </a:lnRef>
          <a:fillRef idx="0">
            <a:schemeClr val="accent2"/>
          </a:fillRef>
          <a:effectRef idx="0">
            <a:schemeClr val="accent2"/>
          </a:effectRef>
          <a:fontRef idx="minor">
            <a:schemeClr val="tx1"/>
          </a:fontRef>
        </p:style>
      </p:cxnSp>
      <p:cxnSp>
        <p:nvCxnSpPr>
          <p:cNvPr id="8" name="Connettore 1 7">
            <a:extLst>
              <a:ext uri="{FF2B5EF4-FFF2-40B4-BE49-F238E27FC236}">
                <a16:creationId xmlns:a16="http://schemas.microsoft.com/office/drawing/2014/main" id="{E5D82E43-CC58-8841-95A9-73C61552D68E}"/>
              </a:ext>
            </a:extLst>
          </p:cNvPr>
          <p:cNvCxnSpPr>
            <a:cxnSpLocks/>
          </p:cNvCxnSpPr>
          <p:nvPr/>
        </p:nvCxnSpPr>
        <p:spPr>
          <a:xfrm>
            <a:off x="317532" y="5845215"/>
            <a:ext cx="11307926" cy="0"/>
          </a:xfrm>
          <a:prstGeom prst="line">
            <a:avLst/>
          </a:prstGeom>
          <a:ln w="38100">
            <a:prstDash val="sysDash"/>
          </a:ln>
        </p:spPr>
        <p:style>
          <a:lnRef idx="1">
            <a:schemeClr val="accent2"/>
          </a:lnRef>
          <a:fillRef idx="0">
            <a:schemeClr val="accent2"/>
          </a:fillRef>
          <a:effectRef idx="0">
            <a:schemeClr val="accent2"/>
          </a:effectRef>
          <a:fontRef idx="minor">
            <a:schemeClr val="tx1"/>
          </a:fontRef>
        </p:style>
      </p:cxnSp>
      <p:sp>
        <p:nvSpPr>
          <p:cNvPr id="9" name="Rectangle 59">
            <a:extLst>
              <a:ext uri="{FF2B5EF4-FFF2-40B4-BE49-F238E27FC236}">
                <a16:creationId xmlns:a16="http://schemas.microsoft.com/office/drawing/2014/main" id="{BD12556C-270D-D44B-B56E-4B235562B403}"/>
              </a:ext>
            </a:extLst>
          </p:cNvPr>
          <p:cNvSpPr/>
          <p:nvPr/>
        </p:nvSpPr>
        <p:spPr>
          <a:xfrm>
            <a:off x="3206611" y="2366746"/>
            <a:ext cx="2445092" cy="15529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59">
            <a:extLst>
              <a:ext uri="{FF2B5EF4-FFF2-40B4-BE49-F238E27FC236}">
                <a16:creationId xmlns:a16="http://schemas.microsoft.com/office/drawing/2014/main" id="{12E73169-EF1B-5943-9D89-0456E06DE3DD}"/>
              </a:ext>
            </a:extLst>
          </p:cNvPr>
          <p:cNvSpPr/>
          <p:nvPr/>
        </p:nvSpPr>
        <p:spPr>
          <a:xfrm>
            <a:off x="430448" y="2329315"/>
            <a:ext cx="2514742" cy="34727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59">
            <a:extLst>
              <a:ext uri="{FF2B5EF4-FFF2-40B4-BE49-F238E27FC236}">
                <a16:creationId xmlns:a16="http://schemas.microsoft.com/office/drawing/2014/main" id="{9C527947-5EAA-1648-B6B7-2185DB3DCA81}"/>
              </a:ext>
            </a:extLst>
          </p:cNvPr>
          <p:cNvSpPr/>
          <p:nvPr/>
        </p:nvSpPr>
        <p:spPr>
          <a:xfrm>
            <a:off x="5896213" y="2446811"/>
            <a:ext cx="2445092" cy="9499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a:extLst>
              <a:ext uri="{FF2B5EF4-FFF2-40B4-BE49-F238E27FC236}">
                <a16:creationId xmlns:a16="http://schemas.microsoft.com/office/drawing/2014/main" id="{4E6E2033-ACAF-434B-9C8D-497E69C28F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26421" y="3668347"/>
            <a:ext cx="725825" cy="72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1">
            <a:extLst>
              <a:ext uri="{FF2B5EF4-FFF2-40B4-BE49-F238E27FC236}">
                <a16:creationId xmlns:a16="http://schemas.microsoft.com/office/drawing/2014/main" id="{EADE1826-DED0-6845-9598-7B7BFAEA07E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58125" y="2878879"/>
            <a:ext cx="54000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59">
            <a:extLst>
              <a:ext uri="{FF2B5EF4-FFF2-40B4-BE49-F238E27FC236}">
                <a16:creationId xmlns:a16="http://schemas.microsoft.com/office/drawing/2014/main" id="{341E2699-6BC5-7B46-8998-35FB00C0B30C}"/>
              </a:ext>
            </a:extLst>
          </p:cNvPr>
          <p:cNvSpPr/>
          <p:nvPr/>
        </p:nvSpPr>
        <p:spPr>
          <a:xfrm>
            <a:off x="3217469" y="4078504"/>
            <a:ext cx="2445092" cy="164698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1">
            <a:extLst>
              <a:ext uri="{FF2B5EF4-FFF2-40B4-BE49-F238E27FC236}">
                <a16:creationId xmlns:a16="http://schemas.microsoft.com/office/drawing/2014/main" id="{2AE41F19-C025-304F-8AA8-BDAF11A181C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58125" y="4599305"/>
            <a:ext cx="54000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11">
            <a:extLst>
              <a:ext uri="{FF2B5EF4-FFF2-40B4-BE49-F238E27FC236}">
                <a16:creationId xmlns:a16="http://schemas.microsoft.com/office/drawing/2014/main" id="{1238A80E-F11E-5F4E-9757-611B3A4AA2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31793" y="2592099"/>
            <a:ext cx="54000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59">
            <a:extLst>
              <a:ext uri="{FF2B5EF4-FFF2-40B4-BE49-F238E27FC236}">
                <a16:creationId xmlns:a16="http://schemas.microsoft.com/office/drawing/2014/main" id="{F9FC8399-DAEE-1347-A0C1-8BC7FE48CEE0}"/>
              </a:ext>
            </a:extLst>
          </p:cNvPr>
          <p:cNvSpPr/>
          <p:nvPr/>
        </p:nvSpPr>
        <p:spPr>
          <a:xfrm>
            <a:off x="5907184" y="3578781"/>
            <a:ext cx="2445092" cy="80318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err="1">
                <a:solidFill>
                  <a:schemeClr val="tx1"/>
                </a:solidFill>
              </a:rPr>
              <a:t>Api</a:t>
            </a:r>
            <a:r>
              <a:rPr lang="en-US" b="1" dirty="0">
                <a:solidFill>
                  <a:schemeClr val="tx1"/>
                </a:solidFill>
              </a:rPr>
              <a:t> Gateway</a:t>
            </a:r>
          </a:p>
        </p:txBody>
      </p:sp>
      <p:sp>
        <p:nvSpPr>
          <p:cNvPr id="18" name="Rectangle 59">
            <a:extLst>
              <a:ext uri="{FF2B5EF4-FFF2-40B4-BE49-F238E27FC236}">
                <a16:creationId xmlns:a16="http://schemas.microsoft.com/office/drawing/2014/main" id="{BE88C5CA-98C0-0C46-A81A-259FC45A5163}"/>
              </a:ext>
            </a:extLst>
          </p:cNvPr>
          <p:cNvSpPr/>
          <p:nvPr/>
        </p:nvSpPr>
        <p:spPr>
          <a:xfrm>
            <a:off x="5965804" y="4599305"/>
            <a:ext cx="539997" cy="9874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59">
            <a:extLst>
              <a:ext uri="{FF2B5EF4-FFF2-40B4-BE49-F238E27FC236}">
                <a16:creationId xmlns:a16="http://schemas.microsoft.com/office/drawing/2014/main" id="{FE920BAB-640A-B34F-BA59-6807AD55AA91}"/>
              </a:ext>
            </a:extLst>
          </p:cNvPr>
          <p:cNvSpPr/>
          <p:nvPr/>
        </p:nvSpPr>
        <p:spPr>
          <a:xfrm>
            <a:off x="6971591" y="4599305"/>
            <a:ext cx="539997" cy="9874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59">
            <a:extLst>
              <a:ext uri="{FF2B5EF4-FFF2-40B4-BE49-F238E27FC236}">
                <a16:creationId xmlns:a16="http://schemas.microsoft.com/office/drawing/2014/main" id="{71502DF8-C02F-674A-965B-0053574FCA58}"/>
              </a:ext>
            </a:extLst>
          </p:cNvPr>
          <p:cNvSpPr/>
          <p:nvPr/>
        </p:nvSpPr>
        <p:spPr>
          <a:xfrm>
            <a:off x="7815423" y="4595749"/>
            <a:ext cx="539997" cy="99595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Picture 11">
            <a:extLst>
              <a:ext uri="{FF2B5EF4-FFF2-40B4-BE49-F238E27FC236}">
                <a16:creationId xmlns:a16="http://schemas.microsoft.com/office/drawing/2014/main" id="{5FE5DA51-DBD2-F946-8D74-F3E604ACAC5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38806" y="4816244"/>
            <a:ext cx="502499" cy="502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11">
            <a:extLst>
              <a:ext uri="{FF2B5EF4-FFF2-40B4-BE49-F238E27FC236}">
                <a16:creationId xmlns:a16="http://schemas.microsoft.com/office/drawing/2014/main" id="{EE907C0E-975D-8940-A9D9-807686CA552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7054" y="4790402"/>
            <a:ext cx="54000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11">
            <a:extLst>
              <a:ext uri="{FF2B5EF4-FFF2-40B4-BE49-F238E27FC236}">
                <a16:creationId xmlns:a16="http://schemas.microsoft.com/office/drawing/2014/main" id="{8001CFF4-1283-D346-A45A-41910F14699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71588" y="4823023"/>
            <a:ext cx="54000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CasellaDiTesto 24">
            <a:extLst>
              <a:ext uri="{FF2B5EF4-FFF2-40B4-BE49-F238E27FC236}">
                <a16:creationId xmlns:a16="http://schemas.microsoft.com/office/drawing/2014/main" id="{2C4382E0-A3DA-DF41-BDC3-3DE25848CD2D}"/>
              </a:ext>
            </a:extLst>
          </p:cNvPr>
          <p:cNvSpPr txBox="1"/>
          <p:nvPr/>
        </p:nvSpPr>
        <p:spPr>
          <a:xfrm>
            <a:off x="1107371" y="5980146"/>
            <a:ext cx="1160895" cy="369332"/>
          </a:xfrm>
          <a:prstGeom prst="rect">
            <a:avLst/>
          </a:prstGeom>
          <a:noFill/>
        </p:spPr>
        <p:txBody>
          <a:bodyPr wrap="none" rtlCol="0">
            <a:spAutoFit/>
          </a:bodyPr>
          <a:lstStyle/>
          <a:p>
            <a:r>
              <a:rPr lang="it-IT" dirty="0"/>
              <a:t>Monolite</a:t>
            </a:r>
          </a:p>
        </p:txBody>
      </p:sp>
      <p:sp>
        <p:nvSpPr>
          <p:cNvPr id="26" name="CasellaDiTesto 25">
            <a:extLst>
              <a:ext uri="{FF2B5EF4-FFF2-40B4-BE49-F238E27FC236}">
                <a16:creationId xmlns:a16="http://schemas.microsoft.com/office/drawing/2014/main" id="{7AE3B5EC-000A-9A42-9E27-F68DE889C8FF}"/>
              </a:ext>
            </a:extLst>
          </p:cNvPr>
          <p:cNvSpPr txBox="1"/>
          <p:nvPr/>
        </p:nvSpPr>
        <p:spPr>
          <a:xfrm>
            <a:off x="3890024" y="5980146"/>
            <a:ext cx="1099981" cy="369332"/>
          </a:xfrm>
          <a:prstGeom prst="rect">
            <a:avLst/>
          </a:prstGeom>
          <a:noFill/>
        </p:spPr>
        <p:txBody>
          <a:bodyPr wrap="none" rtlCol="0">
            <a:spAutoFit/>
          </a:bodyPr>
          <a:lstStyle/>
          <a:p>
            <a:r>
              <a:rPr lang="it-IT" dirty="0"/>
              <a:t>FE &amp; BE</a:t>
            </a:r>
          </a:p>
        </p:txBody>
      </p:sp>
      <p:sp>
        <p:nvSpPr>
          <p:cNvPr id="27" name="CasellaDiTesto 26">
            <a:extLst>
              <a:ext uri="{FF2B5EF4-FFF2-40B4-BE49-F238E27FC236}">
                <a16:creationId xmlns:a16="http://schemas.microsoft.com/office/drawing/2014/main" id="{CA879380-3EF5-EB47-AA77-642BC6F6AF9E}"/>
              </a:ext>
            </a:extLst>
          </p:cNvPr>
          <p:cNvSpPr txBox="1"/>
          <p:nvPr/>
        </p:nvSpPr>
        <p:spPr>
          <a:xfrm>
            <a:off x="6235802" y="5982314"/>
            <a:ext cx="1734770" cy="369332"/>
          </a:xfrm>
          <a:prstGeom prst="rect">
            <a:avLst/>
          </a:prstGeom>
          <a:noFill/>
        </p:spPr>
        <p:txBody>
          <a:bodyPr wrap="none" rtlCol="0">
            <a:spAutoFit/>
          </a:bodyPr>
          <a:lstStyle/>
          <a:p>
            <a:r>
              <a:rPr lang="it-IT" dirty="0" err="1"/>
              <a:t>Microservices</a:t>
            </a:r>
            <a:endParaRPr lang="it-IT" dirty="0"/>
          </a:p>
        </p:txBody>
      </p:sp>
      <p:sp>
        <p:nvSpPr>
          <p:cNvPr id="56" name="Title 3">
            <a:extLst>
              <a:ext uri="{FF2B5EF4-FFF2-40B4-BE49-F238E27FC236}">
                <a16:creationId xmlns:a16="http://schemas.microsoft.com/office/drawing/2014/main" id="{AA4F4C0B-D1A1-FF45-9DC9-5BCF5B33EB7D}"/>
              </a:ext>
            </a:extLst>
          </p:cNvPr>
          <p:cNvSpPr txBox="1">
            <a:spLocks/>
          </p:cNvSpPr>
          <p:nvPr/>
        </p:nvSpPr>
        <p:spPr>
          <a:xfrm>
            <a:off x="227349" y="0"/>
            <a:ext cx="11125236" cy="1104900"/>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it-IT" dirty="0"/>
              <a:t>Evoluzione </a:t>
            </a:r>
          </a:p>
        </p:txBody>
      </p:sp>
      <p:sp>
        <p:nvSpPr>
          <p:cNvPr id="57" name="CasellaDiTesto 56">
            <a:extLst>
              <a:ext uri="{FF2B5EF4-FFF2-40B4-BE49-F238E27FC236}">
                <a16:creationId xmlns:a16="http://schemas.microsoft.com/office/drawing/2014/main" id="{FCB99EB6-7FB1-9843-AB0F-D913C772EE0D}"/>
              </a:ext>
            </a:extLst>
          </p:cNvPr>
          <p:cNvSpPr txBox="1"/>
          <p:nvPr/>
        </p:nvSpPr>
        <p:spPr>
          <a:xfrm>
            <a:off x="9216369" y="5990697"/>
            <a:ext cx="1917513" cy="369332"/>
          </a:xfrm>
          <a:prstGeom prst="rect">
            <a:avLst/>
          </a:prstGeom>
          <a:noFill/>
        </p:spPr>
        <p:txBody>
          <a:bodyPr wrap="none" rtlCol="0">
            <a:spAutoFit/>
          </a:bodyPr>
          <a:lstStyle/>
          <a:p>
            <a:r>
              <a:rPr lang="it-IT" dirty="0"/>
              <a:t>Micro </a:t>
            </a:r>
            <a:r>
              <a:rPr lang="it-IT" dirty="0" err="1"/>
              <a:t>Frontend</a:t>
            </a:r>
            <a:endParaRPr lang="it-IT" dirty="0"/>
          </a:p>
        </p:txBody>
      </p:sp>
      <p:sp>
        <p:nvSpPr>
          <p:cNvPr id="58" name="Rectangle 59">
            <a:extLst>
              <a:ext uri="{FF2B5EF4-FFF2-40B4-BE49-F238E27FC236}">
                <a16:creationId xmlns:a16="http://schemas.microsoft.com/office/drawing/2014/main" id="{19DC3351-4B8F-CC48-A732-2B72E31AB3AF}"/>
              </a:ext>
            </a:extLst>
          </p:cNvPr>
          <p:cNvSpPr/>
          <p:nvPr/>
        </p:nvSpPr>
        <p:spPr>
          <a:xfrm>
            <a:off x="8804580" y="3578781"/>
            <a:ext cx="2445092" cy="80318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err="1">
                <a:solidFill>
                  <a:schemeClr val="tx1"/>
                </a:solidFill>
              </a:rPr>
              <a:t>Api</a:t>
            </a:r>
            <a:r>
              <a:rPr lang="en-US" b="1" dirty="0">
                <a:solidFill>
                  <a:schemeClr val="tx1"/>
                </a:solidFill>
              </a:rPr>
              <a:t> Gateway</a:t>
            </a:r>
          </a:p>
        </p:txBody>
      </p:sp>
      <p:sp>
        <p:nvSpPr>
          <p:cNvPr id="59" name="Rectangle 59">
            <a:extLst>
              <a:ext uri="{FF2B5EF4-FFF2-40B4-BE49-F238E27FC236}">
                <a16:creationId xmlns:a16="http://schemas.microsoft.com/office/drawing/2014/main" id="{8BA72F57-C065-2C44-B510-85286CF4D1C3}"/>
              </a:ext>
            </a:extLst>
          </p:cNvPr>
          <p:cNvSpPr/>
          <p:nvPr/>
        </p:nvSpPr>
        <p:spPr>
          <a:xfrm>
            <a:off x="8863200" y="4599305"/>
            <a:ext cx="539997" cy="9874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a:extLst>
              <a:ext uri="{FF2B5EF4-FFF2-40B4-BE49-F238E27FC236}">
                <a16:creationId xmlns:a16="http://schemas.microsoft.com/office/drawing/2014/main" id="{9C137216-89DE-594C-960F-1BC13FC06FA9}"/>
              </a:ext>
            </a:extLst>
          </p:cNvPr>
          <p:cNvSpPr/>
          <p:nvPr/>
        </p:nvSpPr>
        <p:spPr>
          <a:xfrm>
            <a:off x="9868987" y="4599305"/>
            <a:ext cx="539997" cy="9874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59">
            <a:extLst>
              <a:ext uri="{FF2B5EF4-FFF2-40B4-BE49-F238E27FC236}">
                <a16:creationId xmlns:a16="http://schemas.microsoft.com/office/drawing/2014/main" id="{F79EC0E5-74F0-CB49-8C81-349075C5CA1A}"/>
              </a:ext>
            </a:extLst>
          </p:cNvPr>
          <p:cNvSpPr/>
          <p:nvPr/>
        </p:nvSpPr>
        <p:spPr>
          <a:xfrm>
            <a:off x="10712819" y="4595749"/>
            <a:ext cx="539997" cy="99595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2" name="Picture 11">
            <a:extLst>
              <a:ext uri="{FF2B5EF4-FFF2-40B4-BE49-F238E27FC236}">
                <a16:creationId xmlns:a16="http://schemas.microsoft.com/office/drawing/2014/main" id="{7853ADC4-BC94-F344-A090-691FD66E56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36202" y="4816244"/>
            <a:ext cx="502499" cy="502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3" name="Picture 11">
            <a:extLst>
              <a:ext uri="{FF2B5EF4-FFF2-40B4-BE49-F238E27FC236}">
                <a16:creationId xmlns:a16="http://schemas.microsoft.com/office/drawing/2014/main" id="{03F314E0-565B-7C40-8386-A802CD01EA0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44450" y="4790402"/>
            <a:ext cx="54000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4" name="Picture 11">
            <a:extLst>
              <a:ext uri="{FF2B5EF4-FFF2-40B4-BE49-F238E27FC236}">
                <a16:creationId xmlns:a16="http://schemas.microsoft.com/office/drawing/2014/main" id="{E1B0A1BF-9336-1244-8CEC-E0D13CB4B4F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68984" y="4823023"/>
            <a:ext cx="54000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 name="Rectangle 59">
            <a:extLst>
              <a:ext uri="{FF2B5EF4-FFF2-40B4-BE49-F238E27FC236}">
                <a16:creationId xmlns:a16="http://schemas.microsoft.com/office/drawing/2014/main" id="{1AAE3DF4-1B3D-0E46-9161-A394A2B4A718}"/>
              </a:ext>
            </a:extLst>
          </p:cNvPr>
          <p:cNvSpPr/>
          <p:nvPr/>
        </p:nvSpPr>
        <p:spPr>
          <a:xfrm>
            <a:off x="8825945" y="2451486"/>
            <a:ext cx="539997" cy="9874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59">
            <a:extLst>
              <a:ext uri="{FF2B5EF4-FFF2-40B4-BE49-F238E27FC236}">
                <a16:creationId xmlns:a16="http://schemas.microsoft.com/office/drawing/2014/main" id="{CEAFF956-4814-8449-A1F7-FFDD70E71B99}"/>
              </a:ext>
            </a:extLst>
          </p:cNvPr>
          <p:cNvSpPr/>
          <p:nvPr/>
        </p:nvSpPr>
        <p:spPr>
          <a:xfrm>
            <a:off x="9831732" y="2451486"/>
            <a:ext cx="539997" cy="9874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59">
            <a:extLst>
              <a:ext uri="{FF2B5EF4-FFF2-40B4-BE49-F238E27FC236}">
                <a16:creationId xmlns:a16="http://schemas.microsoft.com/office/drawing/2014/main" id="{A9DDE249-CE11-864E-A5A8-D02E7944161E}"/>
              </a:ext>
            </a:extLst>
          </p:cNvPr>
          <p:cNvSpPr/>
          <p:nvPr/>
        </p:nvSpPr>
        <p:spPr>
          <a:xfrm>
            <a:off x="10675564" y="2447930"/>
            <a:ext cx="539997" cy="99595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9" name="Picture 11">
            <a:extLst>
              <a:ext uri="{FF2B5EF4-FFF2-40B4-BE49-F238E27FC236}">
                <a16:creationId xmlns:a16="http://schemas.microsoft.com/office/drawing/2014/main" id="{9D899869-5F16-4243-B01D-DA22E5D992F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98947" y="2668425"/>
            <a:ext cx="502499" cy="502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 name="Picture 11">
            <a:extLst>
              <a:ext uri="{FF2B5EF4-FFF2-40B4-BE49-F238E27FC236}">
                <a16:creationId xmlns:a16="http://schemas.microsoft.com/office/drawing/2014/main" id="{8566A0D7-85AD-3F41-8A7C-B9F5C22D944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07195" y="2642583"/>
            <a:ext cx="54000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 name="Picture 11">
            <a:extLst>
              <a:ext uri="{FF2B5EF4-FFF2-40B4-BE49-F238E27FC236}">
                <a16:creationId xmlns:a16="http://schemas.microsoft.com/office/drawing/2014/main" id="{16AAD65E-BE9C-394C-AA1A-81AC7203B30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31729" y="2675204"/>
            <a:ext cx="54000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 name="CasellaDiTesto 71">
            <a:extLst>
              <a:ext uri="{FF2B5EF4-FFF2-40B4-BE49-F238E27FC236}">
                <a16:creationId xmlns:a16="http://schemas.microsoft.com/office/drawing/2014/main" id="{2D781C67-C867-974C-9C3C-E0D90FD68759}"/>
              </a:ext>
            </a:extLst>
          </p:cNvPr>
          <p:cNvSpPr txBox="1"/>
          <p:nvPr/>
        </p:nvSpPr>
        <p:spPr>
          <a:xfrm>
            <a:off x="11647027" y="2101466"/>
            <a:ext cx="463588" cy="369332"/>
          </a:xfrm>
          <a:prstGeom prst="rect">
            <a:avLst/>
          </a:prstGeom>
          <a:noFill/>
        </p:spPr>
        <p:txBody>
          <a:bodyPr wrap="none" rtlCol="0">
            <a:spAutoFit/>
          </a:bodyPr>
          <a:lstStyle/>
          <a:p>
            <a:r>
              <a:rPr lang="it-IT" dirty="0"/>
              <a:t>FE</a:t>
            </a:r>
          </a:p>
        </p:txBody>
      </p:sp>
      <p:sp>
        <p:nvSpPr>
          <p:cNvPr id="73" name="CasellaDiTesto 72">
            <a:extLst>
              <a:ext uri="{FF2B5EF4-FFF2-40B4-BE49-F238E27FC236}">
                <a16:creationId xmlns:a16="http://schemas.microsoft.com/office/drawing/2014/main" id="{A4202629-E32F-EA49-8EE6-E0E4F7E8DEF4}"/>
              </a:ext>
            </a:extLst>
          </p:cNvPr>
          <p:cNvSpPr txBox="1"/>
          <p:nvPr/>
        </p:nvSpPr>
        <p:spPr>
          <a:xfrm>
            <a:off x="11647027" y="5725491"/>
            <a:ext cx="489236" cy="369332"/>
          </a:xfrm>
          <a:prstGeom prst="rect">
            <a:avLst/>
          </a:prstGeom>
          <a:noFill/>
        </p:spPr>
        <p:txBody>
          <a:bodyPr wrap="none" rtlCol="0">
            <a:spAutoFit/>
          </a:bodyPr>
          <a:lstStyle/>
          <a:p>
            <a:r>
              <a:rPr lang="it-IT" dirty="0"/>
              <a:t>BE</a:t>
            </a:r>
          </a:p>
        </p:txBody>
      </p:sp>
      <p:sp>
        <p:nvSpPr>
          <p:cNvPr id="74" name="CasellaDiTesto 73">
            <a:extLst>
              <a:ext uri="{FF2B5EF4-FFF2-40B4-BE49-F238E27FC236}">
                <a16:creationId xmlns:a16="http://schemas.microsoft.com/office/drawing/2014/main" id="{47760A1E-7E8C-AD40-AD1A-3AA3F3199D9D}"/>
              </a:ext>
            </a:extLst>
          </p:cNvPr>
          <p:cNvSpPr txBox="1"/>
          <p:nvPr/>
        </p:nvSpPr>
        <p:spPr>
          <a:xfrm>
            <a:off x="11647027" y="3837825"/>
            <a:ext cx="410690" cy="369332"/>
          </a:xfrm>
          <a:prstGeom prst="rect">
            <a:avLst/>
          </a:prstGeom>
          <a:noFill/>
        </p:spPr>
        <p:txBody>
          <a:bodyPr wrap="none" rtlCol="0">
            <a:spAutoFit/>
          </a:bodyPr>
          <a:lstStyle/>
          <a:p>
            <a:r>
              <a:rPr lang="it-IT" dirty="0"/>
              <a:t>IL</a:t>
            </a:r>
          </a:p>
        </p:txBody>
      </p:sp>
    </p:spTree>
    <p:extLst>
      <p:ext uri="{BB962C8B-B14F-4D97-AF65-F5344CB8AC3E}">
        <p14:creationId xmlns:p14="http://schemas.microsoft.com/office/powerpoint/2010/main" val="2205160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28A1C1F6-2C78-A14E-84A8-9705691DBD47}"/>
              </a:ext>
            </a:extLst>
          </p:cNvPr>
          <p:cNvSpPr txBox="1">
            <a:spLocks/>
          </p:cNvSpPr>
          <p:nvPr/>
        </p:nvSpPr>
        <p:spPr>
          <a:xfrm>
            <a:off x="182082" y="224574"/>
            <a:ext cx="8907597" cy="633743"/>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it-IT" dirty="0"/>
              <a:t>Struttura e organizzazione del team</a:t>
            </a:r>
          </a:p>
        </p:txBody>
      </p:sp>
      <p:sp>
        <p:nvSpPr>
          <p:cNvPr id="3" name="Text Placeholder 7">
            <a:extLst>
              <a:ext uri="{FF2B5EF4-FFF2-40B4-BE49-F238E27FC236}">
                <a16:creationId xmlns:a16="http://schemas.microsoft.com/office/drawing/2014/main" id="{25C1B1B9-DB41-934F-BDF3-3356B2EF3282}"/>
              </a:ext>
            </a:extLst>
          </p:cNvPr>
          <p:cNvSpPr txBox="1">
            <a:spLocks/>
          </p:cNvSpPr>
          <p:nvPr/>
        </p:nvSpPr>
        <p:spPr>
          <a:xfrm>
            <a:off x="1140737" y="1391771"/>
            <a:ext cx="10396165" cy="4925483"/>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a:lnSpc>
                <a:spcPct val="100000"/>
              </a:lnSpc>
            </a:pPr>
            <a:r>
              <a:rPr lang="it-IT" sz="1800" dirty="0"/>
              <a:t>Le tre caselle con i team A, B e C mostrano i sistemi software disposti verticalmente. Ogni teams ha la responsabilità di un unico sistema, che costituisce il nucleo strutturale di questo tipo di architettura. Ogni sistema è autonomo, il che significa che può funzionare anche quando i sistemi vicini sono inattivi.</a:t>
            </a:r>
          </a:p>
          <a:p>
            <a:pPr>
              <a:lnSpc>
                <a:spcPct val="100000"/>
              </a:lnSpc>
            </a:pPr>
            <a:endParaRPr lang="it-IT" sz="1800" dirty="0"/>
          </a:p>
          <a:p>
            <a:pPr>
              <a:lnSpc>
                <a:spcPct val="100000"/>
              </a:lnSpc>
            </a:pPr>
            <a:r>
              <a:rPr lang="it-IT" sz="1800" dirty="0"/>
              <a:t>Essere funzionalmente indipendenti significa anche che ogni sistema sistema avrà un database dedicato, in maniera tale da essere indipendente dagli altri sistemi. </a:t>
            </a:r>
          </a:p>
          <a:p>
            <a:pPr>
              <a:lnSpc>
                <a:spcPct val="100000"/>
              </a:lnSpc>
            </a:pPr>
            <a:endParaRPr lang="it-IT" sz="1800" dirty="0"/>
          </a:p>
          <a:p>
            <a:pPr>
              <a:lnSpc>
                <a:spcPct val="100000"/>
              </a:lnSpc>
            </a:pPr>
            <a:r>
              <a:rPr lang="it-IT" sz="1800" dirty="0"/>
              <a:t>Le chiamate di contesto dovranno essere asincrone(altrimenti vi sarebbe una relazione di dipendenza da altri sistemi, ed è quello che vuole essere evitato). </a:t>
            </a:r>
          </a:p>
          <a:p>
            <a:pPr>
              <a:lnSpc>
                <a:spcPct val="100000"/>
              </a:lnSpc>
            </a:pPr>
            <a:endParaRPr lang="it-IT" sz="1800" dirty="0"/>
          </a:p>
          <a:p>
            <a:pPr>
              <a:lnSpc>
                <a:spcPct val="100000"/>
              </a:lnSpc>
            </a:pPr>
            <a:r>
              <a:rPr lang="it-IT" sz="1800" dirty="0"/>
              <a:t>Notare come questa struttura riflette il mondo di lavorare dei micro servizi, traslando sui front end un paradigma già esistente nei </a:t>
            </a:r>
            <a:r>
              <a:rPr lang="it-IT" sz="1800" dirty="0" err="1"/>
              <a:t>backend</a:t>
            </a:r>
            <a:r>
              <a:rPr lang="it-IT" sz="1800" dirty="0"/>
              <a:t>.</a:t>
            </a:r>
          </a:p>
          <a:p>
            <a:pPr marL="173038" indent="-173038">
              <a:lnSpc>
                <a:spcPct val="90000"/>
              </a:lnSpc>
              <a:spcBef>
                <a:spcPts val="1000"/>
              </a:spcBef>
              <a:buClr>
                <a:srgbClr val="0070AD"/>
              </a:buClr>
              <a:buFont typeface="Arial" panose="020B0604020202020204" pitchFamily="34" charset="0"/>
              <a:buChar char="•"/>
              <a:defRPr/>
            </a:pPr>
            <a:endParaRPr lang="it-IT" sz="1600" dirty="0"/>
          </a:p>
        </p:txBody>
      </p:sp>
      <p:sp>
        <p:nvSpPr>
          <p:cNvPr id="4" name="Oval 28">
            <a:extLst>
              <a:ext uri="{FF2B5EF4-FFF2-40B4-BE49-F238E27FC236}">
                <a16:creationId xmlns:a16="http://schemas.microsoft.com/office/drawing/2014/main" id="{956EA171-5F90-B94F-84CA-3EFFCA8ADBA8}"/>
              </a:ext>
            </a:extLst>
          </p:cNvPr>
          <p:cNvSpPr>
            <a:spLocks noChangeAspect="1"/>
          </p:cNvSpPr>
          <p:nvPr/>
        </p:nvSpPr>
        <p:spPr bwMode="auto">
          <a:xfrm>
            <a:off x="441842" y="4887849"/>
            <a:ext cx="647821" cy="647821"/>
          </a:xfrm>
          <a:prstGeom prst="ellipse">
            <a:avLst/>
          </a:prstGeom>
          <a:solidFill>
            <a:srgbClr val="FFFFFF"/>
          </a:solidFill>
          <a:ln w="38100" cap="flat" cmpd="sng" algn="ctr">
            <a:solidFill>
              <a:srgbClr val="008CC1"/>
            </a:solidFill>
            <a:prstDash val="solid"/>
            <a:round/>
            <a:headEnd type="none" w="med" len="med"/>
            <a:tailEnd type="none" w="med" len="med"/>
          </a:ln>
          <a:effectLst/>
        </p:spPr>
        <p:txBody>
          <a:bodyPr wrap="none"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t-IT" sz="1400" b="1" i="0" u="none" strike="noStrike" kern="0" cap="none" spc="0" normalizeH="0" baseline="0" noProof="0" dirty="0">
                <a:ln>
                  <a:noFill/>
                </a:ln>
                <a:effectLst/>
                <a:uLnTx/>
                <a:uFillTx/>
                <a:ea typeface="ヒラギノ角ゴ ProN W3" charset="0"/>
                <a:cs typeface="Arial Narrow" charset="0"/>
              </a:rPr>
              <a:t>4</a:t>
            </a:r>
          </a:p>
        </p:txBody>
      </p:sp>
      <p:sp>
        <p:nvSpPr>
          <p:cNvPr id="5" name="Oval 28">
            <a:extLst>
              <a:ext uri="{FF2B5EF4-FFF2-40B4-BE49-F238E27FC236}">
                <a16:creationId xmlns:a16="http://schemas.microsoft.com/office/drawing/2014/main" id="{92111740-2B70-294F-8B4D-D1D616B9E4D9}"/>
              </a:ext>
            </a:extLst>
          </p:cNvPr>
          <p:cNvSpPr>
            <a:spLocks noChangeAspect="1"/>
          </p:cNvSpPr>
          <p:nvPr/>
        </p:nvSpPr>
        <p:spPr bwMode="auto">
          <a:xfrm>
            <a:off x="441842" y="3920049"/>
            <a:ext cx="647821" cy="647821"/>
          </a:xfrm>
          <a:prstGeom prst="ellipse">
            <a:avLst/>
          </a:prstGeom>
          <a:solidFill>
            <a:srgbClr val="FFFFFF"/>
          </a:solidFill>
          <a:ln w="38100" cap="flat" cmpd="sng" algn="ctr">
            <a:solidFill>
              <a:srgbClr val="008CC1"/>
            </a:solidFill>
            <a:prstDash val="solid"/>
            <a:round/>
            <a:headEnd type="none" w="med" len="med"/>
            <a:tailEnd type="none" w="med" len="med"/>
          </a:ln>
          <a:effectLst/>
        </p:spPr>
        <p:txBody>
          <a:bodyPr wrap="none"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t-IT" sz="1400" b="1" i="0" u="none" strike="noStrike" kern="0" cap="none" spc="0" normalizeH="0" baseline="0" noProof="0" dirty="0">
                <a:ln>
                  <a:noFill/>
                </a:ln>
                <a:effectLst/>
                <a:uLnTx/>
                <a:uFillTx/>
                <a:ea typeface="ヒラギノ角ゴ ProN W3" charset="0"/>
                <a:cs typeface="Arial Narrow" charset="0"/>
              </a:rPr>
              <a:t>3</a:t>
            </a:r>
          </a:p>
        </p:txBody>
      </p:sp>
      <p:sp>
        <p:nvSpPr>
          <p:cNvPr id="6" name="Oval 28">
            <a:extLst>
              <a:ext uri="{FF2B5EF4-FFF2-40B4-BE49-F238E27FC236}">
                <a16:creationId xmlns:a16="http://schemas.microsoft.com/office/drawing/2014/main" id="{A0722143-0CF8-2E46-BD53-E1C02362AAA8}"/>
              </a:ext>
            </a:extLst>
          </p:cNvPr>
          <p:cNvSpPr>
            <a:spLocks noChangeAspect="1"/>
          </p:cNvSpPr>
          <p:nvPr/>
        </p:nvSpPr>
        <p:spPr bwMode="auto">
          <a:xfrm>
            <a:off x="441842" y="2915541"/>
            <a:ext cx="647821" cy="647821"/>
          </a:xfrm>
          <a:prstGeom prst="ellipse">
            <a:avLst/>
          </a:prstGeom>
          <a:solidFill>
            <a:srgbClr val="FFFFFF"/>
          </a:solidFill>
          <a:ln w="38100" cap="flat" cmpd="sng" algn="ctr">
            <a:solidFill>
              <a:srgbClr val="008CC1"/>
            </a:solidFill>
            <a:prstDash val="solid"/>
            <a:round/>
            <a:headEnd type="none" w="med" len="med"/>
            <a:tailEnd type="none" w="med" len="med"/>
          </a:ln>
          <a:effectLst/>
        </p:spPr>
        <p:txBody>
          <a:bodyPr wrap="none"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t-IT" sz="1400" b="1" i="0" u="none" strike="noStrike" kern="0" cap="none" spc="0" normalizeH="0" baseline="0" noProof="0" dirty="0">
                <a:ln>
                  <a:noFill/>
                </a:ln>
                <a:effectLst/>
                <a:uLnTx/>
                <a:uFillTx/>
                <a:ea typeface="ヒラギノ角ゴ ProN W3" charset="0"/>
                <a:cs typeface="Arial Narrow" charset="0"/>
              </a:rPr>
              <a:t>2</a:t>
            </a:r>
          </a:p>
        </p:txBody>
      </p:sp>
      <p:sp>
        <p:nvSpPr>
          <p:cNvPr id="7" name="Oval 28">
            <a:extLst>
              <a:ext uri="{FF2B5EF4-FFF2-40B4-BE49-F238E27FC236}">
                <a16:creationId xmlns:a16="http://schemas.microsoft.com/office/drawing/2014/main" id="{DBBBD189-9BAF-C446-A667-D315D183F931}"/>
              </a:ext>
            </a:extLst>
          </p:cNvPr>
          <p:cNvSpPr>
            <a:spLocks noChangeAspect="1"/>
          </p:cNvSpPr>
          <p:nvPr/>
        </p:nvSpPr>
        <p:spPr bwMode="auto">
          <a:xfrm>
            <a:off x="441841" y="1322330"/>
            <a:ext cx="647821" cy="647821"/>
          </a:xfrm>
          <a:prstGeom prst="ellipse">
            <a:avLst/>
          </a:prstGeom>
          <a:solidFill>
            <a:srgbClr val="FFFFFF"/>
          </a:solidFill>
          <a:ln w="38100" cap="flat" cmpd="sng" algn="ctr">
            <a:solidFill>
              <a:srgbClr val="008CC1"/>
            </a:solidFill>
            <a:prstDash val="solid"/>
            <a:round/>
            <a:headEnd type="none" w="med" len="med"/>
            <a:tailEnd type="none" w="med" len="med"/>
          </a:ln>
          <a:effectLst/>
        </p:spPr>
        <p:txBody>
          <a:bodyPr wrap="none"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t-IT" sz="1400" b="1" i="0" u="none" strike="noStrike" kern="0" cap="none" spc="0" normalizeH="0" baseline="0" noProof="0" dirty="0">
                <a:ln>
                  <a:noFill/>
                </a:ln>
                <a:effectLst/>
                <a:uLnTx/>
                <a:uFillTx/>
                <a:ea typeface="ヒラギノ角ゴ ProN W3" charset="0"/>
                <a:cs typeface="Arial Narrow" charset="0"/>
              </a:rPr>
              <a:t>1</a:t>
            </a:r>
          </a:p>
        </p:txBody>
      </p:sp>
    </p:spTree>
    <p:extLst>
      <p:ext uri="{BB962C8B-B14F-4D97-AF65-F5344CB8AC3E}">
        <p14:creationId xmlns:p14="http://schemas.microsoft.com/office/powerpoint/2010/main" val="2918796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7E7DAB48-3B52-D648-BD66-7E5C933B180F}"/>
              </a:ext>
            </a:extLst>
          </p:cNvPr>
          <p:cNvSpPr txBox="1">
            <a:spLocks/>
          </p:cNvSpPr>
          <p:nvPr/>
        </p:nvSpPr>
        <p:spPr>
          <a:xfrm>
            <a:off x="182082" y="224574"/>
            <a:ext cx="8907597" cy="633743"/>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it-IT" dirty="0"/>
              <a:t>L’importanza della Team </a:t>
            </a:r>
            <a:r>
              <a:rPr lang="it-IT" dirty="0" err="1"/>
              <a:t>mission</a:t>
            </a:r>
            <a:endParaRPr lang="it-IT" dirty="0"/>
          </a:p>
        </p:txBody>
      </p:sp>
      <p:sp>
        <p:nvSpPr>
          <p:cNvPr id="3" name="Rettangolo 2">
            <a:extLst>
              <a:ext uri="{FF2B5EF4-FFF2-40B4-BE49-F238E27FC236}">
                <a16:creationId xmlns:a16="http://schemas.microsoft.com/office/drawing/2014/main" id="{4B1E8AEC-15E3-514F-8FD0-CA40FFA14530}"/>
              </a:ext>
            </a:extLst>
          </p:cNvPr>
          <p:cNvSpPr/>
          <p:nvPr/>
        </p:nvSpPr>
        <p:spPr>
          <a:xfrm>
            <a:off x="2240234" y="858318"/>
            <a:ext cx="1960525" cy="2926032"/>
          </a:xfrm>
          <a:prstGeom prst="rect">
            <a:avLst/>
          </a:prstGeom>
          <a:solidFill>
            <a:schemeClr val="bg1"/>
          </a:solid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4" name="Rettangolo 3">
            <a:extLst>
              <a:ext uri="{FF2B5EF4-FFF2-40B4-BE49-F238E27FC236}">
                <a16:creationId xmlns:a16="http://schemas.microsoft.com/office/drawing/2014/main" id="{C3F5E0D6-E864-8646-8214-E1D83720DD68}"/>
              </a:ext>
            </a:extLst>
          </p:cNvPr>
          <p:cNvSpPr/>
          <p:nvPr/>
        </p:nvSpPr>
        <p:spPr>
          <a:xfrm>
            <a:off x="4946613" y="858318"/>
            <a:ext cx="1960525" cy="2926032"/>
          </a:xfrm>
          <a:prstGeom prst="rect">
            <a:avLst/>
          </a:prstGeom>
          <a:solidFill>
            <a:schemeClr val="bg1"/>
          </a:solid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dirty="0"/>
          </a:p>
        </p:txBody>
      </p:sp>
      <p:sp>
        <p:nvSpPr>
          <p:cNvPr id="5" name="CasellaDiTesto 4">
            <a:extLst>
              <a:ext uri="{FF2B5EF4-FFF2-40B4-BE49-F238E27FC236}">
                <a16:creationId xmlns:a16="http://schemas.microsoft.com/office/drawing/2014/main" id="{13741CCD-E8D1-E94F-961B-702D454C1B52}"/>
              </a:ext>
            </a:extLst>
          </p:cNvPr>
          <p:cNvSpPr txBox="1"/>
          <p:nvPr/>
        </p:nvSpPr>
        <p:spPr>
          <a:xfrm>
            <a:off x="2648066" y="1625260"/>
            <a:ext cx="1144859" cy="369332"/>
          </a:xfrm>
          <a:prstGeom prst="rect">
            <a:avLst/>
          </a:prstGeom>
          <a:noFill/>
        </p:spPr>
        <p:txBody>
          <a:bodyPr wrap="square" rtlCol="0">
            <a:spAutoFit/>
          </a:bodyPr>
          <a:lstStyle/>
          <a:p>
            <a:r>
              <a:rPr lang="it-IT" dirty="0"/>
              <a:t>Team A</a:t>
            </a:r>
          </a:p>
        </p:txBody>
      </p:sp>
      <p:sp>
        <p:nvSpPr>
          <p:cNvPr id="6" name="Rettangolo 5">
            <a:extLst>
              <a:ext uri="{FF2B5EF4-FFF2-40B4-BE49-F238E27FC236}">
                <a16:creationId xmlns:a16="http://schemas.microsoft.com/office/drawing/2014/main" id="{752A7106-9395-8C43-8768-5F6E4AA1AC80}"/>
              </a:ext>
            </a:extLst>
          </p:cNvPr>
          <p:cNvSpPr/>
          <p:nvPr/>
        </p:nvSpPr>
        <p:spPr>
          <a:xfrm>
            <a:off x="7554460" y="858318"/>
            <a:ext cx="1960525" cy="2926032"/>
          </a:xfrm>
          <a:prstGeom prst="rect">
            <a:avLst/>
          </a:prstGeom>
          <a:solidFill>
            <a:schemeClr val="bg1"/>
          </a:solid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7" name="CasellaDiTesto 6">
            <a:extLst>
              <a:ext uri="{FF2B5EF4-FFF2-40B4-BE49-F238E27FC236}">
                <a16:creationId xmlns:a16="http://schemas.microsoft.com/office/drawing/2014/main" id="{CEADB497-7E4A-AD40-A5D1-6977B5E336DB}"/>
              </a:ext>
            </a:extLst>
          </p:cNvPr>
          <p:cNvSpPr txBox="1"/>
          <p:nvPr/>
        </p:nvSpPr>
        <p:spPr>
          <a:xfrm>
            <a:off x="7959649" y="1616519"/>
            <a:ext cx="1150145" cy="369332"/>
          </a:xfrm>
          <a:prstGeom prst="rect">
            <a:avLst/>
          </a:prstGeom>
          <a:noFill/>
        </p:spPr>
        <p:txBody>
          <a:bodyPr wrap="square" rtlCol="0">
            <a:spAutoFit/>
          </a:bodyPr>
          <a:lstStyle/>
          <a:p>
            <a:r>
              <a:rPr lang="it-IT" dirty="0"/>
              <a:t>Team C</a:t>
            </a:r>
          </a:p>
        </p:txBody>
      </p:sp>
      <p:sp>
        <p:nvSpPr>
          <p:cNvPr id="8" name="CasellaDiTesto 7">
            <a:extLst>
              <a:ext uri="{FF2B5EF4-FFF2-40B4-BE49-F238E27FC236}">
                <a16:creationId xmlns:a16="http://schemas.microsoft.com/office/drawing/2014/main" id="{D8CAA21E-5AF5-4646-A921-6E6A07AC8E6F}"/>
              </a:ext>
            </a:extLst>
          </p:cNvPr>
          <p:cNvSpPr txBox="1"/>
          <p:nvPr/>
        </p:nvSpPr>
        <p:spPr>
          <a:xfrm>
            <a:off x="5446354" y="1640934"/>
            <a:ext cx="1144859" cy="369332"/>
          </a:xfrm>
          <a:prstGeom prst="rect">
            <a:avLst/>
          </a:prstGeom>
          <a:noFill/>
        </p:spPr>
        <p:txBody>
          <a:bodyPr wrap="square" rtlCol="0">
            <a:spAutoFit/>
          </a:bodyPr>
          <a:lstStyle/>
          <a:p>
            <a:r>
              <a:rPr lang="it-IT" dirty="0"/>
              <a:t>Team B</a:t>
            </a:r>
          </a:p>
        </p:txBody>
      </p:sp>
      <p:sp>
        <p:nvSpPr>
          <p:cNvPr id="9" name="CasellaDiTesto 8">
            <a:extLst>
              <a:ext uri="{FF2B5EF4-FFF2-40B4-BE49-F238E27FC236}">
                <a16:creationId xmlns:a16="http://schemas.microsoft.com/office/drawing/2014/main" id="{20BB1258-6019-C246-8428-78143EC7B327}"/>
              </a:ext>
            </a:extLst>
          </p:cNvPr>
          <p:cNvSpPr txBox="1"/>
          <p:nvPr/>
        </p:nvSpPr>
        <p:spPr>
          <a:xfrm>
            <a:off x="2614776" y="1030522"/>
            <a:ext cx="1159363" cy="369332"/>
          </a:xfrm>
          <a:prstGeom prst="rect">
            <a:avLst/>
          </a:prstGeom>
          <a:noFill/>
        </p:spPr>
        <p:txBody>
          <a:bodyPr wrap="square" rtlCol="0">
            <a:spAutoFit/>
          </a:bodyPr>
          <a:lstStyle/>
          <a:p>
            <a:r>
              <a:rPr lang="it-IT" b="1" dirty="0" err="1">
                <a:solidFill>
                  <a:srgbClr val="FF0000"/>
                </a:solidFill>
              </a:rPr>
              <a:t>Mission</a:t>
            </a:r>
            <a:endParaRPr lang="it-IT" b="1" dirty="0">
              <a:solidFill>
                <a:srgbClr val="FF0000"/>
              </a:solidFill>
            </a:endParaRPr>
          </a:p>
        </p:txBody>
      </p:sp>
      <p:sp>
        <p:nvSpPr>
          <p:cNvPr id="10" name="CasellaDiTesto 9">
            <a:extLst>
              <a:ext uri="{FF2B5EF4-FFF2-40B4-BE49-F238E27FC236}">
                <a16:creationId xmlns:a16="http://schemas.microsoft.com/office/drawing/2014/main" id="{2DB1B64A-EFD2-FD4D-BBC1-5C596332C762}"/>
              </a:ext>
            </a:extLst>
          </p:cNvPr>
          <p:cNvSpPr txBox="1"/>
          <p:nvPr/>
        </p:nvSpPr>
        <p:spPr>
          <a:xfrm>
            <a:off x="5347193" y="1023328"/>
            <a:ext cx="1159363" cy="369332"/>
          </a:xfrm>
          <a:prstGeom prst="rect">
            <a:avLst/>
          </a:prstGeom>
          <a:noFill/>
        </p:spPr>
        <p:txBody>
          <a:bodyPr wrap="square" rtlCol="0">
            <a:spAutoFit/>
          </a:bodyPr>
          <a:lstStyle/>
          <a:p>
            <a:r>
              <a:rPr lang="it-IT" b="1" dirty="0" err="1">
                <a:solidFill>
                  <a:srgbClr val="FF0000"/>
                </a:solidFill>
              </a:rPr>
              <a:t>Mission</a:t>
            </a:r>
            <a:endParaRPr lang="it-IT" b="1" dirty="0">
              <a:solidFill>
                <a:srgbClr val="FF0000"/>
              </a:solidFill>
            </a:endParaRPr>
          </a:p>
        </p:txBody>
      </p:sp>
      <p:sp>
        <p:nvSpPr>
          <p:cNvPr id="11" name="CasellaDiTesto 10">
            <a:extLst>
              <a:ext uri="{FF2B5EF4-FFF2-40B4-BE49-F238E27FC236}">
                <a16:creationId xmlns:a16="http://schemas.microsoft.com/office/drawing/2014/main" id="{BD60D737-C650-1542-AD21-074EDDC21D0B}"/>
              </a:ext>
            </a:extLst>
          </p:cNvPr>
          <p:cNvSpPr txBox="1"/>
          <p:nvPr/>
        </p:nvSpPr>
        <p:spPr>
          <a:xfrm>
            <a:off x="7867774" y="1017573"/>
            <a:ext cx="1159363" cy="369332"/>
          </a:xfrm>
          <a:prstGeom prst="rect">
            <a:avLst/>
          </a:prstGeom>
          <a:noFill/>
        </p:spPr>
        <p:txBody>
          <a:bodyPr wrap="square" rtlCol="0">
            <a:spAutoFit/>
          </a:bodyPr>
          <a:lstStyle/>
          <a:p>
            <a:r>
              <a:rPr lang="it-IT" b="1" dirty="0" err="1">
                <a:solidFill>
                  <a:srgbClr val="FF0000"/>
                </a:solidFill>
              </a:rPr>
              <a:t>Mission</a:t>
            </a:r>
            <a:endParaRPr lang="it-IT" b="1" dirty="0">
              <a:solidFill>
                <a:srgbClr val="FF0000"/>
              </a:solidFill>
            </a:endParaRPr>
          </a:p>
        </p:txBody>
      </p:sp>
      <p:pic>
        <p:nvPicPr>
          <p:cNvPr id="15" name="Picture 11">
            <a:extLst>
              <a:ext uri="{FF2B5EF4-FFF2-40B4-BE49-F238E27FC236}">
                <a16:creationId xmlns:a16="http://schemas.microsoft.com/office/drawing/2014/main" id="{8274CF7B-602F-3F43-AB85-5D8C1EFCEF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0495" y="2223309"/>
            <a:ext cx="540000" cy="471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11">
            <a:extLst>
              <a:ext uri="{FF2B5EF4-FFF2-40B4-BE49-F238E27FC236}">
                <a16:creationId xmlns:a16="http://schemas.microsoft.com/office/drawing/2014/main" id="{0A5DC4A1-09F5-8945-953C-91A1137A33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4721" y="2321192"/>
            <a:ext cx="540000" cy="471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1">
            <a:extLst>
              <a:ext uri="{FF2B5EF4-FFF2-40B4-BE49-F238E27FC236}">
                <a16:creationId xmlns:a16="http://schemas.microsoft.com/office/drawing/2014/main" id="{AF2F2FD4-4C5C-3945-AE04-3D3119903B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8783" y="2321193"/>
            <a:ext cx="540000" cy="471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 Placeholder 7">
            <a:extLst>
              <a:ext uri="{FF2B5EF4-FFF2-40B4-BE49-F238E27FC236}">
                <a16:creationId xmlns:a16="http://schemas.microsoft.com/office/drawing/2014/main" id="{3075179F-22BF-EB4D-A1F5-00039E5FB53E}"/>
              </a:ext>
            </a:extLst>
          </p:cNvPr>
          <p:cNvSpPr txBox="1">
            <a:spLocks/>
          </p:cNvSpPr>
          <p:nvPr/>
        </p:nvSpPr>
        <p:spPr>
          <a:xfrm>
            <a:off x="364257" y="3943606"/>
            <a:ext cx="11125236" cy="2484354"/>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173038" indent="-173038">
              <a:lnSpc>
                <a:spcPct val="90000"/>
              </a:lnSpc>
              <a:spcBef>
                <a:spcPts val="1000"/>
              </a:spcBef>
              <a:buClr>
                <a:srgbClr val="0070AD"/>
              </a:buClr>
              <a:buFont typeface="Arial" panose="020B0604020202020204" pitchFamily="34" charset="0"/>
              <a:buChar char="•"/>
              <a:defRPr/>
            </a:pPr>
            <a:r>
              <a:rPr lang="it-IT" dirty="0"/>
              <a:t>In questa architettura, ogni team avrà la sua area di competenza. questo naturalmente fornisce valore aggiunto per il cliente, essendo team funzionalmente suddivisi in aree ben specifiche. Prendiamo come esempio un progetto di un e-commerce con 3 team. Ogni team lavora su una parte differente del nostro e-commerce, dichiarando prima dello start del progetto la sua </a:t>
            </a:r>
            <a:r>
              <a:rPr lang="it-IT" dirty="0" err="1"/>
              <a:t>mission</a:t>
            </a:r>
            <a:r>
              <a:rPr lang="it-IT" dirty="0"/>
              <a:t> , in maniera tale da chiarire sin da subito quali siano le responsabilità legate al proprio team. </a:t>
            </a:r>
          </a:p>
          <a:p>
            <a:pPr marL="173038" indent="-173038">
              <a:lnSpc>
                <a:spcPct val="90000"/>
              </a:lnSpc>
              <a:spcBef>
                <a:spcPts val="1000"/>
              </a:spcBef>
              <a:buClr>
                <a:srgbClr val="0070AD"/>
              </a:buClr>
              <a:buFont typeface="Arial" panose="020B0604020202020204" pitchFamily="34" charset="0"/>
              <a:buChar char="•"/>
              <a:defRPr/>
            </a:pPr>
            <a:r>
              <a:rPr lang="it-IT" dirty="0"/>
              <a:t>Ogni team ha un nome descrittivo e una chiara missione incentrata sull'utente. In questo esempio avremo quindi:</a:t>
            </a:r>
          </a:p>
          <a:p>
            <a:pPr marL="630238" lvl="1" indent="-173038">
              <a:lnSpc>
                <a:spcPct val="90000"/>
              </a:lnSpc>
              <a:spcBef>
                <a:spcPts val="1000"/>
              </a:spcBef>
              <a:buClr>
                <a:srgbClr val="0070AD"/>
              </a:buClr>
              <a:buFont typeface="Arial" panose="020B0604020202020204" pitchFamily="34" charset="0"/>
              <a:buChar char="•"/>
              <a:defRPr/>
            </a:pPr>
            <a:r>
              <a:rPr lang="it-IT" sz="1200" b="1" dirty="0"/>
              <a:t>Team orientamento</a:t>
            </a:r>
            <a:r>
              <a:rPr lang="it-IT" sz="1200" dirty="0"/>
              <a:t>&gt; come suggerisce il nome, l’obbiettivo è ispirare il cliente che naviga e presentare prodotti che potrebbero essere di interesse. </a:t>
            </a:r>
          </a:p>
          <a:p>
            <a:pPr marL="630238" lvl="1" indent="-173038">
              <a:lnSpc>
                <a:spcPct val="90000"/>
              </a:lnSpc>
              <a:spcBef>
                <a:spcPts val="1000"/>
              </a:spcBef>
              <a:buClr>
                <a:srgbClr val="0070AD"/>
              </a:buClr>
              <a:buFont typeface="Arial" panose="020B0604020202020204" pitchFamily="34" charset="0"/>
              <a:buChar char="•"/>
              <a:defRPr/>
            </a:pPr>
            <a:r>
              <a:rPr lang="it-IT" sz="1200" b="1" dirty="0"/>
              <a:t>Team scelta</a:t>
            </a:r>
            <a:r>
              <a:rPr lang="it-IT" sz="1200" dirty="0"/>
              <a:t> -&gt; aiuta a prendere una decisione di acquisto informata fornendo eccellenti immagini dei prodotti, un elenco di specifiche pertinenti, strumenti di confronto e recensioni dei clienti. </a:t>
            </a:r>
          </a:p>
          <a:p>
            <a:pPr marL="630238" lvl="1" indent="-173038">
              <a:lnSpc>
                <a:spcPct val="90000"/>
              </a:lnSpc>
              <a:spcBef>
                <a:spcPts val="1000"/>
              </a:spcBef>
              <a:buClr>
                <a:srgbClr val="0070AD"/>
              </a:buClr>
              <a:buFont typeface="Arial" panose="020B0604020202020204" pitchFamily="34" charset="0"/>
              <a:buChar char="•"/>
              <a:defRPr/>
            </a:pPr>
            <a:r>
              <a:rPr lang="it-IT" sz="1200" b="1" dirty="0"/>
              <a:t>Team checkout</a:t>
            </a:r>
            <a:r>
              <a:rPr lang="it-IT" sz="1200" dirty="0"/>
              <a:t> -&gt; Guida un cliente attraverso il checkout. </a:t>
            </a:r>
          </a:p>
          <a:p>
            <a:r>
              <a:rPr lang="it-IT" dirty="0"/>
              <a:t>Una missione chiara è vitale per il team. Fornisce maggior focus sull’obbiettivo, ed è la base per dividere il sistema software. </a:t>
            </a:r>
          </a:p>
          <a:p>
            <a:pPr marL="173038" indent="-173038">
              <a:lnSpc>
                <a:spcPct val="90000"/>
              </a:lnSpc>
              <a:spcBef>
                <a:spcPts val="1000"/>
              </a:spcBef>
              <a:buClr>
                <a:srgbClr val="0070AD"/>
              </a:buClr>
              <a:buFont typeface="Arial" panose="020B0604020202020204" pitchFamily="34" charset="0"/>
              <a:buChar char="•"/>
              <a:defRPr/>
            </a:pPr>
            <a:endParaRPr lang="it-IT" dirty="0"/>
          </a:p>
          <a:p>
            <a:pPr marL="173038" indent="-173038">
              <a:lnSpc>
                <a:spcPct val="90000"/>
              </a:lnSpc>
              <a:spcBef>
                <a:spcPts val="1000"/>
              </a:spcBef>
              <a:buClr>
                <a:srgbClr val="0070AD"/>
              </a:buClr>
              <a:buFont typeface="Arial" panose="020B0604020202020204" pitchFamily="34" charset="0"/>
              <a:buChar char="•"/>
              <a:defRPr/>
            </a:pPr>
            <a:endParaRPr lang="it-IT" dirty="0"/>
          </a:p>
          <a:p>
            <a:pPr marL="173038" indent="-173038">
              <a:lnSpc>
                <a:spcPct val="90000"/>
              </a:lnSpc>
              <a:spcBef>
                <a:spcPts val="1000"/>
              </a:spcBef>
              <a:buClr>
                <a:srgbClr val="0070AD"/>
              </a:buClr>
              <a:buFont typeface="Arial" panose="020B0604020202020204" pitchFamily="34" charset="0"/>
              <a:buChar char="•"/>
              <a:defRPr/>
            </a:pPr>
            <a:endParaRPr lang="it-IT" sz="1600" dirty="0"/>
          </a:p>
        </p:txBody>
      </p:sp>
    </p:spTree>
    <p:extLst>
      <p:ext uri="{BB962C8B-B14F-4D97-AF65-F5344CB8AC3E}">
        <p14:creationId xmlns:p14="http://schemas.microsoft.com/office/powerpoint/2010/main" val="2291918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C2A7395B-6CD6-9D46-A24E-B35DFB18D599}"/>
              </a:ext>
            </a:extLst>
          </p:cNvPr>
          <p:cNvSpPr txBox="1">
            <a:spLocks/>
          </p:cNvSpPr>
          <p:nvPr/>
        </p:nvSpPr>
        <p:spPr>
          <a:xfrm>
            <a:off x="182082" y="224574"/>
            <a:ext cx="8907597" cy="633743"/>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it-IT" dirty="0"/>
              <a:t>Team cross funzionali</a:t>
            </a:r>
          </a:p>
        </p:txBody>
      </p:sp>
      <p:sp>
        <p:nvSpPr>
          <p:cNvPr id="4" name="Rectangle 63">
            <a:extLst>
              <a:ext uri="{FF2B5EF4-FFF2-40B4-BE49-F238E27FC236}">
                <a16:creationId xmlns:a16="http://schemas.microsoft.com/office/drawing/2014/main" id="{75BE4D68-9FC1-054E-BE17-D4FC528EE30C}"/>
              </a:ext>
            </a:extLst>
          </p:cNvPr>
          <p:cNvSpPr/>
          <p:nvPr/>
        </p:nvSpPr>
        <p:spPr>
          <a:xfrm>
            <a:off x="182082" y="940682"/>
            <a:ext cx="5684026" cy="5391207"/>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5" name="Rectangle 64">
            <a:extLst>
              <a:ext uri="{FF2B5EF4-FFF2-40B4-BE49-F238E27FC236}">
                <a16:creationId xmlns:a16="http://schemas.microsoft.com/office/drawing/2014/main" id="{AEC3CFED-AC42-ED44-9A63-E7228A6A8CF8}"/>
              </a:ext>
            </a:extLst>
          </p:cNvPr>
          <p:cNvSpPr/>
          <p:nvPr/>
        </p:nvSpPr>
        <p:spPr>
          <a:xfrm>
            <a:off x="347235" y="1029962"/>
            <a:ext cx="5353719" cy="986637"/>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grpSp>
        <p:nvGrpSpPr>
          <p:cNvPr id="6" name="Group 23">
            <a:extLst>
              <a:ext uri="{FF2B5EF4-FFF2-40B4-BE49-F238E27FC236}">
                <a16:creationId xmlns:a16="http://schemas.microsoft.com/office/drawing/2014/main" id="{B62276E1-B6EA-2E49-9D0C-FD4F3D7EC8FB}"/>
              </a:ext>
            </a:extLst>
          </p:cNvPr>
          <p:cNvGrpSpPr>
            <a:grpSpLocks noChangeAspect="1"/>
          </p:cNvGrpSpPr>
          <p:nvPr/>
        </p:nvGrpSpPr>
        <p:grpSpPr>
          <a:xfrm>
            <a:off x="444712" y="1179930"/>
            <a:ext cx="695280" cy="614113"/>
            <a:chOff x="-2836862" y="6440488"/>
            <a:chExt cx="885824" cy="823913"/>
          </a:xfrm>
        </p:grpSpPr>
        <p:sp>
          <p:nvSpPr>
            <p:cNvPr id="7" name="Freeform 23">
              <a:extLst>
                <a:ext uri="{FF2B5EF4-FFF2-40B4-BE49-F238E27FC236}">
                  <a16:creationId xmlns:a16="http://schemas.microsoft.com/office/drawing/2014/main" id="{2808DC67-9515-8743-A1AE-3AA3A84A1BF0}"/>
                </a:ext>
              </a:extLst>
            </p:cNvPr>
            <p:cNvSpPr>
              <a:spLocks/>
            </p:cNvSpPr>
            <p:nvPr/>
          </p:nvSpPr>
          <p:spPr bwMode="auto">
            <a:xfrm>
              <a:off x="-2836862" y="6440488"/>
              <a:ext cx="885824" cy="823913"/>
            </a:xfrm>
            <a:custGeom>
              <a:avLst/>
              <a:gdLst>
                <a:gd name="T0" fmla="*/ 34 w 233"/>
                <a:gd name="T1" fmla="*/ 170 h 217"/>
                <a:gd name="T2" fmla="*/ 56 w 233"/>
                <a:gd name="T3" fmla="*/ 32 h 217"/>
                <a:gd name="T4" fmla="*/ 199 w 233"/>
                <a:gd name="T5" fmla="*/ 52 h 217"/>
                <a:gd name="T6" fmla="*/ 173 w 233"/>
                <a:gd name="T7" fmla="*/ 184 h 217"/>
                <a:gd name="T8" fmla="*/ 34 w 233"/>
                <a:gd name="T9" fmla="*/ 170 h 217"/>
              </a:gdLst>
              <a:ahLst/>
              <a:cxnLst>
                <a:cxn ang="0">
                  <a:pos x="T0" y="T1"/>
                </a:cxn>
                <a:cxn ang="0">
                  <a:pos x="T2" y="T3"/>
                </a:cxn>
                <a:cxn ang="0">
                  <a:pos x="T4" y="T5"/>
                </a:cxn>
                <a:cxn ang="0">
                  <a:pos x="T6" y="T7"/>
                </a:cxn>
                <a:cxn ang="0">
                  <a:pos x="T8" y="T9"/>
                </a:cxn>
              </a:cxnLst>
              <a:rect l="0" t="0" r="r" b="b"/>
              <a:pathLst>
                <a:path w="233" h="217">
                  <a:moveTo>
                    <a:pt x="34" y="170"/>
                  </a:moveTo>
                  <a:cubicBezTo>
                    <a:pt x="0" y="126"/>
                    <a:pt x="10" y="65"/>
                    <a:pt x="56" y="32"/>
                  </a:cubicBezTo>
                  <a:cubicBezTo>
                    <a:pt x="102" y="0"/>
                    <a:pt x="166" y="9"/>
                    <a:pt x="199" y="52"/>
                  </a:cubicBezTo>
                  <a:cubicBezTo>
                    <a:pt x="233" y="96"/>
                    <a:pt x="219" y="152"/>
                    <a:pt x="173" y="184"/>
                  </a:cubicBezTo>
                  <a:cubicBezTo>
                    <a:pt x="128" y="217"/>
                    <a:pt x="67" y="213"/>
                    <a:pt x="34" y="170"/>
                  </a:cubicBezTo>
                </a:path>
              </a:pathLst>
            </a:custGeom>
            <a:solidFill>
              <a:schemeClr val="bg1">
                <a:lumMod val="9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24">
              <a:extLst>
                <a:ext uri="{FF2B5EF4-FFF2-40B4-BE49-F238E27FC236}">
                  <a16:creationId xmlns:a16="http://schemas.microsoft.com/office/drawing/2014/main" id="{E5087B76-31E0-E446-8EC3-7F488629A9C6}"/>
                </a:ext>
              </a:extLst>
            </p:cNvPr>
            <p:cNvSpPr>
              <a:spLocks/>
            </p:cNvSpPr>
            <p:nvPr/>
          </p:nvSpPr>
          <p:spPr bwMode="auto">
            <a:xfrm>
              <a:off x="-2312988" y="6770688"/>
              <a:ext cx="100012" cy="106363"/>
            </a:xfrm>
            <a:custGeom>
              <a:avLst/>
              <a:gdLst>
                <a:gd name="T0" fmla="*/ 15 w 26"/>
                <a:gd name="T1" fmla="*/ 27 h 28"/>
                <a:gd name="T2" fmla="*/ 25 w 26"/>
                <a:gd name="T3" fmla="*/ 12 h 28"/>
                <a:gd name="T4" fmla="*/ 11 w 26"/>
                <a:gd name="T5" fmla="*/ 1 h 28"/>
                <a:gd name="T6" fmla="*/ 1 w 26"/>
                <a:gd name="T7" fmla="*/ 17 h 28"/>
                <a:gd name="T8" fmla="*/ 15 w 26"/>
                <a:gd name="T9" fmla="*/ 27 h 28"/>
              </a:gdLst>
              <a:ahLst/>
              <a:cxnLst>
                <a:cxn ang="0">
                  <a:pos x="T0" y="T1"/>
                </a:cxn>
                <a:cxn ang="0">
                  <a:pos x="T2" y="T3"/>
                </a:cxn>
                <a:cxn ang="0">
                  <a:pos x="T4" y="T5"/>
                </a:cxn>
                <a:cxn ang="0">
                  <a:pos x="T6" y="T7"/>
                </a:cxn>
                <a:cxn ang="0">
                  <a:pos x="T8" y="T9"/>
                </a:cxn>
              </a:cxnLst>
              <a:rect l="0" t="0" r="r" b="b"/>
              <a:pathLst>
                <a:path w="26" h="28">
                  <a:moveTo>
                    <a:pt x="15" y="27"/>
                  </a:moveTo>
                  <a:cubicBezTo>
                    <a:pt x="22" y="25"/>
                    <a:pt x="26" y="19"/>
                    <a:pt x="25" y="12"/>
                  </a:cubicBezTo>
                  <a:cubicBezTo>
                    <a:pt x="24" y="5"/>
                    <a:pt x="18" y="0"/>
                    <a:pt x="11" y="1"/>
                  </a:cubicBezTo>
                  <a:cubicBezTo>
                    <a:pt x="5" y="3"/>
                    <a:pt x="0" y="10"/>
                    <a:pt x="1" y="17"/>
                  </a:cubicBezTo>
                  <a:cubicBezTo>
                    <a:pt x="2" y="24"/>
                    <a:pt x="9" y="28"/>
                    <a:pt x="15" y="27"/>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25">
              <a:extLst>
                <a:ext uri="{FF2B5EF4-FFF2-40B4-BE49-F238E27FC236}">
                  <a16:creationId xmlns:a16="http://schemas.microsoft.com/office/drawing/2014/main" id="{E065A3F2-61D9-9640-A85A-575E028970F9}"/>
                </a:ext>
              </a:extLst>
            </p:cNvPr>
            <p:cNvSpPr>
              <a:spLocks/>
            </p:cNvSpPr>
            <p:nvPr/>
          </p:nvSpPr>
          <p:spPr bwMode="auto">
            <a:xfrm>
              <a:off x="-2351088" y="6884988"/>
              <a:ext cx="176212" cy="117475"/>
            </a:xfrm>
            <a:custGeom>
              <a:avLst/>
              <a:gdLst>
                <a:gd name="T0" fmla="*/ 39 w 46"/>
                <a:gd name="T1" fmla="*/ 28 h 31"/>
                <a:gd name="T2" fmla="*/ 45 w 46"/>
                <a:gd name="T3" fmla="*/ 18 h 31"/>
                <a:gd name="T4" fmla="*/ 17 w 46"/>
                <a:gd name="T5" fmla="*/ 4 h 31"/>
                <a:gd name="T6" fmla="*/ 0 w 46"/>
                <a:gd name="T7" fmla="*/ 21 h 31"/>
                <a:gd name="T8" fmla="*/ 0 w 46"/>
                <a:gd name="T9" fmla="*/ 26 h 31"/>
                <a:gd name="T10" fmla="*/ 39 w 46"/>
                <a:gd name="T11" fmla="*/ 28 h 31"/>
              </a:gdLst>
              <a:ahLst/>
              <a:cxnLst>
                <a:cxn ang="0">
                  <a:pos x="T0" y="T1"/>
                </a:cxn>
                <a:cxn ang="0">
                  <a:pos x="T2" y="T3"/>
                </a:cxn>
                <a:cxn ang="0">
                  <a:pos x="T4" y="T5"/>
                </a:cxn>
                <a:cxn ang="0">
                  <a:pos x="T6" y="T7"/>
                </a:cxn>
                <a:cxn ang="0">
                  <a:pos x="T8" y="T9"/>
                </a:cxn>
                <a:cxn ang="0">
                  <a:pos x="T10" y="T11"/>
                </a:cxn>
              </a:cxnLst>
              <a:rect l="0" t="0" r="r" b="b"/>
              <a:pathLst>
                <a:path w="46" h="31">
                  <a:moveTo>
                    <a:pt x="39" y="28"/>
                  </a:moveTo>
                  <a:cubicBezTo>
                    <a:pt x="43" y="27"/>
                    <a:pt x="46" y="23"/>
                    <a:pt x="45" y="18"/>
                  </a:cubicBezTo>
                  <a:cubicBezTo>
                    <a:pt x="43" y="9"/>
                    <a:pt x="33" y="0"/>
                    <a:pt x="17" y="4"/>
                  </a:cubicBezTo>
                  <a:cubicBezTo>
                    <a:pt x="9" y="6"/>
                    <a:pt x="2" y="12"/>
                    <a:pt x="0" y="21"/>
                  </a:cubicBezTo>
                  <a:cubicBezTo>
                    <a:pt x="0" y="23"/>
                    <a:pt x="0" y="24"/>
                    <a:pt x="0" y="26"/>
                  </a:cubicBezTo>
                  <a:cubicBezTo>
                    <a:pt x="11" y="26"/>
                    <a:pt x="21" y="31"/>
                    <a:pt x="39" y="28"/>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26">
              <a:extLst>
                <a:ext uri="{FF2B5EF4-FFF2-40B4-BE49-F238E27FC236}">
                  <a16:creationId xmlns:a16="http://schemas.microsoft.com/office/drawing/2014/main" id="{534B51D8-C06D-EA4A-8675-767E61A35E4A}"/>
                </a:ext>
              </a:extLst>
            </p:cNvPr>
            <p:cNvSpPr>
              <a:spLocks/>
            </p:cNvSpPr>
            <p:nvPr/>
          </p:nvSpPr>
          <p:spPr bwMode="auto">
            <a:xfrm>
              <a:off x="-2586038" y="6740525"/>
              <a:ext cx="87312" cy="90488"/>
            </a:xfrm>
            <a:custGeom>
              <a:avLst/>
              <a:gdLst>
                <a:gd name="T0" fmla="*/ 9 w 23"/>
                <a:gd name="T1" fmla="*/ 23 h 24"/>
                <a:gd name="T2" fmla="*/ 1 w 23"/>
                <a:gd name="T3" fmla="*/ 10 h 24"/>
                <a:gd name="T4" fmla="*/ 13 w 23"/>
                <a:gd name="T5" fmla="*/ 1 h 24"/>
                <a:gd name="T6" fmla="*/ 22 w 23"/>
                <a:gd name="T7" fmla="*/ 14 h 24"/>
                <a:gd name="T8" fmla="*/ 9 w 23"/>
                <a:gd name="T9" fmla="*/ 23 h 24"/>
              </a:gdLst>
              <a:ahLst/>
              <a:cxnLst>
                <a:cxn ang="0">
                  <a:pos x="T0" y="T1"/>
                </a:cxn>
                <a:cxn ang="0">
                  <a:pos x="T2" y="T3"/>
                </a:cxn>
                <a:cxn ang="0">
                  <a:pos x="T4" y="T5"/>
                </a:cxn>
                <a:cxn ang="0">
                  <a:pos x="T6" y="T7"/>
                </a:cxn>
                <a:cxn ang="0">
                  <a:pos x="T8" y="T9"/>
                </a:cxn>
              </a:cxnLst>
              <a:rect l="0" t="0" r="r" b="b"/>
              <a:pathLst>
                <a:path w="23" h="24">
                  <a:moveTo>
                    <a:pt x="9" y="23"/>
                  </a:moveTo>
                  <a:cubicBezTo>
                    <a:pt x="3" y="22"/>
                    <a:pt x="0" y="16"/>
                    <a:pt x="1" y="10"/>
                  </a:cubicBezTo>
                  <a:cubicBezTo>
                    <a:pt x="2" y="4"/>
                    <a:pt x="7" y="0"/>
                    <a:pt x="13" y="1"/>
                  </a:cubicBezTo>
                  <a:cubicBezTo>
                    <a:pt x="19" y="2"/>
                    <a:pt x="23" y="8"/>
                    <a:pt x="22" y="14"/>
                  </a:cubicBezTo>
                  <a:cubicBezTo>
                    <a:pt x="21" y="20"/>
                    <a:pt x="15" y="24"/>
                    <a:pt x="9" y="23"/>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27">
              <a:extLst>
                <a:ext uri="{FF2B5EF4-FFF2-40B4-BE49-F238E27FC236}">
                  <a16:creationId xmlns:a16="http://schemas.microsoft.com/office/drawing/2014/main" id="{C37149F4-21DB-184F-A1CE-DE26F2D35F8D}"/>
                </a:ext>
              </a:extLst>
            </p:cNvPr>
            <p:cNvSpPr>
              <a:spLocks/>
            </p:cNvSpPr>
            <p:nvPr/>
          </p:nvSpPr>
          <p:spPr bwMode="auto">
            <a:xfrm>
              <a:off x="-2620963" y="6838950"/>
              <a:ext cx="155575" cy="103188"/>
            </a:xfrm>
            <a:custGeom>
              <a:avLst/>
              <a:gdLst>
                <a:gd name="T0" fmla="*/ 7 w 41"/>
                <a:gd name="T1" fmla="*/ 24 h 27"/>
                <a:gd name="T2" fmla="*/ 1 w 41"/>
                <a:gd name="T3" fmla="*/ 16 h 27"/>
                <a:gd name="T4" fmla="*/ 26 w 41"/>
                <a:gd name="T5" fmla="*/ 3 h 27"/>
                <a:gd name="T6" fmla="*/ 40 w 41"/>
                <a:gd name="T7" fmla="*/ 18 h 27"/>
                <a:gd name="T8" fmla="*/ 41 w 41"/>
                <a:gd name="T9" fmla="*/ 23 h 27"/>
                <a:gd name="T10" fmla="*/ 7 w 41"/>
                <a:gd name="T11" fmla="*/ 24 h 27"/>
              </a:gdLst>
              <a:ahLst/>
              <a:cxnLst>
                <a:cxn ang="0">
                  <a:pos x="T0" y="T1"/>
                </a:cxn>
                <a:cxn ang="0">
                  <a:pos x="T2" y="T3"/>
                </a:cxn>
                <a:cxn ang="0">
                  <a:pos x="T4" y="T5"/>
                </a:cxn>
                <a:cxn ang="0">
                  <a:pos x="T6" y="T7"/>
                </a:cxn>
                <a:cxn ang="0">
                  <a:pos x="T8" y="T9"/>
                </a:cxn>
                <a:cxn ang="0">
                  <a:pos x="T10" y="T11"/>
                </a:cxn>
              </a:cxnLst>
              <a:rect l="0" t="0" r="r" b="b"/>
              <a:pathLst>
                <a:path w="41" h="27">
                  <a:moveTo>
                    <a:pt x="7" y="24"/>
                  </a:moveTo>
                  <a:cubicBezTo>
                    <a:pt x="3" y="24"/>
                    <a:pt x="0" y="20"/>
                    <a:pt x="1" y="16"/>
                  </a:cubicBezTo>
                  <a:cubicBezTo>
                    <a:pt x="3" y="8"/>
                    <a:pt x="12" y="0"/>
                    <a:pt x="26" y="3"/>
                  </a:cubicBezTo>
                  <a:cubicBezTo>
                    <a:pt x="33" y="5"/>
                    <a:pt x="39" y="11"/>
                    <a:pt x="40" y="18"/>
                  </a:cubicBezTo>
                  <a:cubicBezTo>
                    <a:pt x="41" y="20"/>
                    <a:pt x="41" y="21"/>
                    <a:pt x="41" y="23"/>
                  </a:cubicBezTo>
                  <a:cubicBezTo>
                    <a:pt x="31" y="23"/>
                    <a:pt x="23" y="27"/>
                    <a:pt x="7" y="24"/>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28">
              <a:extLst>
                <a:ext uri="{FF2B5EF4-FFF2-40B4-BE49-F238E27FC236}">
                  <a16:creationId xmlns:a16="http://schemas.microsoft.com/office/drawing/2014/main" id="{994D5536-4F1E-6A4A-861D-B9BA861E4829}"/>
                </a:ext>
              </a:extLst>
            </p:cNvPr>
            <p:cNvSpPr>
              <a:spLocks/>
            </p:cNvSpPr>
            <p:nvPr/>
          </p:nvSpPr>
          <p:spPr bwMode="auto">
            <a:xfrm>
              <a:off x="-2482850" y="6710363"/>
              <a:ext cx="136525" cy="147638"/>
            </a:xfrm>
            <a:custGeom>
              <a:avLst/>
              <a:gdLst>
                <a:gd name="T0" fmla="*/ 19 w 36"/>
                <a:gd name="T1" fmla="*/ 38 h 39"/>
                <a:gd name="T2" fmla="*/ 36 w 36"/>
                <a:gd name="T3" fmla="*/ 18 h 39"/>
                <a:gd name="T4" fmla="*/ 18 w 36"/>
                <a:gd name="T5" fmla="*/ 1 h 39"/>
                <a:gd name="T6" fmla="*/ 1 w 36"/>
                <a:gd name="T7" fmla="*/ 21 h 39"/>
                <a:gd name="T8" fmla="*/ 19 w 36"/>
                <a:gd name="T9" fmla="*/ 38 h 39"/>
              </a:gdLst>
              <a:ahLst/>
              <a:cxnLst>
                <a:cxn ang="0">
                  <a:pos x="T0" y="T1"/>
                </a:cxn>
                <a:cxn ang="0">
                  <a:pos x="T2" y="T3"/>
                </a:cxn>
                <a:cxn ang="0">
                  <a:pos x="T4" y="T5"/>
                </a:cxn>
                <a:cxn ang="0">
                  <a:pos x="T6" y="T7"/>
                </a:cxn>
                <a:cxn ang="0">
                  <a:pos x="T8" y="T9"/>
                </a:cxn>
              </a:cxnLst>
              <a:rect l="0" t="0" r="r" b="b"/>
              <a:pathLst>
                <a:path w="36" h="39">
                  <a:moveTo>
                    <a:pt x="19" y="38"/>
                  </a:moveTo>
                  <a:cubicBezTo>
                    <a:pt x="30" y="37"/>
                    <a:pt x="36" y="28"/>
                    <a:pt x="36" y="18"/>
                  </a:cubicBezTo>
                  <a:cubicBezTo>
                    <a:pt x="36" y="8"/>
                    <a:pt x="28" y="0"/>
                    <a:pt x="18" y="1"/>
                  </a:cubicBezTo>
                  <a:cubicBezTo>
                    <a:pt x="8" y="1"/>
                    <a:pt x="0" y="10"/>
                    <a:pt x="1" y="21"/>
                  </a:cubicBezTo>
                  <a:cubicBezTo>
                    <a:pt x="1" y="31"/>
                    <a:pt x="9" y="39"/>
                    <a:pt x="19" y="38"/>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29">
              <a:extLst>
                <a:ext uri="{FF2B5EF4-FFF2-40B4-BE49-F238E27FC236}">
                  <a16:creationId xmlns:a16="http://schemas.microsoft.com/office/drawing/2014/main" id="{1BE46A9C-68C1-9842-AD05-1610431C2357}"/>
                </a:ext>
              </a:extLst>
            </p:cNvPr>
            <p:cNvSpPr>
              <a:spLocks/>
            </p:cNvSpPr>
            <p:nvPr/>
          </p:nvSpPr>
          <p:spPr bwMode="auto">
            <a:xfrm>
              <a:off x="-2540000" y="6873875"/>
              <a:ext cx="254000" cy="166688"/>
            </a:xfrm>
            <a:custGeom>
              <a:avLst/>
              <a:gdLst>
                <a:gd name="T0" fmla="*/ 0 w 67"/>
                <a:gd name="T1" fmla="*/ 38 h 44"/>
                <a:gd name="T2" fmla="*/ 0 w 67"/>
                <a:gd name="T3" fmla="*/ 30 h 44"/>
                <a:gd name="T4" fmla="*/ 24 w 67"/>
                <a:gd name="T5" fmla="*/ 5 h 44"/>
                <a:gd name="T6" fmla="*/ 64 w 67"/>
                <a:gd name="T7" fmla="*/ 24 h 44"/>
                <a:gd name="T8" fmla="*/ 55 w 67"/>
                <a:gd name="T9" fmla="*/ 40 h 44"/>
                <a:gd name="T10" fmla="*/ 0 w 67"/>
                <a:gd name="T11" fmla="*/ 38 h 44"/>
              </a:gdLst>
              <a:ahLst/>
              <a:cxnLst>
                <a:cxn ang="0">
                  <a:pos x="T0" y="T1"/>
                </a:cxn>
                <a:cxn ang="0">
                  <a:pos x="T2" y="T3"/>
                </a:cxn>
                <a:cxn ang="0">
                  <a:pos x="T4" y="T5"/>
                </a:cxn>
                <a:cxn ang="0">
                  <a:pos x="T6" y="T7"/>
                </a:cxn>
                <a:cxn ang="0">
                  <a:pos x="T8" y="T9"/>
                </a:cxn>
                <a:cxn ang="0">
                  <a:pos x="T10" y="T11"/>
                </a:cxn>
              </a:cxnLst>
              <a:rect l="0" t="0" r="r" b="b"/>
              <a:pathLst>
                <a:path w="67" h="44">
                  <a:moveTo>
                    <a:pt x="0" y="38"/>
                  </a:moveTo>
                  <a:cubicBezTo>
                    <a:pt x="0" y="35"/>
                    <a:pt x="0" y="32"/>
                    <a:pt x="0" y="30"/>
                  </a:cubicBezTo>
                  <a:cubicBezTo>
                    <a:pt x="3" y="17"/>
                    <a:pt x="13" y="8"/>
                    <a:pt x="24" y="5"/>
                  </a:cubicBezTo>
                  <a:cubicBezTo>
                    <a:pt x="47" y="0"/>
                    <a:pt x="60" y="11"/>
                    <a:pt x="64" y="24"/>
                  </a:cubicBezTo>
                  <a:cubicBezTo>
                    <a:pt x="67" y="31"/>
                    <a:pt x="62" y="39"/>
                    <a:pt x="55" y="40"/>
                  </a:cubicBezTo>
                  <a:cubicBezTo>
                    <a:pt x="30" y="44"/>
                    <a:pt x="15" y="37"/>
                    <a:pt x="0" y="38"/>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Text Placeholder 49">
            <a:extLst>
              <a:ext uri="{FF2B5EF4-FFF2-40B4-BE49-F238E27FC236}">
                <a16:creationId xmlns:a16="http://schemas.microsoft.com/office/drawing/2014/main" id="{66CA51FD-642A-E64E-8508-D7478B6C2FD9}"/>
              </a:ext>
            </a:extLst>
          </p:cNvPr>
          <p:cNvSpPr txBox="1">
            <a:spLocks/>
          </p:cNvSpPr>
          <p:nvPr/>
        </p:nvSpPr>
        <p:spPr>
          <a:xfrm>
            <a:off x="1134451" y="1220258"/>
            <a:ext cx="4361002" cy="52722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lang="en-US" sz="1400" dirty="0">
                <a:solidFill>
                  <a:schemeClr val="bg1"/>
                </a:solidFill>
              </a:rPr>
              <a:t>Team di </a:t>
            </a:r>
            <a:r>
              <a:rPr lang="en-US" sz="1400" dirty="0" err="1">
                <a:solidFill>
                  <a:schemeClr val="bg1"/>
                </a:solidFill>
              </a:rPr>
              <a:t>specialisti</a:t>
            </a:r>
            <a:r>
              <a:rPr lang="en-US" sz="1400" dirty="0">
                <a:solidFill>
                  <a:schemeClr val="bg1"/>
                </a:solidFill>
              </a:rPr>
              <a:t> (</a:t>
            </a:r>
            <a:r>
              <a:rPr lang="en-US" sz="1400" dirty="0" err="1">
                <a:solidFill>
                  <a:schemeClr val="bg1"/>
                </a:solidFill>
              </a:rPr>
              <a:t>risorse</a:t>
            </a:r>
            <a:r>
              <a:rPr lang="en-US" sz="1400" dirty="0">
                <a:solidFill>
                  <a:schemeClr val="bg1"/>
                </a:solidFill>
              </a:rPr>
              <a:t> </a:t>
            </a:r>
            <a:r>
              <a:rPr lang="en-US" sz="1400" dirty="0" err="1">
                <a:solidFill>
                  <a:schemeClr val="bg1"/>
                </a:solidFill>
              </a:rPr>
              <a:t>raggruppate</a:t>
            </a:r>
            <a:r>
              <a:rPr lang="en-US" sz="1400" dirty="0">
                <a:solidFill>
                  <a:schemeClr val="bg1"/>
                </a:solidFill>
              </a:rPr>
              <a:t> in base alle skills)</a:t>
            </a:r>
            <a:endParaRPr kumimoji="0" lang="pt-PT" sz="1400" b="0" i="0" u="none" strike="noStrike" kern="1200" cap="none" spc="0" normalizeH="0" baseline="0" noProof="0" dirty="0">
              <a:ln>
                <a:noFill/>
              </a:ln>
              <a:solidFill>
                <a:schemeClr val="bg1"/>
              </a:solidFill>
              <a:effectLst/>
              <a:uLnTx/>
              <a:uFillTx/>
              <a:latin typeface="+mn-lt"/>
              <a:ea typeface="+mn-ea"/>
              <a:cs typeface="+mn-cs"/>
            </a:endParaRPr>
          </a:p>
        </p:txBody>
      </p:sp>
      <p:sp>
        <p:nvSpPr>
          <p:cNvPr id="16" name="Rectangle 63">
            <a:extLst>
              <a:ext uri="{FF2B5EF4-FFF2-40B4-BE49-F238E27FC236}">
                <a16:creationId xmlns:a16="http://schemas.microsoft.com/office/drawing/2014/main" id="{50DB8D71-B9A9-F34E-8ECA-A76508A5A4F0}"/>
              </a:ext>
            </a:extLst>
          </p:cNvPr>
          <p:cNvSpPr/>
          <p:nvPr/>
        </p:nvSpPr>
        <p:spPr>
          <a:xfrm>
            <a:off x="6261102" y="945077"/>
            <a:ext cx="5684026" cy="5391207"/>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ctangle 64">
            <a:extLst>
              <a:ext uri="{FF2B5EF4-FFF2-40B4-BE49-F238E27FC236}">
                <a16:creationId xmlns:a16="http://schemas.microsoft.com/office/drawing/2014/main" id="{5C0D190C-B1DB-BF4C-9768-14802F7A1587}"/>
              </a:ext>
            </a:extLst>
          </p:cNvPr>
          <p:cNvSpPr/>
          <p:nvPr/>
        </p:nvSpPr>
        <p:spPr>
          <a:xfrm>
            <a:off x="6426255" y="1038041"/>
            <a:ext cx="5353719" cy="986637"/>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8" name="Group 23">
            <a:extLst>
              <a:ext uri="{FF2B5EF4-FFF2-40B4-BE49-F238E27FC236}">
                <a16:creationId xmlns:a16="http://schemas.microsoft.com/office/drawing/2014/main" id="{700315C8-AE6E-AD41-8BB3-7EF4BDA32C36}"/>
              </a:ext>
            </a:extLst>
          </p:cNvPr>
          <p:cNvGrpSpPr>
            <a:grpSpLocks noChangeAspect="1"/>
          </p:cNvGrpSpPr>
          <p:nvPr/>
        </p:nvGrpSpPr>
        <p:grpSpPr>
          <a:xfrm>
            <a:off x="6523732" y="1188009"/>
            <a:ext cx="762478" cy="673467"/>
            <a:chOff x="-2836862" y="6440488"/>
            <a:chExt cx="885824" cy="823913"/>
          </a:xfrm>
        </p:grpSpPr>
        <p:sp>
          <p:nvSpPr>
            <p:cNvPr id="19" name="Freeform 23">
              <a:extLst>
                <a:ext uri="{FF2B5EF4-FFF2-40B4-BE49-F238E27FC236}">
                  <a16:creationId xmlns:a16="http://schemas.microsoft.com/office/drawing/2014/main" id="{79A9B346-086C-7842-A452-B036A9202058}"/>
                </a:ext>
              </a:extLst>
            </p:cNvPr>
            <p:cNvSpPr>
              <a:spLocks/>
            </p:cNvSpPr>
            <p:nvPr/>
          </p:nvSpPr>
          <p:spPr bwMode="auto">
            <a:xfrm>
              <a:off x="-2836862" y="6440488"/>
              <a:ext cx="885824" cy="823913"/>
            </a:xfrm>
            <a:custGeom>
              <a:avLst/>
              <a:gdLst>
                <a:gd name="T0" fmla="*/ 34 w 233"/>
                <a:gd name="T1" fmla="*/ 170 h 217"/>
                <a:gd name="T2" fmla="*/ 56 w 233"/>
                <a:gd name="T3" fmla="*/ 32 h 217"/>
                <a:gd name="T4" fmla="*/ 199 w 233"/>
                <a:gd name="T5" fmla="*/ 52 h 217"/>
                <a:gd name="T6" fmla="*/ 173 w 233"/>
                <a:gd name="T7" fmla="*/ 184 h 217"/>
                <a:gd name="T8" fmla="*/ 34 w 233"/>
                <a:gd name="T9" fmla="*/ 170 h 217"/>
              </a:gdLst>
              <a:ahLst/>
              <a:cxnLst>
                <a:cxn ang="0">
                  <a:pos x="T0" y="T1"/>
                </a:cxn>
                <a:cxn ang="0">
                  <a:pos x="T2" y="T3"/>
                </a:cxn>
                <a:cxn ang="0">
                  <a:pos x="T4" y="T5"/>
                </a:cxn>
                <a:cxn ang="0">
                  <a:pos x="T6" y="T7"/>
                </a:cxn>
                <a:cxn ang="0">
                  <a:pos x="T8" y="T9"/>
                </a:cxn>
              </a:cxnLst>
              <a:rect l="0" t="0" r="r" b="b"/>
              <a:pathLst>
                <a:path w="233" h="217">
                  <a:moveTo>
                    <a:pt x="34" y="170"/>
                  </a:moveTo>
                  <a:cubicBezTo>
                    <a:pt x="0" y="126"/>
                    <a:pt x="10" y="65"/>
                    <a:pt x="56" y="32"/>
                  </a:cubicBezTo>
                  <a:cubicBezTo>
                    <a:pt x="102" y="0"/>
                    <a:pt x="166" y="9"/>
                    <a:pt x="199" y="52"/>
                  </a:cubicBezTo>
                  <a:cubicBezTo>
                    <a:pt x="233" y="96"/>
                    <a:pt x="219" y="152"/>
                    <a:pt x="173" y="184"/>
                  </a:cubicBezTo>
                  <a:cubicBezTo>
                    <a:pt x="128" y="217"/>
                    <a:pt x="67" y="213"/>
                    <a:pt x="34" y="170"/>
                  </a:cubicBezTo>
                </a:path>
              </a:pathLst>
            </a:custGeom>
            <a:solidFill>
              <a:schemeClr val="bg1">
                <a:lumMod val="9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24">
              <a:extLst>
                <a:ext uri="{FF2B5EF4-FFF2-40B4-BE49-F238E27FC236}">
                  <a16:creationId xmlns:a16="http://schemas.microsoft.com/office/drawing/2014/main" id="{9843772E-5454-8840-9B05-3A5F29F5E818}"/>
                </a:ext>
              </a:extLst>
            </p:cNvPr>
            <p:cNvSpPr>
              <a:spLocks/>
            </p:cNvSpPr>
            <p:nvPr/>
          </p:nvSpPr>
          <p:spPr bwMode="auto">
            <a:xfrm>
              <a:off x="-2312988" y="6770688"/>
              <a:ext cx="100012" cy="106363"/>
            </a:xfrm>
            <a:custGeom>
              <a:avLst/>
              <a:gdLst>
                <a:gd name="T0" fmla="*/ 15 w 26"/>
                <a:gd name="T1" fmla="*/ 27 h 28"/>
                <a:gd name="T2" fmla="*/ 25 w 26"/>
                <a:gd name="T3" fmla="*/ 12 h 28"/>
                <a:gd name="T4" fmla="*/ 11 w 26"/>
                <a:gd name="T5" fmla="*/ 1 h 28"/>
                <a:gd name="T6" fmla="*/ 1 w 26"/>
                <a:gd name="T7" fmla="*/ 17 h 28"/>
                <a:gd name="T8" fmla="*/ 15 w 26"/>
                <a:gd name="T9" fmla="*/ 27 h 28"/>
              </a:gdLst>
              <a:ahLst/>
              <a:cxnLst>
                <a:cxn ang="0">
                  <a:pos x="T0" y="T1"/>
                </a:cxn>
                <a:cxn ang="0">
                  <a:pos x="T2" y="T3"/>
                </a:cxn>
                <a:cxn ang="0">
                  <a:pos x="T4" y="T5"/>
                </a:cxn>
                <a:cxn ang="0">
                  <a:pos x="T6" y="T7"/>
                </a:cxn>
                <a:cxn ang="0">
                  <a:pos x="T8" y="T9"/>
                </a:cxn>
              </a:cxnLst>
              <a:rect l="0" t="0" r="r" b="b"/>
              <a:pathLst>
                <a:path w="26" h="28">
                  <a:moveTo>
                    <a:pt x="15" y="27"/>
                  </a:moveTo>
                  <a:cubicBezTo>
                    <a:pt x="22" y="25"/>
                    <a:pt x="26" y="19"/>
                    <a:pt x="25" y="12"/>
                  </a:cubicBezTo>
                  <a:cubicBezTo>
                    <a:pt x="24" y="5"/>
                    <a:pt x="18" y="0"/>
                    <a:pt x="11" y="1"/>
                  </a:cubicBezTo>
                  <a:cubicBezTo>
                    <a:pt x="5" y="3"/>
                    <a:pt x="0" y="10"/>
                    <a:pt x="1" y="17"/>
                  </a:cubicBezTo>
                  <a:cubicBezTo>
                    <a:pt x="2" y="24"/>
                    <a:pt x="9" y="28"/>
                    <a:pt x="15" y="27"/>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25">
              <a:extLst>
                <a:ext uri="{FF2B5EF4-FFF2-40B4-BE49-F238E27FC236}">
                  <a16:creationId xmlns:a16="http://schemas.microsoft.com/office/drawing/2014/main" id="{E4F674A7-3BD8-EB46-9EAE-CA18234E1428}"/>
                </a:ext>
              </a:extLst>
            </p:cNvPr>
            <p:cNvSpPr>
              <a:spLocks/>
            </p:cNvSpPr>
            <p:nvPr/>
          </p:nvSpPr>
          <p:spPr bwMode="auto">
            <a:xfrm>
              <a:off x="-2351088" y="6884988"/>
              <a:ext cx="176212" cy="117475"/>
            </a:xfrm>
            <a:custGeom>
              <a:avLst/>
              <a:gdLst>
                <a:gd name="T0" fmla="*/ 39 w 46"/>
                <a:gd name="T1" fmla="*/ 28 h 31"/>
                <a:gd name="T2" fmla="*/ 45 w 46"/>
                <a:gd name="T3" fmla="*/ 18 h 31"/>
                <a:gd name="T4" fmla="*/ 17 w 46"/>
                <a:gd name="T5" fmla="*/ 4 h 31"/>
                <a:gd name="T6" fmla="*/ 0 w 46"/>
                <a:gd name="T7" fmla="*/ 21 h 31"/>
                <a:gd name="T8" fmla="*/ 0 w 46"/>
                <a:gd name="T9" fmla="*/ 26 h 31"/>
                <a:gd name="T10" fmla="*/ 39 w 46"/>
                <a:gd name="T11" fmla="*/ 28 h 31"/>
              </a:gdLst>
              <a:ahLst/>
              <a:cxnLst>
                <a:cxn ang="0">
                  <a:pos x="T0" y="T1"/>
                </a:cxn>
                <a:cxn ang="0">
                  <a:pos x="T2" y="T3"/>
                </a:cxn>
                <a:cxn ang="0">
                  <a:pos x="T4" y="T5"/>
                </a:cxn>
                <a:cxn ang="0">
                  <a:pos x="T6" y="T7"/>
                </a:cxn>
                <a:cxn ang="0">
                  <a:pos x="T8" y="T9"/>
                </a:cxn>
                <a:cxn ang="0">
                  <a:pos x="T10" y="T11"/>
                </a:cxn>
              </a:cxnLst>
              <a:rect l="0" t="0" r="r" b="b"/>
              <a:pathLst>
                <a:path w="46" h="31">
                  <a:moveTo>
                    <a:pt x="39" y="28"/>
                  </a:moveTo>
                  <a:cubicBezTo>
                    <a:pt x="43" y="27"/>
                    <a:pt x="46" y="23"/>
                    <a:pt x="45" y="18"/>
                  </a:cubicBezTo>
                  <a:cubicBezTo>
                    <a:pt x="43" y="9"/>
                    <a:pt x="33" y="0"/>
                    <a:pt x="17" y="4"/>
                  </a:cubicBezTo>
                  <a:cubicBezTo>
                    <a:pt x="9" y="6"/>
                    <a:pt x="2" y="12"/>
                    <a:pt x="0" y="21"/>
                  </a:cubicBezTo>
                  <a:cubicBezTo>
                    <a:pt x="0" y="23"/>
                    <a:pt x="0" y="24"/>
                    <a:pt x="0" y="26"/>
                  </a:cubicBezTo>
                  <a:cubicBezTo>
                    <a:pt x="11" y="26"/>
                    <a:pt x="21" y="31"/>
                    <a:pt x="39" y="28"/>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26">
              <a:extLst>
                <a:ext uri="{FF2B5EF4-FFF2-40B4-BE49-F238E27FC236}">
                  <a16:creationId xmlns:a16="http://schemas.microsoft.com/office/drawing/2014/main" id="{87DBFB84-5D7A-BF46-BFDC-DC983AF1495A}"/>
                </a:ext>
              </a:extLst>
            </p:cNvPr>
            <p:cNvSpPr>
              <a:spLocks/>
            </p:cNvSpPr>
            <p:nvPr/>
          </p:nvSpPr>
          <p:spPr bwMode="auto">
            <a:xfrm>
              <a:off x="-2586038" y="6740525"/>
              <a:ext cx="87312" cy="90488"/>
            </a:xfrm>
            <a:custGeom>
              <a:avLst/>
              <a:gdLst>
                <a:gd name="T0" fmla="*/ 9 w 23"/>
                <a:gd name="T1" fmla="*/ 23 h 24"/>
                <a:gd name="T2" fmla="*/ 1 w 23"/>
                <a:gd name="T3" fmla="*/ 10 h 24"/>
                <a:gd name="T4" fmla="*/ 13 w 23"/>
                <a:gd name="T5" fmla="*/ 1 h 24"/>
                <a:gd name="T6" fmla="*/ 22 w 23"/>
                <a:gd name="T7" fmla="*/ 14 h 24"/>
                <a:gd name="T8" fmla="*/ 9 w 23"/>
                <a:gd name="T9" fmla="*/ 23 h 24"/>
              </a:gdLst>
              <a:ahLst/>
              <a:cxnLst>
                <a:cxn ang="0">
                  <a:pos x="T0" y="T1"/>
                </a:cxn>
                <a:cxn ang="0">
                  <a:pos x="T2" y="T3"/>
                </a:cxn>
                <a:cxn ang="0">
                  <a:pos x="T4" y="T5"/>
                </a:cxn>
                <a:cxn ang="0">
                  <a:pos x="T6" y="T7"/>
                </a:cxn>
                <a:cxn ang="0">
                  <a:pos x="T8" y="T9"/>
                </a:cxn>
              </a:cxnLst>
              <a:rect l="0" t="0" r="r" b="b"/>
              <a:pathLst>
                <a:path w="23" h="24">
                  <a:moveTo>
                    <a:pt x="9" y="23"/>
                  </a:moveTo>
                  <a:cubicBezTo>
                    <a:pt x="3" y="22"/>
                    <a:pt x="0" y="16"/>
                    <a:pt x="1" y="10"/>
                  </a:cubicBezTo>
                  <a:cubicBezTo>
                    <a:pt x="2" y="4"/>
                    <a:pt x="7" y="0"/>
                    <a:pt x="13" y="1"/>
                  </a:cubicBezTo>
                  <a:cubicBezTo>
                    <a:pt x="19" y="2"/>
                    <a:pt x="23" y="8"/>
                    <a:pt x="22" y="14"/>
                  </a:cubicBezTo>
                  <a:cubicBezTo>
                    <a:pt x="21" y="20"/>
                    <a:pt x="15" y="24"/>
                    <a:pt x="9" y="23"/>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27">
              <a:extLst>
                <a:ext uri="{FF2B5EF4-FFF2-40B4-BE49-F238E27FC236}">
                  <a16:creationId xmlns:a16="http://schemas.microsoft.com/office/drawing/2014/main" id="{21C0D009-2015-A746-8026-23FFF12EE6C7}"/>
                </a:ext>
              </a:extLst>
            </p:cNvPr>
            <p:cNvSpPr>
              <a:spLocks/>
            </p:cNvSpPr>
            <p:nvPr/>
          </p:nvSpPr>
          <p:spPr bwMode="auto">
            <a:xfrm>
              <a:off x="-2620963" y="6838950"/>
              <a:ext cx="155575" cy="103188"/>
            </a:xfrm>
            <a:custGeom>
              <a:avLst/>
              <a:gdLst>
                <a:gd name="T0" fmla="*/ 7 w 41"/>
                <a:gd name="T1" fmla="*/ 24 h 27"/>
                <a:gd name="T2" fmla="*/ 1 w 41"/>
                <a:gd name="T3" fmla="*/ 16 h 27"/>
                <a:gd name="T4" fmla="*/ 26 w 41"/>
                <a:gd name="T5" fmla="*/ 3 h 27"/>
                <a:gd name="T6" fmla="*/ 40 w 41"/>
                <a:gd name="T7" fmla="*/ 18 h 27"/>
                <a:gd name="T8" fmla="*/ 41 w 41"/>
                <a:gd name="T9" fmla="*/ 23 h 27"/>
                <a:gd name="T10" fmla="*/ 7 w 41"/>
                <a:gd name="T11" fmla="*/ 24 h 27"/>
              </a:gdLst>
              <a:ahLst/>
              <a:cxnLst>
                <a:cxn ang="0">
                  <a:pos x="T0" y="T1"/>
                </a:cxn>
                <a:cxn ang="0">
                  <a:pos x="T2" y="T3"/>
                </a:cxn>
                <a:cxn ang="0">
                  <a:pos x="T4" y="T5"/>
                </a:cxn>
                <a:cxn ang="0">
                  <a:pos x="T6" y="T7"/>
                </a:cxn>
                <a:cxn ang="0">
                  <a:pos x="T8" y="T9"/>
                </a:cxn>
                <a:cxn ang="0">
                  <a:pos x="T10" y="T11"/>
                </a:cxn>
              </a:cxnLst>
              <a:rect l="0" t="0" r="r" b="b"/>
              <a:pathLst>
                <a:path w="41" h="27">
                  <a:moveTo>
                    <a:pt x="7" y="24"/>
                  </a:moveTo>
                  <a:cubicBezTo>
                    <a:pt x="3" y="24"/>
                    <a:pt x="0" y="20"/>
                    <a:pt x="1" y="16"/>
                  </a:cubicBezTo>
                  <a:cubicBezTo>
                    <a:pt x="3" y="8"/>
                    <a:pt x="12" y="0"/>
                    <a:pt x="26" y="3"/>
                  </a:cubicBezTo>
                  <a:cubicBezTo>
                    <a:pt x="33" y="5"/>
                    <a:pt x="39" y="11"/>
                    <a:pt x="40" y="18"/>
                  </a:cubicBezTo>
                  <a:cubicBezTo>
                    <a:pt x="41" y="20"/>
                    <a:pt x="41" y="21"/>
                    <a:pt x="41" y="23"/>
                  </a:cubicBezTo>
                  <a:cubicBezTo>
                    <a:pt x="31" y="23"/>
                    <a:pt x="23" y="27"/>
                    <a:pt x="7" y="24"/>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28">
              <a:extLst>
                <a:ext uri="{FF2B5EF4-FFF2-40B4-BE49-F238E27FC236}">
                  <a16:creationId xmlns:a16="http://schemas.microsoft.com/office/drawing/2014/main" id="{132ABD98-DEAA-6844-9F3A-C918DFCD00BD}"/>
                </a:ext>
              </a:extLst>
            </p:cNvPr>
            <p:cNvSpPr>
              <a:spLocks/>
            </p:cNvSpPr>
            <p:nvPr/>
          </p:nvSpPr>
          <p:spPr bwMode="auto">
            <a:xfrm>
              <a:off x="-2482850" y="6710363"/>
              <a:ext cx="136525" cy="147638"/>
            </a:xfrm>
            <a:custGeom>
              <a:avLst/>
              <a:gdLst>
                <a:gd name="T0" fmla="*/ 19 w 36"/>
                <a:gd name="T1" fmla="*/ 38 h 39"/>
                <a:gd name="T2" fmla="*/ 36 w 36"/>
                <a:gd name="T3" fmla="*/ 18 h 39"/>
                <a:gd name="T4" fmla="*/ 18 w 36"/>
                <a:gd name="T5" fmla="*/ 1 h 39"/>
                <a:gd name="T6" fmla="*/ 1 w 36"/>
                <a:gd name="T7" fmla="*/ 21 h 39"/>
                <a:gd name="T8" fmla="*/ 19 w 36"/>
                <a:gd name="T9" fmla="*/ 38 h 39"/>
              </a:gdLst>
              <a:ahLst/>
              <a:cxnLst>
                <a:cxn ang="0">
                  <a:pos x="T0" y="T1"/>
                </a:cxn>
                <a:cxn ang="0">
                  <a:pos x="T2" y="T3"/>
                </a:cxn>
                <a:cxn ang="0">
                  <a:pos x="T4" y="T5"/>
                </a:cxn>
                <a:cxn ang="0">
                  <a:pos x="T6" y="T7"/>
                </a:cxn>
                <a:cxn ang="0">
                  <a:pos x="T8" y="T9"/>
                </a:cxn>
              </a:cxnLst>
              <a:rect l="0" t="0" r="r" b="b"/>
              <a:pathLst>
                <a:path w="36" h="39">
                  <a:moveTo>
                    <a:pt x="19" y="38"/>
                  </a:moveTo>
                  <a:cubicBezTo>
                    <a:pt x="30" y="37"/>
                    <a:pt x="36" y="28"/>
                    <a:pt x="36" y="18"/>
                  </a:cubicBezTo>
                  <a:cubicBezTo>
                    <a:pt x="36" y="8"/>
                    <a:pt x="28" y="0"/>
                    <a:pt x="18" y="1"/>
                  </a:cubicBezTo>
                  <a:cubicBezTo>
                    <a:pt x="8" y="1"/>
                    <a:pt x="0" y="10"/>
                    <a:pt x="1" y="21"/>
                  </a:cubicBezTo>
                  <a:cubicBezTo>
                    <a:pt x="1" y="31"/>
                    <a:pt x="9" y="39"/>
                    <a:pt x="19" y="38"/>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29">
              <a:extLst>
                <a:ext uri="{FF2B5EF4-FFF2-40B4-BE49-F238E27FC236}">
                  <a16:creationId xmlns:a16="http://schemas.microsoft.com/office/drawing/2014/main" id="{7DED3715-545B-F34D-85B0-81623E2AF982}"/>
                </a:ext>
              </a:extLst>
            </p:cNvPr>
            <p:cNvSpPr>
              <a:spLocks/>
            </p:cNvSpPr>
            <p:nvPr/>
          </p:nvSpPr>
          <p:spPr bwMode="auto">
            <a:xfrm>
              <a:off x="-2540000" y="6873875"/>
              <a:ext cx="254000" cy="166688"/>
            </a:xfrm>
            <a:custGeom>
              <a:avLst/>
              <a:gdLst>
                <a:gd name="T0" fmla="*/ 0 w 67"/>
                <a:gd name="T1" fmla="*/ 38 h 44"/>
                <a:gd name="T2" fmla="*/ 0 w 67"/>
                <a:gd name="T3" fmla="*/ 30 h 44"/>
                <a:gd name="T4" fmla="*/ 24 w 67"/>
                <a:gd name="T5" fmla="*/ 5 h 44"/>
                <a:gd name="T6" fmla="*/ 64 w 67"/>
                <a:gd name="T7" fmla="*/ 24 h 44"/>
                <a:gd name="T8" fmla="*/ 55 w 67"/>
                <a:gd name="T9" fmla="*/ 40 h 44"/>
                <a:gd name="T10" fmla="*/ 0 w 67"/>
                <a:gd name="T11" fmla="*/ 38 h 44"/>
              </a:gdLst>
              <a:ahLst/>
              <a:cxnLst>
                <a:cxn ang="0">
                  <a:pos x="T0" y="T1"/>
                </a:cxn>
                <a:cxn ang="0">
                  <a:pos x="T2" y="T3"/>
                </a:cxn>
                <a:cxn ang="0">
                  <a:pos x="T4" y="T5"/>
                </a:cxn>
                <a:cxn ang="0">
                  <a:pos x="T6" y="T7"/>
                </a:cxn>
                <a:cxn ang="0">
                  <a:pos x="T8" y="T9"/>
                </a:cxn>
                <a:cxn ang="0">
                  <a:pos x="T10" y="T11"/>
                </a:cxn>
              </a:cxnLst>
              <a:rect l="0" t="0" r="r" b="b"/>
              <a:pathLst>
                <a:path w="67" h="44">
                  <a:moveTo>
                    <a:pt x="0" y="38"/>
                  </a:moveTo>
                  <a:cubicBezTo>
                    <a:pt x="0" y="35"/>
                    <a:pt x="0" y="32"/>
                    <a:pt x="0" y="30"/>
                  </a:cubicBezTo>
                  <a:cubicBezTo>
                    <a:pt x="3" y="17"/>
                    <a:pt x="13" y="8"/>
                    <a:pt x="24" y="5"/>
                  </a:cubicBezTo>
                  <a:cubicBezTo>
                    <a:pt x="47" y="0"/>
                    <a:pt x="60" y="11"/>
                    <a:pt x="64" y="24"/>
                  </a:cubicBezTo>
                  <a:cubicBezTo>
                    <a:pt x="67" y="31"/>
                    <a:pt x="62" y="39"/>
                    <a:pt x="55" y="40"/>
                  </a:cubicBezTo>
                  <a:cubicBezTo>
                    <a:pt x="30" y="44"/>
                    <a:pt x="15" y="37"/>
                    <a:pt x="0" y="38"/>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6" name="Text Placeholder 49">
            <a:extLst>
              <a:ext uri="{FF2B5EF4-FFF2-40B4-BE49-F238E27FC236}">
                <a16:creationId xmlns:a16="http://schemas.microsoft.com/office/drawing/2014/main" id="{3EA2EB8B-296B-AD4F-BEDC-AD5C6E1A6A8E}"/>
              </a:ext>
            </a:extLst>
          </p:cNvPr>
          <p:cNvSpPr txBox="1">
            <a:spLocks/>
          </p:cNvSpPr>
          <p:nvPr/>
        </p:nvSpPr>
        <p:spPr>
          <a:xfrm>
            <a:off x="7286209" y="1228337"/>
            <a:ext cx="4291621" cy="52722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chemeClr val="bg1"/>
                </a:solidFill>
                <a:effectLst/>
                <a:uLnTx/>
                <a:uFillTx/>
                <a:latin typeface="+mn-lt"/>
                <a:ea typeface="+mn-ea"/>
                <a:cs typeface="+mn-cs"/>
              </a:rPr>
              <a:t>Team </a:t>
            </a:r>
            <a:r>
              <a:rPr kumimoji="0" lang="en-US" sz="1400" b="0" i="0" u="none" strike="noStrike" kern="1200" cap="none" spc="0" normalizeH="0" baseline="0" noProof="0" dirty="0" err="1">
                <a:ln>
                  <a:noFill/>
                </a:ln>
                <a:solidFill>
                  <a:schemeClr val="bg1"/>
                </a:solidFill>
                <a:effectLst/>
                <a:uLnTx/>
                <a:uFillTx/>
                <a:latin typeface="+mn-lt"/>
                <a:ea typeface="+mn-ea"/>
                <a:cs typeface="+mn-cs"/>
              </a:rPr>
              <a:t>cros</a:t>
            </a:r>
            <a:r>
              <a:rPr lang="en-US" sz="1400" dirty="0">
                <a:solidFill>
                  <a:schemeClr val="bg1"/>
                </a:solidFill>
              </a:rPr>
              <a:t>s-</a:t>
            </a:r>
            <a:r>
              <a:rPr lang="en-US" sz="1400" dirty="0" err="1">
                <a:solidFill>
                  <a:schemeClr val="bg1"/>
                </a:solidFill>
              </a:rPr>
              <a:t>funzionali</a:t>
            </a:r>
            <a:r>
              <a:rPr lang="en-US" sz="1400" dirty="0">
                <a:solidFill>
                  <a:schemeClr val="bg1"/>
                </a:solidFill>
              </a:rPr>
              <a:t> (</a:t>
            </a:r>
            <a:r>
              <a:rPr lang="en-US" sz="1400" dirty="0" err="1">
                <a:solidFill>
                  <a:schemeClr val="bg1"/>
                </a:solidFill>
              </a:rPr>
              <a:t>risorse</a:t>
            </a:r>
            <a:r>
              <a:rPr lang="en-US" sz="1400" dirty="0">
                <a:solidFill>
                  <a:schemeClr val="bg1"/>
                </a:solidFill>
              </a:rPr>
              <a:t> </a:t>
            </a:r>
            <a:r>
              <a:rPr lang="en-US" sz="1400" dirty="0" err="1">
                <a:solidFill>
                  <a:schemeClr val="bg1"/>
                </a:solidFill>
              </a:rPr>
              <a:t>raggruppate</a:t>
            </a:r>
            <a:r>
              <a:rPr lang="en-US" sz="1400" dirty="0">
                <a:solidFill>
                  <a:schemeClr val="bg1"/>
                </a:solidFill>
              </a:rPr>
              <a:t> </a:t>
            </a:r>
            <a:r>
              <a:rPr lang="en-US" sz="1400" dirty="0" err="1">
                <a:solidFill>
                  <a:schemeClr val="bg1"/>
                </a:solidFill>
              </a:rPr>
              <a:t>intorno</a:t>
            </a:r>
            <a:r>
              <a:rPr lang="en-US" sz="1400" dirty="0">
                <a:solidFill>
                  <a:schemeClr val="bg1"/>
                </a:solidFill>
              </a:rPr>
              <a:t> ad uno use case)</a:t>
            </a:r>
            <a:endParaRPr kumimoji="0" lang="pt-PT" sz="1400" b="0" i="0" u="none" strike="noStrike" kern="1200" cap="none" spc="0" normalizeH="0" baseline="0" noProof="0" dirty="0">
              <a:ln>
                <a:noFill/>
              </a:ln>
              <a:solidFill>
                <a:schemeClr val="bg1"/>
              </a:solidFill>
              <a:effectLst/>
              <a:uLnTx/>
              <a:uFillTx/>
              <a:latin typeface="+mn-lt"/>
              <a:ea typeface="+mn-ea"/>
              <a:cs typeface="+mn-cs"/>
            </a:endParaRPr>
          </a:p>
        </p:txBody>
      </p:sp>
      <p:pic>
        <p:nvPicPr>
          <p:cNvPr id="37" name="Picture 13" descr="C:\Users\CHIERI~1\AppData\Local\Temp\Rar$DRa0.524\png\officeworker2.png">
            <a:extLst>
              <a:ext uri="{FF2B5EF4-FFF2-40B4-BE49-F238E27FC236}">
                <a16:creationId xmlns:a16="http://schemas.microsoft.com/office/drawing/2014/main" id="{C02B34E5-DBA6-F547-A7D4-977003CB367A}"/>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25283" y="2414083"/>
            <a:ext cx="540000" cy="540000"/>
          </a:xfrm>
          <a:prstGeom prst="rect">
            <a:avLst/>
          </a:prstGeom>
          <a:noFill/>
          <a:ln w="19050">
            <a:solidFill>
              <a:schemeClr val="bg1"/>
            </a:solidFill>
          </a:ln>
          <a:extLst>
            <a:ext uri="{909E8E84-426E-40DD-AFC4-6F175D3DCCD1}">
              <a14:hiddenFill xmlns:a14="http://schemas.microsoft.com/office/drawing/2010/main">
                <a:solidFill>
                  <a:srgbClr val="FFFFFF"/>
                </a:solidFill>
              </a14:hiddenFill>
            </a:ext>
          </a:extLst>
        </p:spPr>
      </p:pic>
      <p:pic>
        <p:nvPicPr>
          <p:cNvPr id="38" name="Picture 13" descr="C:\Users\CHIERI~1\AppData\Local\Temp\Rar$DRa0.524\png\officeworker2.png">
            <a:extLst>
              <a:ext uri="{FF2B5EF4-FFF2-40B4-BE49-F238E27FC236}">
                <a16:creationId xmlns:a16="http://schemas.microsoft.com/office/drawing/2014/main" id="{1B055965-9F76-5943-928B-34CADB192D31}"/>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50767" y="2407862"/>
            <a:ext cx="540000" cy="540000"/>
          </a:xfrm>
          <a:prstGeom prst="rect">
            <a:avLst/>
          </a:prstGeom>
          <a:noFill/>
          <a:ln w="19050">
            <a:solidFill>
              <a:schemeClr val="bg1"/>
            </a:solidFill>
          </a:ln>
          <a:extLst>
            <a:ext uri="{909E8E84-426E-40DD-AFC4-6F175D3DCCD1}">
              <a14:hiddenFill xmlns:a14="http://schemas.microsoft.com/office/drawing/2010/main">
                <a:solidFill>
                  <a:srgbClr val="FFFFFF"/>
                </a:solidFill>
              </a14:hiddenFill>
            </a:ext>
          </a:extLst>
        </p:spPr>
      </p:pic>
      <p:pic>
        <p:nvPicPr>
          <p:cNvPr id="39" name="Picture 13" descr="C:\Users\CHIERI~1\AppData\Local\Temp\Rar$DRa0.524\png\officeworker2.png">
            <a:extLst>
              <a:ext uri="{FF2B5EF4-FFF2-40B4-BE49-F238E27FC236}">
                <a16:creationId xmlns:a16="http://schemas.microsoft.com/office/drawing/2014/main" id="{9E517AFF-9F0A-B143-B944-01069D41DFF9}"/>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17008" y="2407862"/>
            <a:ext cx="540000" cy="540000"/>
          </a:xfrm>
          <a:prstGeom prst="rect">
            <a:avLst/>
          </a:prstGeom>
          <a:noFill/>
          <a:ln w="19050">
            <a:solidFill>
              <a:schemeClr val="bg1"/>
            </a:solidFill>
          </a:ln>
          <a:extLst>
            <a:ext uri="{909E8E84-426E-40DD-AFC4-6F175D3DCCD1}">
              <a14:hiddenFill xmlns:a14="http://schemas.microsoft.com/office/drawing/2010/main">
                <a:solidFill>
                  <a:srgbClr val="FFFFFF"/>
                </a:solidFill>
              </a14:hiddenFill>
            </a:ext>
          </a:extLst>
        </p:spPr>
      </p:pic>
      <p:cxnSp>
        <p:nvCxnSpPr>
          <p:cNvPr id="49" name="Connettore 1 48">
            <a:extLst>
              <a:ext uri="{FF2B5EF4-FFF2-40B4-BE49-F238E27FC236}">
                <a16:creationId xmlns:a16="http://schemas.microsoft.com/office/drawing/2014/main" id="{EE2BE385-B060-1740-9CC6-408836C1FE10}"/>
              </a:ext>
            </a:extLst>
          </p:cNvPr>
          <p:cNvCxnSpPr/>
          <p:nvPr/>
        </p:nvCxnSpPr>
        <p:spPr>
          <a:xfrm>
            <a:off x="2886749" y="2690204"/>
            <a:ext cx="278877" cy="0"/>
          </a:xfrm>
          <a:prstGeom prst="line">
            <a:avLst/>
          </a:prstGeom>
          <a:ln w="19050">
            <a:solidFill>
              <a:srgbClr val="008CC1"/>
            </a:solidFill>
          </a:ln>
        </p:spPr>
        <p:style>
          <a:lnRef idx="1">
            <a:schemeClr val="accent1"/>
          </a:lnRef>
          <a:fillRef idx="0">
            <a:schemeClr val="accent1"/>
          </a:fillRef>
          <a:effectRef idx="0">
            <a:schemeClr val="accent1"/>
          </a:effectRef>
          <a:fontRef idx="minor">
            <a:schemeClr val="tx1"/>
          </a:fontRef>
        </p:style>
      </p:cxnSp>
      <p:cxnSp>
        <p:nvCxnSpPr>
          <p:cNvPr id="50" name="Connettore 1 49">
            <a:extLst>
              <a:ext uri="{FF2B5EF4-FFF2-40B4-BE49-F238E27FC236}">
                <a16:creationId xmlns:a16="http://schemas.microsoft.com/office/drawing/2014/main" id="{A59D1CE9-8FF6-6141-B35A-5EB4A3548794}"/>
              </a:ext>
            </a:extLst>
          </p:cNvPr>
          <p:cNvCxnSpPr/>
          <p:nvPr/>
        </p:nvCxnSpPr>
        <p:spPr>
          <a:xfrm>
            <a:off x="2258692" y="2690204"/>
            <a:ext cx="278877" cy="0"/>
          </a:xfrm>
          <a:prstGeom prst="line">
            <a:avLst/>
          </a:prstGeom>
          <a:ln w="19050">
            <a:solidFill>
              <a:srgbClr val="008CC1"/>
            </a:solidFill>
          </a:ln>
        </p:spPr>
        <p:style>
          <a:lnRef idx="1">
            <a:schemeClr val="accent1"/>
          </a:lnRef>
          <a:fillRef idx="0">
            <a:schemeClr val="accent1"/>
          </a:fillRef>
          <a:effectRef idx="0">
            <a:schemeClr val="accent1"/>
          </a:effectRef>
          <a:fontRef idx="minor">
            <a:schemeClr val="tx1"/>
          </a:fontRef>
        </p:style>
      </p:cxnSp>
      <p:cxnSp>
        <p:nvCxnSpPr>
          <p:cNvPr id="51" name="Connettore 1 50">
            <a:extLst>
              <a:ext uri="{FF2B5EF4-FFF2-40B4-BE49-F238E27FC236}">
                <a16:creationId xmlns:a16="http://schemas.microsoft.com/office/drawing/2014/main" id="{9E396D8F-2A79-FD47-A397-80B6CF0ED35A}"/>
              </a:ext>
            </a:extLst>
          </p:cNvPr>
          <p:cNvCxnSpPr>
            <a:cxnSpLocks/>
          </p:cNvCxnSpPr>
          <p:nvPr/>
        </p:nvCxnSpPr>
        <p:spPr>
          <a:xfrm>
            <a:off x="3750165" y="2695386"/>
            <a:ext cx="1120599" cy="834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3" name="Connettore 1 52">
            <a:extLst>
              <a:ext uri="{FF2B5EF4-FFF2-40B4-BE49-F238E27FC236}">
                <a16:creationId xmlns:a16="http://schemas.microsoft.com/office/drawing/2014/main" id="{6C7460DE-1BE3-824F-882E-82FD9DD244F3}"/>
              </a:ext>
            </a:extLst>
          </p:cNvPr>
          <p:cNvCxnSpPr>
            <a:cxnSpLocks/>
          </p:cNvCxnSpPr>
          <p:nvPr/>
        </p:nvCxnSpPr>
        <p:spPr>
          <a:xfrm>
            <a:off x="1542468" y="2245806"/>
            <a:ext cx="3328296" cy="2556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6" name="Connettore 1 55">
            <a:extLst>
              <a:ext uri="{FF2B5EF4-FFF2-40B4-BE49-F238E27FC236}">
                <a16:creationId xmlns:a16="http://schemas.microsoft.com/office/drawing/2014/main" id="{84E93429-15FA-B84B-BCFD-290925BE9AAC}"/>
              </a:ext>
            </a:extLst>
          </p:cNvPr>
          <p:cNvCxnSpPr>
            <a:cxnSpLocks/>
          </p:cNvCxnSpPr>
          <p:nvPr/>
        </p:nvCxnSpPr>
        <p:spPr>
          <a:xfrm flipV="1">
            <a:off x="4870764" y="2271372"/>
            <a:ext cx="0" cy="43838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1" name="Connettore 1 60">
            <a:extLst>
              <a:ext uri="{FF2B5EF4-FFF2-40B4-BE49-F238E27FC236}">
                <a16:creationId xmlns:a16="http://schemas.microsoft.com/office/drawing/2014/main" id="{EAFF0470-BF97-0347-AF15-42E10FCBCF88}"/>
              </a:ext>
            </a:extLst>
          </p:cNvPr>
          <p:cNvCxnSpPr>
            <a:cxnSpLocks/>
          </p:cNvCxnSpPr>
          <p:nvPr/>
        </p:nvCxnSpPr>
        <p:spPr>
          <a:xfrm flipV="1">
            <a:off x="1545499" y="2251689"/>
            <a:ext cx="0" cy="42617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7" name="Connettore 1 66">
            <a:extLst>
              <a:ext uri="{FF2B5EF4-FFF2-40B4-BE49-F238E27FC236}">
                <a16:creationId xmlns:a16="http://schemas.microsoft.com/office/drawing/2014/main" id="{7088CF72-6152-444B-85D3-0FE83C535287}"/>
              </a:ext>
            </a:extLst>
          </p:cNvPr>
          <p:cNvCxnSpPr>
            <a:cxnSpLocks/>
            <a:endCxn id="39" idx="1"/>
          </p:cNvCxnSpPr>
          <p:nvPr/>
        </p:nvCxnSpPr>
        <p:spPr>
          <a:xfrm>
            <a:off x="1548531" y="2677862"/>
            <a:ext cx="268477"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76" name="Picture 13" descr="C:\Users\CHIERI~1\AppData\Local\Temp\Rar$DRa0.524\png\officeworker2.png">
            <a:extLst>
              <a:ext uri="{FF2B5EF4-FFF2-40B4-BE49-F238E27FC236}">
                <a16:creationId xmlns:a16="http://schemas.microsoft.com/office/drawing/2014/main" id="{BB38796F-716D-D041-BA98-79F9A8BD4E49}"/>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27841" y="3693336"/>
            <a:ext cx="540000" cy="540000"/>
          </a:xfrm>
          <a:prstGeom prst="rect">
            <a:avLst/>
          </a:prstGeom>
          <a:noFill/>
          <a:ln w="19050">
            <a:solidFill>
              <a:schemeClr val="bg1"/>
            </a:solidFill>
          </a:ln>
          <a:extLst>
            <a:ext uri="{909E8E84-426E-40DD-AFC4-6F175D3DCCD1}">
              <a14:hiddenFill xmlns:a14="http://schemas.microsoft.com/office/drawing/2010/main">
                <a:solidFill>
                  <a:srgbClr val="FFFFFF"/>
                </a:solidFill>
              </a14:hiddenFill>
            </a:ext>
          </a:extLst>
        </p:spPr>
      </p:pic>
      <p:pic>
        <p:nvPicPr>
          <p:cNvPr id="77" name="Picture 13" descr="C:\Users\CHIERI~1\AppData\Local\Temp\Rar$DRa0.524\png\officeworker2.png">
            <a:extLst>
              <a:ext uri="{FF2B5EF4-FFF2-40B4-BE49-F238E27FC236}">
                <a16:creationId xmlns:a16="http://schemas.microsoft.com/office/drawing/2014/main" id="{7849725B-E3A1-DE4C-895A-80F968AA21A8}"/>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67158" y="3693336"/>
            <a:ext cx="540000" cy="540000"/>
          </a:xfrm>
          <a:prstGeom prst="rect">
            <a:avLst/>
          </a:prstGeom>
          <a:noFill/>
          <a:ln w="19050">
            <a:solidFill>
              <a:schemeClr val="bg1"/>
            </a:solidFill>
          </a:ln>
          <a:extLst>
            <a:ext uri="{909E8E84-426E-40DD-AFC4-6F175D3DCCD1}">
              <a14:hiddenFill xmlns:a14="http://schemas.microsoft.com/office/drawing/2010/main">
                <a:solidFill>
                  <a:srgbClr val="FFFFFF"/>
                </a:solidFill>
              </a14:hiddenFill>
            </a:ext>
          </a:extLst>
        </p:spPr>
      </p:pic>
      <p:pic>
        <p:nvPicPr>
          <p:cNvPr id="78" name="Picture 13" descr="C:\Users\CHIERI~1\AppData\Local\Temp\Rar$DRa0.524\png\officeworker2.png">
            <a:extLst>
              <a:ext uri="{FF2B5EF4-FFF2-40B4-BE49-F238E27FC236}">
                <a16:creationId xmlns:a16="http://schemas.microsoft.com/office/drawing/2014/main" id="{E33ED8F7-BCD7-F745-9B5D-A0F0BB61C92F}"/>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4711" y="3680994"/>
            <a:ext cx="540000" cy="547634"/>
          </a:xfrm>
          <a:prstGeom prst="rect">
            <a:avLst/>
          </a:prstGeom>
          <a:noFill/>
          <a:ln w="19050">
            <a:solidFill>
              <a:schemeClr val="bg1"/>
            </a:solidFill>
          </a:ln>
          <a:extLst>
            <a:ext uri="{909E8E84-426E-40DD-AFC4-6F175D3DCCD1}">
              <a14:hiddenFill xmlns:a14="http://schemas.microsoft.com/office/drawing/2010/main">
                <a:solidFill>
                  <a:srgbClr val="FFFFFF"/>
                </a:solidFill>
              </a14:hiddenFill>
            </a:ext>
          </a:extLst>
        </p:spPr>
      </p:pic>
      <p:cxnSp>
        <p:nvCxnSpPr>
          <p:cNvPr id="79" name="Connettore 1 78">
            <a:extLst>
              <a:ext uri="{FF2B5EF4-FFF2-40B4-BE49-F238E27FC236}">
                <a16:creationId xmlns:a16="http://schemas.microsoft.com/office/drawing/2014/main" id="{0F7E10C0-E76E-754F-BCF7-40867177F1AD}"/>
              </a:ext>
            </a:extLst>
          </p:cNvPr>
          <p:cNvCxnSpPr/>
          <p:nvPr/>
        </p:nvCxnSpPr>
        <p:spPr>
          <a:xfrm>
            <a:off x="1694452" y="3963336"/>
            <a:ext cx="278877" cy="0"/>
          </a:xfrm>
          <a:prstGeom prst="line">
            <a:avLst/>
          </a:prstGeom>
          <a:ln w="19050">
            <a:solidFill>
              <a:srgbClr val="008CC1"/>
            </a:solidFill>
          </a:ln>
        </p:spPr>
        <p:style>
          <a:lnRef idx="1">
            <a:schemeClr val="accent1"/>
          </a:lnRef>
          <a:fillRef idx="0">
            <a:schemeClr val="accent1"/>
          </a:fillRef>
          <a:effectRef idx="0">
            <a:schemeClr val="accent1"/>
          </a:effectRef>
          <a:fontRef idx="minor">
            <a:schemeClr val="tx1"/>
          </a:fontRef>
        </p:style>
      </p:cxnSp>
      <p:cxnSp>
        <p:nvCxnSpPr>
          <p:cNvPr id="80" name="Connettore 1 79">
            <a:extLst>
              <a:ext uri="{FF2B5EF4-FFF2-40B4-BE49-F238E27FC236}">
                <a16:creationId xmlns:a16="http://schemas.microsoft.com/office/drawing/2014/main" id="{40D5D3BB-F593-4648-862C-C3477CFFF64C}"/>
              </a:ext>
            </a:extLst>
          </p:cNvPr>
          <p:cNvCxnSpPr/>
          <p:nvPr/>
        </p:nvCxnSpPr>
        <p:spPr>
          <a:xfrm>
            <a:off x="1066395" y="3963336"/>
            <a:ext cx="278877" cy="0"/>
          </a:xfrm>
          <a:prstGeom prst="line">
            <a:avLst/>
          </a:prstGeom>
          <a:ln w="19050">
            <a:solidFill>
              <a:srgbClr val="008CC1"/>
            </a:solidFill>
          </a:ln>
        </p:spPr>
        <p:style>
          <a:lnRef idx="1">
            <a:schemeClr val="accent1"/>
          </a:lnRef>
          <a:fillRef idx="0">
            <a:schemeClr val="accent1"/>
          </a:fillRef>
          <a:effectRef idx="0">
            <a:schemeClr val="accent1"/>
          </a:effectRef>
          <a:fontRef idx="minor">
            <a:schemeClr val="tx1"/>
          </a:fontRef>
        </p:style>
      </p:cxnSp>
      <p:cxnSp>
        <p:nvCxnSpPr>
          <p:cNvPr id="81" name="Connettore 1 80">
            <a:extLst>
              <a:ext uri="{FF2B5EF4-FFF2-40B4-BE49-F238E27FC236}">
                <a16:creationId xmlns:a16="http://schemas.microsoft.com/office/drawing/2014/main" id="{4D4DA3A2-AAC0-B047-8F1F-3DC26BAD1AC4}"/>
              </a:ext>
            </a:extLst>
          </p:cNvPr>
          <p:cNvCxnSpPr>
            <a:cxnSpLocks/>
            <a:stCxn id="76" idx="3"/>
          </p:cNvCxnSpPr>
          <p:nvPr/>
        </p:nvCxnSpPr>
        <p:spPr>
          <a:xfrm>
            <a:off x="2467841" y="3963336"/>
            <a:ext cx="119744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2" name="Connettore 1 81">
            <a:extLst>
              <a:ext uri="{FF2B5EF4-FFF2-40B4-BE49-F238E27FC236}">
                <a16:creationId xmlns:a16="http://schemas.microsoft.com/office/drawing/2014/main" id="{14497055-8C22-7E4D-A278-E127B7020420}"/>
              </a:ext>
            </a:extLst>
          </p:cNvPr>
          <p:cNvCxnSpPr>
            <a:cxnSpLocks/>
          </p:cNvCxnSpPr>
          <p:nvPr/>
        </p:nvCxnSpPr>
        <p:spPr>
          <a:xfrm>
            <a:off x="353202" y="3529528"/>
            <a:ext cx="3325265" cy="1497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3" name="Connettore 1 82">
            <a:extLst>
              <a:ext uri="{FF2B5EF4-FFF2-40B4-BE49-F238E27FC236}">
                <a16:creationId xmlns:a16="http://schemas.microsoft.com/office/drawing/2014/main" id="{D6762A33-AF7F-8B4E-BD15-530E82F5D4CC}"/>
              </a:ext>
            </a:extLst>
          </p:cNvPr>
          <p:cNvCxnSpPr>
            <a:cxnSpLocks/>
          </p:cNvCxnSpPr>
          <p:nvPr/>
        </p:nvCxnSpPr>
        <p:spPr>
          <a:xfrm flipV="1">
            <a:off x="3678467" y="3544504"/>
            <a:ext cx="0" cy="41883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4" name="Connettore 1 83">
            <a:extLst>
              <a:ext uri="{FF2B5EF4-FFF2-40B4-BE49-F238E27FC236}">
                <a16:creationId xmlns:a16="http://schemas.microsoft.com/office/drawing/2014/main" id="{CFA1A0C3-628E-F44A-8F1E-F28B1C0D7FC0}"/>
              </a:ext>
            </a:extLst>
          </p:cNvPr>
          <p:cNvCxnSpPr>
            <a:cxnSpLocks/>
          </p:cNvCxnSpPr>
          <p:nvPr/>
        </p:nvCxnSpPr>
        <p:spPr>
          <a:xfrm flipV="1">
            <a:off x="353202" y="3524821"/>
            <a:ext cx="0" cy="42617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5" name="Connettore 1 84">
            <a:extLst>
              <a:ext uri="{FF2B5EF4-FFF2-40B4-BE49-F238E27FC236}">
                <a16:creationId xmlns:a16="http://schemas.microsoft.com/office/drawing/2014/main" id="{B2696415-71FE-454B-BBBB-0D59689BD820}"/>
              </a:ext>
            </a:extLst>
          </p:cNvPr>
          <p:cNvCxnSpPr>
            <a:cxnSpLocks/>
            <a:endCxn id="78" idx="1"/>
          </p:cNvCxnSpPr>
          <p:nvPr/>
        </p:nvCxnSpPr>
        <p:spPr>
          <a:xfrm>
            <a:off x="356234" y="3950994"/>
            <a:ext cx="268477" cy="3817"/>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16" name="Picture 13" descr="C:\Users\CHIERI~1\AppData\Local\Temp\Rar$DRa0.524\png\officeworker2.png">
            <a:extLst>
              <a:ext uri="{FF2B5EF4-FFF2-40B4-BE49-F238E27FC236}">
                <a16:creationId xmlns:a16="http://schemas.microsoft.com/office/drawing/2014/main" id="{87BC43D0-9837-094F-8F2B-0252A136F255}"/>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815126" y="4541013"/>
            <a:ext cx="540000" cy="540000"/>
          </a:xfrm>
          <a:prstGeom prst="rect">
            <a:avLst/>
          </a:prstGeom>
          <a:noFill/>
          <a:ln w="19050">
            <a:solidFill>
              <a:schemeClr val="bg1"/>
            </a:solidFill>
          </a:ln>
          <a:extLst>
            <a:ext uri="{909E8E84-426E-40DD-AFC4-6F175D3DCCD1}">
              <a14:hiddenFill xmlns:a14="http://schemas.microsoft.com/office/drawing/2010/main">
                <a:solidFill>
                  <a:srgbClr val="FFFFFF"/>
                </a:solidFill>
              </a14:hiddenFill>
            </a:ext>
          </a:extLst>
        </p:spPr>
      </p:pic>
      <p:pic>
        <p:nvPicPr>
          <p:cNvPr id="117" name="Picture 13" descr="C:\Users\CHIERI~1\AppData\Local\Temp\Rar$DRa0.524\png\officeworker2.png">
            <a:extLst>
              <a:ext uri="{FF2B5EF4-FFF2-40B4-BE49-F238E27FC236}">
                <a16:creationId xmlns:a16="http://schemas.microsoft.com/office/drawing/2014/main" id="{A96A0578-413E-1D4B-888C-355B2F811228}"/>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39705" y="4537275"/>
            <a:ext cx="540000" cy="540000"/>
          </a:xfrm>
          <a:prstGeom prst="rect">
            <a:avLst/>
          </a:prstGeom>
          <a:noFill/>
          <a:ln w="19050">
            <a:solidFill>
              <a:schemeClr val="bg1"/>
            </a:solidFill>
          </a:ln>
          <a:extLst>
            <a:ext uri="{909E8E84-426E-40DD-AFC4-6F175D3DCCD1}">
              <a14:hiddenFill xmlns:a14="http://schemas.microsoft.com/office/drawing/2010/main">
                <a:solidFill>
                  <a:srgbClr val="FFFFFF"/>
                </a:solidFill>
              </a14:hiddenFill>
            </a:ext>
          </a:extLst>
        </p:spPr>
      </p:pic>
      <p:cxnSp>
        <p:nvCxnSpPr>
          <p:cNvPr id="119" name="Connettore 1 118">
            <a:extLst>
              <a:ext uri="{FF2B5EF4-FFF2-40B4-BE49-F238E27FC236}">
                <a16:creationId xmlns:a16="http://schemas.microsoft.com/office/drawing/2014/main" id="{0B2F90E2-E3A1-ED4E-8F5E-4C795B38C021}"/>
              </a:ext>
            </a:extLst>
          </p:cNvPr>
          <p:cNvCxnSpPr/>
          <p:nvPr/>
        </p:nvCxnSpPr>
        <p:spPr>
          <a:xfrm>
            <a:off x="2982086" y="4811013"/>
            <a:ext cx="278877" cy="0"/>
          </a:xfrm>
          <a:prstGeom prst="line">
            <a:avLst/>
          </a:prstGeom>
          <a:ln w="19050">
            <a:solidFill>
              <a:srgbClr val="008CC1"/>
            </a:solidFill>
          </a:ln>
        </p:spPr>
        <p:style>
          <a:lnRef idx="1">
            <a:schemeClr val="accent1"/>
          </a:lnRef>
          <a:fillRef idx="0">
            <a:schemeClr val="accent1"/>
          </a:fillRef>
          <a:effectRef idx="0">
            <a:schemeClr val="accent1"/>
          </a:effectRef>
          <a:fontRef idx="minor">
            <a:schemeClr val="tx1"/>
          </a:fontRef>
        </p:style>
      </p:cxnSp>
      <p:cxnSp>
        <p:nvCxnSpPr>
          <p:cNvPr id="120" name="Connettore 1 119">
            <a:extLst>
              <a:ext uri="{FF2B5EF4-FFF2-40B4-BE49-F238E27FC236}">
                <a16:creationId xmlns:a16="http://schemas.microsoft.com/office/drawing/2014/main" id="{47117E25-5BD9-024C-AE0A-8C18758A2A17}"/>
              </a:ext>
            </a:extLst>
          </p:cNvPr>
          <p:cNvCxnSpPr>
            <a:cxnSpLocks/>
          </p:cNvCxnSpPr>
          <p:nvPr/>
        </p:nvCxnSpPr>
        <p:spPr>
          <a:xfrm>
            <a:off x="4333868" y="4811013"/>
            <a:ext cx="125309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1" name="Connettore 1 120">
            <a:extLst>
              <a:ext uri="{FF2B5EF4-FFF2-40B4-BE49-F238E27FC236}">
                <a16:creationId xmlns:a16="http://schemas.microsoft.com/office/drawing/2014/main" id="{840F7A9F-461F-8048-96E5-84054F90A1F2}"/>
              </a:ext>
            </a:extLst>
          </p:cNvPr>
          <p:cNvCxnSpPr>
            <a:cxnSpLocks/>
          </p:cNvCxnSpPr>
          <p:nvPr/>
        </p:nvCxnSpPr>
        <p:spPr>
          <a:xfrm>
            <a:off x="2990767" y="4388441"/>
            <a:ext cx="2603391" cy="37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2" name="Connettore 1 121">
            <a:extLst>
              <a:ext uri="{FF2B5EF4-FFF2-40B4-BE49-F238E27FC236}">
                <a16:creationId xmlns:a16="http://schemas.microsoft.com/office/drawing/2014/main" id="{466234F3-9404-A54B-A7BA-55724117829A}"/>
              </a:ext>
            </a:extLst>
          </p:cNvPr>
          <p:cNvCxnSpPr>
            <a:cxnSpLocks/>
          </p:cNvCxnSpPr>
          <p:nvPr/>
        </p:nvCxnSpPr>
        <p:spPr>
          <a:xfrm flipV="1">
            <a:off x="5594158" y="4392181"/>
            <a:ext cx="0" cy="41883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3" name="Connettore 1 122">
            <a:extLst>
              <a:ext uri="{FF2B5EF4-FFF2-40B4-BE49-F238E27FC236}">
                <a16:creationId xmlns:a16="http://schemas.microsoft.com/office/drawing/2014/main" id="{77A2C53F-14C2-4840-A003-8052303C66B4}"/>
              </a:ext>
            </a:extLst>
          </p:cNvPr>
          <p:cNvCxnSpPr>
            <a:cxnSpLocks/>
          </p:cNvCxnSpPr>
          <p:nvPr/>
        </p:nvCxnSpPr>
        <p:spPr>
          <a:xfrm flipV="1">
            <a:off x="2985466" y="4384692"/>
            <a:ext cx="0" cy="426173"/>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38" name="Picture 13" descr="C:\Users\CHIERI~1\AppData\Local\Temp\Rar$DRa0.524\png\officeworker2.png">
            <a:extLst>
              <a:ext uri="{FF2B5EF4-FFF2-40B4-BE49-F238E27FC236}">
                <a16:creationId xmlns:a16="http://schemas.microsoft.com/office/drawing/2014/main" id="{E4517791-4FE2-6A48-AB52-4DB075B71F9A}"/>
              </a:ext>
            </a:extLst>
          </p:cNvPr>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51585" y="5523956"/>
            <a:ext cx="540000" cy="540000"/>
          </a:xfrm>
          <a:prstGeom prst="rect">
            <a:avLst/>
          </a:prstGeom>
          <a:noFill/>
          <a:ln w="19050">
            <a:solidFill>
              <a:schemeClr val="bg1"/>
            </a:solidFill>
          </a:ln>
          <a:extLst>
            <a:ext uri="{909E8E84-426E-40DD-AFC4-6F175D3DCCD1}">
              <a14:hiddenFill xmlns:a14="http://schemas.microsoft.com/office/drawing/2010/main">
                <a:solidFill>
                  <a:srgbClr val="FFFFFF"/>
                </a:solidFill>
              </a14:hiddenFill>
            </a:ext>
          </a:extLst>
        </p:spPr>
      </p:pic>
      <p:pic>
        <p:nvPicPr>
          <p:cNvPr id="139" name="Picture 13" descr="C:\Users\CHIERI~1\AppData\Local\Temp\Rar$DRa0.524\png\officeworker2.png">
            <a:extLst>
              <a:ext uri="{FF2B5EF4-FFF2-40B4-BE49-F238E27FC236}">
                <a16:creationId xmlns:a16="http://schemas.microsoft.com/office/drawing/2014/main" id="{2AD9E6F8-6104-D74F-89F6-0F9CF869BC6F}"/>
              </a:ext>
            </a:extLst>
          </p:cNvPr>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76164" y="5520218"/>
            <a:ext cx="540000" cy="540000"/>
          </a:xfrm>
          <a:prstGeom prst="rect">
            <a:avLst/>
          </a:prstGeom>
          <a:noFill/>
          <a:ln w="19050">
            <a:solidFill>
              <a:schemeClr val="bg1"/>
            </a:solidFill>
          </a:ln>
          <a:extLst>
            <a:ext uri="{909E8E84-426E-40DD-AFC4-6F175D3DCCD1}">
              <a14:hiddenFill xmlns:a14="http://schemas.microsoft.com/office/drawing/2010/main">
                <a:solidFill>
                  <a:srgbClr val="FFFFFF"/>
                </a:solidFill>
              </a14:hiddenFill>
            </a:ext>
          </a:extLst>
        </p:spPr>
      </p:pic>
      <p:cxnSp>
        <p:nvCxnSpPr>
          <p:cNvPr id="140" name="Connettore 1 139">
            <a:extLst>
              <a:ext uri="{FF2B5EF4-FFF2-40B4-BE49-F238E27FC236}">
                <a16:creationId xmlns:a16="http://schemas.microsoft.com/office/drawing/2014/main" id="{15C8608F-DF49-C64A-BB14-5B0478C9DAD8}"/>
              </a:ext>
            </a:extLst>
          </p:cNvPr>
          <p:cNvCxnSpPr/>
          <p:nvPr/>
        </p:nvCxnSpPr>
        <p:spPr>
          <a:xfrm>
            <a:off x="718545" y="5793956"/>
            <a:ext cx="278877" cy="0"/>
          </a:xfrm>
          <a:prstGeom prst="line">
            <a:avLst/>
          </a:prstGeom>
          <a:ln w="19050">
            <a:solidFill>
              <a:srgbClr val="008CC1"/>
            </a:solidFill>
          </a:ln>
        </p:spPr>
        <p:style>
          <a:lnRef idx="1">
            <a:schemeClr val="accent1"/>
          </a:lnRef>
          <a:fillRef idx="0">
            <a:schemeClr val="accent1"/>
          </a:fillRef>
          <a:effectRef idx="0">
            <a:schemeClr val="accent1"/>
          </a:effectRef>
          <a:fontRef idx="minor">
            <a:schemeClr val="tx1"/>
          </a:fontRef>
        </p:style>
      </p:cxnSp>
      <p:cxnSp>
        <p:nvCxnSpPr>
          <p:cNvPr id="141" name="Connettore 1 140">
            <a:extLst>
              <a:ext uri="{FF2B5EF4-FFF2-40B4-BE49-F238E27FC236}">
                <a16:creationId xmlns:a16="http://schemas.microsoft.com/office/drawing/2014/main" id="{BE76CD7C-6E39-BC43-A04F-2FEAC9AB4973}"/>
              </a:ext>
            </a:extLst>
          </p:cNvPr>
          <p:cNvCxnSpPr>
            <a:cxnSpLocks/>
          </p:cNvCxnSpPr>
          <p:nvPr/>
        </p:nvCxnSpPr>
        <p:spPr>
          <a:xfrm>
            <a:off x="2070327" y="5793956"/>
            <a:ext cx="125309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2" name="Connettore 1 141">
            <a:extLst>
              <a:ext uri="{FF2B5EF4-FFF2-40B4-BE49-F238E27FC236}">
                <a16:creationId xmlns:a16="http://schemas.microsoft.com/office/drawing/2014/main" id="{801370C1-2769-9C41-8CD0-91F273978EC0}"/>
              </a:ext>
            </a:extLst>
          </p:cNvPr>
          <p:cNvCxnSpPr>
            <a:cxnSpLocks/>
          </p:cNvCxnSpPr>
          <p:nvPr/>
        </p:nvCxnSpPr>
        <p:spPr>
          <a:xfrm>
            <a:off x="727226" y="5371384"/>
            <a:ext cx="2603391" cy="37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3" name="Connettore 1 142">
            <a:extLst>
              <a:ext uri="{FF2B5EF4-FFF2-40B4-BE49-F238E27FC236}">
                <a16:creationId xmlns:a16="http://schemas.microsoft.com/office/drawing/2014/main" id="{D39F9876-87D9-E448-B84A-D5E2D6EF3C2B}"/>
              </a:ext>
            </a:extLst>
          </p:cNvPr>
          <p:cNvCxnSpPr>
            <a:cxnSpLocks/>
          </p:cNvCxnSpPr>
          <p:nvPr/>
        </p:nvCxnSpPr>
        <p:spPr>
          <a:xfrm flipV="1">
            <a:off x="3330617" y="5375124"/>
            <a:ext cx="0" cy="41883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4" name="Connettore 1 143">
            <a:extLst>
              <a:ext uri="{FF2B5EF4-FFF2-40B4-BE49-F238E27FC236}">
                <a16:creationId xmlns:a16="http://schemas.microsoft.com/office/drawing/2014/main" id="{D352A34E-7AA0-4A4E-A56B-00FB6A05B34D}"/>
              </a:ext>
            </a:extLst>
          </p:cNvPr>
          <p:cNvCxnSpPr>
            <a:cxnSpLocks/>
          </p:cNvCxnSpPr>
          <p:nvPr/>
        </p:nvCxnSpPr>
        <p:spPr>
          <a:xfrm flipV="1">
            <a:off x="721925" y="5367635"/>
            <a:ext cx="0" cy="42617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45" name="CasellaDiTesto 144">
            <a:extLst>
              <a:ext uri="{FF2B5EF4-FFF2-40B4-BE49-F238E27FC236}">
                <a16:creationId xmlns:a16="http://schemas.microsoft.com/office/drawing/2014/main" id="{06B68B2B-CEF0-264C-9B1A-E47A970FF8A6}"/>
              </a:ext>
            </a:extLst>
          </p:cNvPr>
          <p:cNvSpPr txBox="1"/>
          <p:nvPr/>
        </p:nvSpPr>
        <p:spPr>
          <a:xfrm>
            <a:off x="3678467" y="2334259"/>
            <a:ext cx="990977" cy="307777"/>
          </a:xfrm>
          <a:prstGeom prst="rect">
            <a:avLst/>
          </a:prstGeom>
          <a:noFill/>
        </p:spPr>
        <p:txBody>
          <a:bodyPr wrap="none" rtlCol="0">
            <a:spAutoFit/>
          </a:bodyPr>
          <a:lstStyle/>
          <a:p>
            <a:r>
              <a:rPr lang="it-IT" sz="1400" dirty="0" err="1"/>
              <a:t>Frontend</a:t>
            </a:r>
            <a:endParaRPr lang="it-IT" sz="1400" dirty="0"/>
          </a:p>
        </p:txBody>
      </p:sp>
      <p:sp>
        <p:nvSpPr>
          <p:cNvPr id="147" name="CasellaDiTesto 146">
            <a:extLst>
              <a:ext uri="{FF2B5EF4-FFF2-40B4-BE49-F238E27FC236}">
                <a16:creationId xmlns:a16="http://schemas.microsoft.com/office/drawing/2014/main" id="{709DB874-AEFA-E042-B3DF-8B185211D7C0}"/>
              </a:ext>
            </a:extLst>
          </p:cNvPr>
          <p:cNvSpPr txBox="1"/>
          <p:nvPr/>
        </p:nvSpPr>
        <p:spPr>
          <a:xfrm>
            <a:off x="2541952" y="3599252"/>
            <a:ext cx="945965" cy="307777"/>
          </a:xfrm>
          <a:prstGeom prst="rect">
            <a:avLst/>
          </a:prstGeom>
          <a:noFill/>
        </p:spPr>
        <p:txBody>
          <a:bodyPr wrap="none" rtlCol="0">
            <a:spAutoFit/>
          </a:bodyPr>
          <a:lstStyle/>
          <a:p>
            <a:r>
              <a:rPr lang="it-IT" sz="1400" dirty="0" err="1"/>
              <a:t>Backend</a:t>
            </a:r>
            <a:endParaRPr lang="it-IT" sz="1400" dirty="0"/>
          </a:p>
        </p:txBody>
      </p:sp>
      <p:sp>
        <p:nvSpPr>
          <p:cNvPr id="148" name="CasellaDiTesto 147">
            <a:extLst>
              <a:ext uri="{FF2B5EF4-FFF2-40B4-BE49-F238E27FC236}">
                <a16:creationId xmlns:a16="http://schemas.microsoft.com/office/drawing/2014/main" id="{C445B80A-F2DA-714C-BC58-568CB27E46C2}"/>
              </a:ext>
            </a:extLst>
          </p:cNvPr>
          <p:cNvSpPr txBox="1"/>
          <p:nvPr/>
        </p:nvSpPr>
        <p:spPr>
          <a:xfrm>
            <a:off x="4440008" y="4453875"/>
            <a:ext cx="971741" cy="307777"/>
          </a:xfrm>
          <a:prstGeom prst="rect">
            <a:avLst/>
          </a:prstGeom>
          <a:noFill/>
        </p:spPr>
        <p:txBody>
          <a:bodyPr wrap="none" rtlCol="0">
            <a:spAutoFit/>
          </a:bodyPr>
          <a:lstStyle/>
          <a:p>
            <a:r>
              <a:rPr lang="it-IT" sz="1400" dirty="0"/>
              <a:t>Business</a:t>
            </a:r>
          </a:p>
        </p:txBody>
      </p:sp>
      <p:sp>
        <p:nvSpPr>
          <p:cNvPr id="149" name="CasellaDiTesto 148">
            <a:extLst>
              <a:ext uri="{FF2B5EF4-FFF2-40B4-BE49-F238E27FC236}">
                <a16:creationId xmlns:a16="http://schemas.microsoft.com/office/drawing/2014/main" id="{A84E60E5-A6C0-E044-9F4A-52EC909B6879}"/>
              </a:ext>
            </a:extLst>
          </p:cNvPr>
          <p:cNvSpPr txBox="1"/>
          <p:nvPr/>
        </p:nvSpPr>
        <p:spPr>
          <a:xfrm>
            <a:off x="2265357" y="5430576"/>
            <a:ext cx="848309" cy="307777"/>
          </a:xfrm>
          <a:prstGeom prst="rect">
            <a:avLst/>
          </a:prstGeom>
          <a:noFill/>
        </p:spPr>
        <p:txBody>
          <a:bodyPr wrap="none" rtlCol="0">
            <a:spAutoFit/>
          </a:bodyPr>
          <a:lstStyle/>
          <a:p>
            <a:r>
              <a:rPr lang="it-IT" sz="1400" dirty="0" err="1"/>
              <a:t>Devops</a:t>
            </a:r>
            <a:endParaRPr lang="it-IT" sz="1400" dirty="0"/>
          </a:p>
        </p:txBody>
      </p:sp>
      <p:pic>
        <p:nvPicPr>
          <p:cNvPr id="154" name="Picture 13" descr="C:\Users\CHIERI~1\AppData\Local\Temp\Rar$DRa0.524\png\officeworker2.png">
            <a:extLst>
              <a:ext uri="{FF2B5EF4-FFF2-40B4-BE49-F238E27FC236}">
                <a16:creationId xmlns:a16="http://schemas.microsoft.com/office/drawing/2014/main" id="{C86A524E-2F3E-BA4E-A260-1EF7BED667E5}"/>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37737" y="2560878"/>
            <a:ext cx="540000" cy="540000"/>
          </a:xfrm>
          <a:prstGeom prst="rect">
            <a:avLst/>
          </a:prstGeom>
          <a:noFill/>
          <a:ln w="19050">
            <a:solidFill>
              <a:schemeClr val="bg1"/>
            </a:solidFill>
          </a:ln>
          <a:extLst>
            <a:ext uri="{909E8E84-426E-40DD-AFC4-6F175D3DCCD1}">
              <a14:hiddenFill xmlns:a14="http://schemas.microsoft.com/office/drawing/2010/main">
                <a:solidFill>
                  <a:srgbClr val="FFFFFF"/>
                </a:solidFill>
              </a14:hiddenFill>
            </a:ext>
          </a:extLst>
        </p:spPr>
      </p:pic>
      <p:pic>
        <p:nvPicPr>
          <p:cNvPr id="155" name="Picture 13" descr="C:\Users\CHIERI~1\AppData\Local\Temp\Rar$DRa0.524\png\officeworker2.png">
            <a:extLst>
              <a:ext uri="{FF2B5EF4-FFF2-40B4-BE49-F238E27FC236}">
                <a16:creationId xmlns:a16="http://schemas.microsoft.com/office/drawing/2014/main" id="{9E1EA366-4A34-FF43-A481-D96A9C32F35F}"/>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17335" y="3426100"/>
            <a:ext cx="540000" cy="540000"/>
          </a:xfrm>
          <a:prstGeom prst="rect">
            <a:avLst/>
          </a:prstGeom>
          <a:noFill/>
          <a:ln w="19050">
            <a:solidFill>
              <a:schemeClr val="bg1"/>
            </a:solidFill>
          </a:ln>
          <a:extLst>
            <a:ext uri="{909E8E84-426E-40DD-AFC4-6F175D3DCCD1}">
              <a14:hiddenFill xmlns:a14="http://schemas.microsoft.com/office/drawing/2010/main">
                <a:solidFill>
                  <a:srgbClr val="FFFFFF"/>
                </a:solidFill>
              </a14:hiddenFill>
            </a:ext>
          </a:extLst>
        </p:spPr>
      </p:pic>
      <p:pic>
        <p:nvPicPr>
          <p:cNvPr id="156" name="Picture 13" descr="C:\Users\CHIERI~1\AppData\Local\Temp\Rar$DRa0.524\png\officeworker2.png">
            <a:extLst>
              <a:ext uri="{FF2B5EF4-FFF2-40B4-BE49-F238E27FC236}">
                <a16:creationId xmlns:a16="http://schemas.microsoft.com/office/drawing/2014/main" id="{A4D84949-F10B-194A-B2AD-09067CB6F548}"/>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37737" y="4295657"/>
            <a:ext cx="540000" cy="540000"/>
          </a:xfrm>
          <a:prstGeom prst="rect">
            <a:avLst/>
          </a:prstGeom>
          <a:noFill/>
          <a:ln w="19050">
            <a:solidFill>
              <a:schemeClr val="bg1"/>
            </a:solidFill>
          </a:ln>
          <a:extLst>
            <a:ext uri="{909E8E84-426E-40DD-AFC4-6F175D3DCCD1}">
              <a14:hiddenFill xmlns:a14="http://schemas.microsoft.com/office/drawing/2010/main">
                <a:solidFill>
                  <a:srgbClr val="FFFFFF"/>
                </a:solidFill>
              </a14:hiddenFill>
            </a:ext>
          </a:extLst>
        </p:spPr>
      </p:pic>
      <p:pic>
        <p:nvPicPr>
          <p:cNvPr id="157" name="Picture 13" descr="C:\Users\CHIERI~1\AppData\Local\Temp\Rar$DRa0.524\png\officeworker2.png">
            <a:extLst>
              <a:ext uri="{FF2B5EF4-FFF2-40B4-BE49-F238E27FC236}">
                <a16:creationId xmlns:a16="http://schemas.microsoft.com/office/drawing/2014/main" id="{D51C510F-5346-3F4C-8FCE-C61B82E26D0F}"/>
              </a:ext>
            </a:extLst>
          </p:cNvPr>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37737" y="5203460"/>
            <a:ext cx="540000" cy="540000"/>
          </a:xfrm>
          <a:prstGeom prst="rect">
            <a:avLst/>
          </a:prstGeom>
          <a:noFill/>
          <a:ln w="19050">
            <a:solidFill>
              <a:schemeClr val="bg1"/>
            </a:solidFill>
          </a:ln>
          <a:extLst>
            <a:ext uri="{909E8E84-426E-40DD-AFC4-6F175D3DCCD1}">
              <a14:hiddenFill xmlns:a14="http://schemas.microsoft.com/office/drawing/2010/main">
                <a:solidFill>
                  <a:srgbClr val="FFFFFF"/>
                </a:solidFill>
              </a14:hiddenFill>
            </a:ext>
          </a:extLst>
        </p:spPr>
      </p:pic>
      <p:cxnSp>
        <p:nvCxnSpPr>
          <p:cNvPr id="167" name="Connettore 1 166">
            <a:extLst>
              <a:ext uri="{FF2B5EF4-FFF2-40B4-BE49-F238E27FC236}">
                <a16:creationId xmlns:a16="http://schemas.microsoft.com/office/drawing/2014/main" id="{59926172-1FE9-9F49-B474-E9DEB31A30E5}"/>
              </a:ext>
            </a:extLst>
          </p:cNvPr>
          <p:cNvCxnSpPr>
            <a:cxnSpLocks/>
          </p:cNvCxnSpPr>
          <p:nvPr/>
        </p:nvCxnSpPr>
        <p:spPr>
          <a:xfrm>
            <a:off x="6523358" y="2334259"/>
            <a:ext cx="113558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9" name="Connettore 1 168">
            <a:extLst>
              <a:ext uri="{FF2B5EF4-FFF2-40B4-BE49-F238E27FC236}">
                <a16:creationId xmlns:a16="http://schemas.microsoft.com/office/drawing/2014/main" id="{B5E56189-FDC0-F745-B522-ECDC60B1E12A}"/>
              </a:ext>
            </a:extLst>
          </p:cNvPr>
          <p:cNvCxnSpPr>
            <a:cxnSpLocks/>
          </p:cNvCxnSpPr>
          <p:nvPr/>
        </p:nvCxnSpPr>
        <p:spPr>
          <a:xfrm>
            <a:off x="6523358" y="5936029"/>
            <a:ext cx="113558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0" name="Connettore 1 169">
            <a:extLst>
              <a:ext uri="{FF2B5EF4-FFF2-40B4-BE49-F238E27FC236}">
                <a16:creationId xmlns:a16="http://schemas.microsoft.com/office/drawing/2014/main" id="{5A5BBA8F-48BB-CC4D-9873-2F7705281306}"/>
              </a:ext>
            </a:extLst>
          </p:cNvPr>
          <p:cNvCxnSpPr>
            <a:cxnSpLocks/>
          </p:cNvCxnSpPr>
          <p:nvPr/>
        </p:nvCxnSpPr>
        <p:spPr>
          <a:xfrm flipV="1">
            <a:off x="7656403" y="2334259"/>
            <a:ext cx="1" cy="360176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4" name="Connettore 1 173">
            <a:extLst>
              <a:ext uri="{FF2B5EF4-FFF2-40B4-BE49-F238E27FC236}">
                <a16:creationId xmlns:a16="http://schemas.microsoft.com/office/drawing/2014/main" id="{0D8832CA-55E2-7A44-A1E2-815629958532}"/>
              </a:ext>
            </a:extLst>
          </p:cNvPr>
          <p:cNvCxnSpPr>
            <a:cxnSpLocks/>
          </p:cNvCxnSpPr>
          <p:nvPr/>
        </p:nvCxnSpPr>
        <p:spPr>
          <a:xfrm>
            <a:off x="6523358" y="2334259"/>
            <a:ext cx="0" cy="12530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7" name="Connettore 1 176">
            <a:extLst>
              <a:ext uri="{FF2B5EF4-FFF2-40B4-BE49-F238E27FC236}">
                <a16:creationId xmlns:a16="http://schemas.microsoft.com/office/drawing/2014/main" id="{6BD5DF00-B34B-2F49-873C-65C5017D8A4A}"/>
              </a:ext>
            </a:extLst>
          </p:cNvPr>
          <p:cNvCxnSpPr>
            <a:cxnSpLocks/>
          </p:cNvCxnSpPr>
          <p:nvPr/>
        </p:nvCxnSpPr>
        <p:spPr>
          <a:xfrm>
            <a:off x="6523358" y="5810720"/>
            <a:ext cx="0" cy="12530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9" name="Connettore 1 178">
            <a:extLst>
              <a:ext uri="{FF2B5EF4-FFF2-40B4-BE49-F238E27FC236}">
                <a16:creationId xmlns:a16="http://schemas.microsoft.com/office/drawing/2014/main" id="{BA4C45D9-1596-C347-9F59-BF8D19B87EB2}"/>
              </a:ext>
            </a:extLst>
          </p:cNvPr>
          <p:cNvCxnSpPr>
            <a:cxnSpLocks/>
          </p:cNvCxnSpPr>
          <p:nvPr/>
        </p:nvCxnSpPr>
        <p:spPr>
          <a:xfrm>
            <a:off x="6519369" y="4954730"/>
            <a:ext cx="0" cy="12530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0" name="Connettore 1 179">
            <a:extLst>
              <a:ext uri="{FF2B5EF4-FFF2-40B4-BE49-F238E27FC236}">
                <a16:creationId xmlns:a16="http://schemas.microsoft.com/office/drawing/2014/main" id="{AE5A45F6-7AB0-644F-842C-52C3C1E87B3E}"/>
              </a:ext>
            </a:extLst>
          </p:cNvPr>
          <p:cNvCxnSpPr>
            <a:cxnSpLocks/>
          </p:cNvCxnSpPr>
          <p:nvPr/>
        </p:nvCxnSpPr>
        <p:spPr>
          <a:xfrm>
            <a:off x="6479631" y="4106083"/>
            <a:ext cx="0" cy="12530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1" name="Connettore 1 180">
            <a:extLst>
              <a:ext uri="{FF2B5EF4-FFF2-40B4-BE49-F238E27FC236}">
                <a16:creationId xmlns:a16="http://schemas.microsoft.com/office/drawing/2014/main" id="{E0CBC0B4-BBFF-F04D-8CA5-0054EF8AD2B8}"/>
              </a:ext>
            </a:extLst>
          </p:cNvPr>
          <p:cNvCxnSpPr>
            <a:cxnSpLocks/>
          </p:cNvCxnSpPr>
          <p:nvPr/>
        </p:nvCxnSpPr>
        <p:spPr>
          <a:xfrm>
            <a:off x="6516920" y="3199227"/>
            <a:ext cx="0" cy="125309"/>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209" name="Picture 13" descr="C:\Users\CHIERI~1\AppData\Local\Temp\Rar$DRa0.524\png\officeworker2.png">
            <a:extLst>
              <a:ext uri="{FF2B5EF4-FFF2-40B4-BE49-F238E27FC236}">
                <a16:creationId xmlns:a16="http://schemas.microsoft.com/office/drawing/2014/main" id="{5B93E8A3-FB63-1444-A6A7-9A3F369065CE}"/>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17792" y="2560878"/>
            <a:ext cx="540000" cy="540000"/>
          </a:xfrm>
          <a:prstGeom prst="rect">
            <a:avLst/>
          </a:prstGeom>
          <a:noFill/>
          <a:ln w="19050">
            <a:solidFill>
              <a:schemeClr val="bg1"/>
            </a:solidFill>
          </a:ln>
          <a:extLst>
            <a:ext uri="{909E8E84-426E-40DD-AFC4-6F175D3DCCD1}">
              <a14:hiddenFill xmlns:a14="http://schemas.microsoft.com/office/drawing/2010/main">
                <a:solidFill>
                  <a:srgbClr val="FFFFFF"/>
                </a:solidFill>
              </a14:hiddenFill>
            </a:ext>
          </a:extLst>
        </p:spPr>
      </p:pic>
      <p:pic>
        <p:nvPicPr>
          <p:cNvPr id="210" name="Picture 13" descr="C:\Users\CHIERI~1\AppData\Local\Temp\Rar$DRa0.524\png\officeworker2.png">
            <a:extLst>
              <a:ext uri="{FF2B5EF4-FFF2-40B4-BE49-F238E27FC236}">
                <a16:creationId xmlns:a16="http://schemas.microsoft.com/office/drawing/2014/main" id="{4526534C-8E6C-3348-A269-C40E1EDCE36B}"/>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97390" y="3426100"/>
            <a:ext cx="540000" cy="540000"/>
          </a:xfrm>
          <a:prstGeom prst="rect">
            <a:avLst/>
          </a:prstGeom>
          <a:noFill/>
          <a:ln w="19050">
            <a:solidFill>
              <a:schemeClr val="bg1"/>
            </a:solidFill>
          </a:ln>
          <a:extLst>
            <a:ext uri="{909E8E84-426E-40DD-AFC4-6F175D3DCCD1}">
              <a14:hiddenFill xmlns:a14="http://schemas.microsoft.com/office/drawing/2010/main">
                <a:solidFill>
                  <a:srgbClr val="FFFFFF"/>
                </a:solidFill>
              </a14:hiddenFill>
            </a:ext>
          </a:extLst>
        </p:spPr>
      </p:pic>
      <p:pic>
        <p:nvPicPr>
          <p:cNvPr id="211" name="Picture 13" descr="C:\Users\CHIERI~1\AppData\Local\Temp\Rar$DRa0.524\png\officeworker2.png">
            <a:extLst>
              <a:ext uri="{FF2B5EF4-FFF2-40B4-BE49-F238E27FC236}">
                <a16:creationId xmlns:a16="http://schemas.microsoft.com/office/drawing/2014/main" id="{CA328556-9D00-4646-B7C7-23773D6FDE25}"/>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17792" y="4295657"/>
            <a:ext cx="540000" cy="540000"/>
          </a:xfrm>
          <a:prstGeom prst="rect">
            <a:avLst/>
          </a:prstGeom>
          <a:noFill/>
          <a:ln w="19050">
            <a:solidFill>
              <a:schemeClr val="bg1"/>
            </a:solidFill>
          </a:ln>
          <a:extLst>
            <a:ext uri="{909E8E84-426E-40DD-AFC4-6F175D3DCCD1}">
              <a14:hiddenFill xmlns:a14="http://schemas.microsoft.com/office/drawing/2010/main">
                <a:solidFill>
                  <a:srgbClr val="FFFFFF"/>
                </a:solidFill>
              </a14:hiddenFill>
            </a:ext>
          </a:extLst>
        </p:spPr>
      </p:pic>
      <p:pic>
        <p:nvPicPr>
          <p:cNvPr id="212" name="Picture 13" descr="C:\Users\CHIERI~1\AppData\Local\Temp\Rar$DRa0.524\png\officeworker2.png">
            <a:extLst>
              <a:ext uri="{FF2B5EF4-FFF2-40B4-BE49-F238E27FC236}">
                <a16:creationId xmlns:a16="http://schemas.microsoft.com/office/drawing/2014/main" id="{A14F51B4-7E3E-204C-BDA5-B56210092CE7}"/>
              </a:ext>
            </a:extLst>
          </p:cNvPr>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17792" y="5203460"/>
            <a:ext cx="540000" cy="540000"/>
          </a:xfrm>
          <a:prstGeom prst="rect">
            <a:avLst/>
          </a:prstGeom>
          <a:noFill/>
          <a:ln w="19050">
            <a:solidFill>
              <a:schemeClr val="bg1"/>
            </a:solidFill>
          </a:ln>
          <a:extLst>
            <a:ext uri="{909E8E84-426E-40DD-AFC4-6F175D3DCCD1}">
              <a14:hiddenFill xmlns:a14="http://schemas.microsoft.com/office/drawing/2010/main">
                <a:solidFill>
                  <a:srgbClr val="FFFFFF"/>
                </a:solidFill>
              </a14:hiddenFill>
            </a:ext>
          </a:extLst>
        </p:spPr>
      </p:pic>
      <p:cxnSp>
        <p:nvCxnSpPr>
          <p:cNvPr id="213" name="Connettore 1 212">
            <a:extLst>
              <a:ext uri="{FF2B5EF4-FFF2-40B4-BE49-F238E27FC236}">
                <a16:creationId xmlns:a16="http://schemas.microsoft.com/office/drawing/2014/main" id="{6EA9816A-1852-EB42-B83C-C1D032F695A6}"/>
              </a:ext>
            </a:extLst>
          </p:cNvPr>
          <p:cNvCxnSpPr>
            <a:cxnSpLocks/>
          </p:cNvCxnSpPr>
          <p:nvPr/>
        </p:nvCxnSpPr>
        <p:spPr>
          <a:xfrm>
            <a:off x="8603413" y="2334259"/>
            <a:ext cx="113558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4" name="Connettore 1 213">
            <a:extLst>
              <a:ext uri="{FF2B5EF4-FFF2-40B4-BE49-F238E27FC236}">
                <a16:creationId xmlns:a16="http://schemas.microsoft.com/office/drawing/2014/main" id="{E7AB65D0-A20C-5A4B-8EB7-C82E2BAE20AD}"/>
              </a:ext>
            </a:extLst>
          </p:cNvPr>
          <p:cNvCxnSpPr>
            <a:cxnSpLocks/>
          </p:cNvCxnSpPr>
          <p:nvPr/>
        </p:nvCxnSpPr>
        <p:spPr>
          <a:xfrm>
            <a:off x="8603413" y="5936029"/>
            <a:ext cx="113558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5" name="Connettore 1 214">
            <a:extLst>
              <a:ext uri="{FF2B5EF4-FFF2-40B4-BE49-F238E27FC236}">
                <a16:creationId xmlns:a16="http://schemas.microsoft.com/office/drawing/2014/main" id="{516D9F57-DB72-B143-8D0F-DCE565B5E2B5}"/>
              </a:ext>
            </a:extLst>
          </p:cNvPr>
          <p:cNvCxnSpPr>
            <a:cxnSpLocks/>
          </p:cNvCxnSpPr>
          <p:nvPr/>
        </p:nvCxnSpPr>
        <p:spPr>
          <a:xfrm flipV="1">
            <a:off x="9736458" y="2334259"/>
            <a:ext cx="1" cy="360176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6" name="Connettore 1 215">
            <a:extLst>
              <a:ext uri="{FF2B5EF4-FFF2-40B4-BE49-F238E27FC236}">
                <a16:creationId xmlns:a16="http://schemas.microsoft.com/office/drawing/2014/main" id="{E5370759-9906-484A-AF09-BC41039FB9C4}"/>
              </a:ext>
            </a:extLst>
          </p:cNvPr>
          <p:cNvCxnSpPr>
            <a:cxnSpLocks/>
          </p:cNvCxnSpPr>
          <p:nvPr/>
        </p:nvCxnSpPr>
        <p:spPr>
          <a:xfrm>
            <a:off x="8603413" y="2334259"/>
            <a:ext cx="0" cy="12530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7" name="Connettore 1 216">
            <a:extLst>
              <a:ext uri="{FF2B5EF4-FFF2-40B4-BE49-F238E27FC236}">
                <a16:creationId xmlns:a16="http://schemas.microsoft.com/office/drawing/2014/main" id="{9DA4B92B-3DE4-884E-9216-CB0AD5D8BCBA}"/>
              </a:ext>
            </a:extLst>
          </p:cNvPr>
          <p:cNvCxnSpPr>
            <a:cxnSpLocks/>
          </p:cNvCxnSpPr>
          <p:nvPr/>
        </p:nvCxnSpPr>
        <p:spPr>
          <a:xfrm>
            <a:off x="8603413" y="5810720"/>
            <a:ext cx="0" cy="12530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8" name="Connettore 1 217">
            <a:extLst>
              <a:ext uri="{FF2B5EF4-FFF2-40B4-BE49-F238E27FC236}">
                <a16:creationId xmlns:a16="http://schemas.microsoft.com/office/drawing/2014/main" id="{20F86A35-A218-7F4F-96D2-1D9F03C4DBA3}"/>
              </a:ext>
            </a:extLst>
          </p:cNvPr>
          <p:cNvCxnSpPr>
            <a:cxnSpLocks/>
          </p:cNvCxnSpPr>
          <p:nvPr/>
        </p:nvCxnSpPr>
        <p:spPr>
          <a:xfrm>
            <a:off x="8599424" y="4954730"/>
            <a:ext cx="0" cy="12530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9" name="Connettore 1 218">
            <a:extLst>
              <a:ext uri="{FF2B5EF4-FFF2-40B4-BE49-F238E27FC236}">
                <a16:creationId xmlns:a16="http://schemas.microsoft.com/office/drawing/2014/main" id="{01740DBE-B81D-3548-81C4-488B71E6987A}"/>
              </a:ext>
            </a:extLst>
          </p:cNvPr>
          <p:cNvCxnSpPr>
            <a:cxnSpLocks/>
          </p:cNvCxnSpPr>
          <p:nvPr/>
        </p:nvCxnSpPr>
        <p:spPr>
          <a:xfrm>
            <a:off x="8559686" y="4106083"/>
            <a:ext cx="0" cy="12530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0" name="Connettore 1 219">
            <a:extLst>
              <a:ext uri="{FF2B5EF4-FFF2-40B4-BE49-F238E27FC236}">
                <a16:creationId xmlns:a16="http://schemas.microsoft.com/office/drawing/2014/main" id="{1BF61040-E794-6440-80DA-0697B03CD9BE}"/>
              </a:ext>
            </a:extLst>
          </p:cNvPr>
          <p:cNvCxnSpPr>
            <a:cxnSpLocks/>
          </p:cNvCxnSpPr>
          <p:nvPr/>
        </p:nvCxnSpPr>
        <p:spPr>
          <a:xfrm>
            <a:off x="8596975" y="3199227"/>
            <a:ext cx="0" cy="125309"/>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221" name="Picture 13" descr="C:\Users\CHIERI~1\AppData\Local\Temp\Rar$DRa0.524\png\officeworker2.png">
            <a:extLst>
              <a:ext uri="{FF2B5EF4-FFF2-40B4-BE49-F238E27FC236}">
                <a16:creationId xmlns:a16="http://schemas.microsoft.com/office/drawing/2014/main" id="{7E6C544F-AC46-BF44-90F9-434B33ECEC14}"/>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420405" y="2576081"/>
            <a:ext cx="540000" cy="540000"/>
          </a:xfrm>
          <a:prstGeom prst="rect">
            <a:avLst/>
          </a:prstGeom>
          <a:noFill/>
          <a:ln w="19050">
            <a:solidFill>
              <a:schemeClr val="bg1"/>
            </a:solidFill>
          </a:ln>
          <a:extLst>
            <a:ext uri="{909E8E84-426E-40DD-AFC4-6F175D3DCCD1}">
              <a14:hiddenFill xmlns:a14="http://schemas.microsoft.com/office/drawing/2010/main">
                <a:solidFill>
                  <a:srgbClr val="FFFFFF"/>
                </a:solidFill>
              </a14:hiddenFill>
            </a:ext>
          </a:extLst>
        </p:spPr>
      </p:pic>
      <p:pic>
        <p:nvPicPr>
          <p:cNvPr id="222" name="Picture 13" descr="C:\Users\CHIERI~1\AppData\Local\Temp\Rar$DRa0.524\png\officeworker2.png">
            <a:extLst>
              <a:ext uri="{FF2B5EF4-FFF2-40B4-BE49-F238E27FC236}">
                <a16:creationId xmlns:a16="http://schemas.microsoft.com/office/drawing/2014/main" id="{F1942A10-8DB6-B64B-9AFE-AE8AF6FA8C3D}"/>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400003" y="3441303"/>
            <a:ext cx="540000" cy="540000"/>
          </a:xfrm>
          <a:prstGeom prst="rect">
            <a:avLst/>
          </a:prstGeom>
          <a:noFill/>
          <a:ln w="19050">
            <a:solidFill>
              <a:schemeClr val="bg1"/>
            </a:solidFill>
          </a:ln>
          <a:extLst>
            <a:ext uri="{909E8E84-426E-40DD-AFC4-6F175D3DCCD1}">
              <a14:hiddenFill xmlns:a14="http://schemas.microsoft.com/office/drawing/2010/main">
                <a:solidFill>
                  <a:srgbClr val="FFFFFF"/>
                </a:solidFill>
              </a14:hiddenFill>
            </a:ext>
          </a:extLst>
        </p:spPr>
      </p:pic>
      <p:pic>
        <p:nvPicPr>
          <p:cNvPr id="223" name="Picture 13" descr="C:\Users\CHIERI~1\AppData\Local\Temp\Rar$DRa0.524\png\officeworker2.png">
            <a:extLst>
              <a:ext uri="{FF2B5EF4-FFF2-40B4-BE49-F238E27FC236}">
                <a16:creationId xmlns:a16="http://schemas.microsoft.com/office/drawing/2014/main" id="{DBF3A023-FA6C-814F-AC91-AE342AF71CC7}"/>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420405" y="4310860"/>
            <a:ext cx="540000" cy="540000"/>
          </a:xfrm>
          <a:prstGeom prst="rect">
            <a:avLst/>
          </a:prstGeom>
          <a:noFill/>
          <a:ln w="19050">
            <a:solidFill>
              <a:schemeClr val="bg1"/>
            </a:solidFill>
          </a:ln>
          <a:extLst>
            <a:ext uri="{909E8E84-426E-40DD-AFC4-6F175D3DCCD1}">
              <a14:hiddenFill xmlns:a14="http://schemas.microsoft.com/office/drawing/2010/main">
                <a:solidFill>
                  <a:srgbClr val="FFFFFF"/>
                </a:solidFill>
              </a14:hiddenFill>
            </a:ext>
          </a:extLst>
        </p:spPr>
      </p:pic>
      <p:pic>
        <p:nvPicPr>
          <p:cNvPr id="224" name="Picture 13" descr="C:\Users\CHIERI~1\AppData\Local\Temp\Rar$DRa0.524\png\officeworker2.png">
            <a:extLst>
              <a:ext uri="{FF2B5EF4-FFF2-40B4-BE49-F238E27FC236}">
                <a16:creationId xmlns:a16="http://schemas.microsoft.com/office/drawing/2014/main" id="{3170F2C5-7C63-DE4C-B162-6B45BE6C5949}"/>
              </a:ext>
            </a:extLst>
          </p:cNvPr>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420405" y="5218663"/>
            <a:ext cx="540000" cy="540000"/>
          </a:xfrm>
          <a:prstGeom prst="rect">
            <a:avLst/>
          </a:prstGeom>
          <a:noFill/>
          <a:ln w="19050">
            <a:solidFill>
              <a:schemeClr val="bg1"/>
            </a:solidFill>
          </a:ln>
          <a:extLst>
            <a:ext uri="{909E8E84-426E-40DD-AFC4-6F175D3DCCD1}">
              <a14:hiddenFill xmlns:a14="http://schemas.microsoft.com/office/drawing/2010/main">
                <a:solidFill>
                  <a:srgbClr val="FFFFFF"/>
                </a:solidFill>
              </a14:hiddenFill>
            </a:ext>
          </a:extLst>
        </p:spPr>
      </p:pic>
      <p:cxnSp>
        <p:nvCxnSpPr>
          <p:cNvPr id="225" name="Connettore 1 224">
            <a:extLst>
              <a:ext uri="{FF2B5EF4-FFF2-40B4-BE49-F238E27FC236}">
                <a16:creationId xmlns:a16="http://schemas.microsoft.com/office/drawing/2014/main" id="{596B189E-93C3-684B-A666-93FADA924906}"/>
              </a:ext>
            </a:extLst>
          </p:cNvPr>
          <p:cNvCxnSpPr>
            <a:cxnSpLocks/>
          </p:cNvCxnSpPr>
          <p:nvPr/>
        </p:nvCxnSpPr>
        <p:spPr>
          <a:xfrm>
            <a:off x="10606026" y="2349462"/>
            <a:ext cx="113558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6" name="Connettore 1 225">
            <a:extLst>
              <a:ext uri="{FF2B5EF4-FFF2-40B4-BE49-F238E27FC236}">
                <a16:creationId xmlns:a16="http://schemas.microsoft.com/office/drawing/2014/main" id="{AFD69439-524B-B943-A51B-5930C04D76A4}"/>
              </a:ext>
            </a:extLst>
          </p:cNvPr>
          <p:cNvCxnSpPr>
            <a:cxnSpLocks/>
          </p:cNvCxnSpPr>
          <p:nvPr/>
        </p:nvCxnSpPr>
        <p:spPr>
          <a:xfrm>
            <a:off x="10606026" y="5951232"/>
            <a:ext cx="113558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7" name="Connettore 1 226">
            <a:extLst>
              <a:ext uri="{FF2B5EF4-FFF2-40B4-BE49-F238E27FC236}">
                <a16:creationId xmlns:a16="http://schemas.microsoft.com/office/drawing/2014/main" id="{4564AED5-18A1-9346-B2AA-63E21E62A48E}"/>
              </a:ext>
            </a:extLst>
          </p:cNvPr>
          <p:cNvCxnSpPr>
            <a:cxnSpLocks/>
          </p:cNvCxnSpPr>
          <p:nvPr/>
        </p:nvCxnSpPr>
        <p:spPr>
          <a:xfrm flipV="1">
            <a:off x="11739071" y="2349462"/>
            <a:ext cx="1" cy="360176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8" name="Connettore 1 227">
            <a:extLst>
              <a:ext uri="{FF2B5EF4-FFF2-40B4-BE49-F238E27FC236}">
                <a16:creationId xmlns:a16="http://schemas.microsoft.com/office/drawing/2014/main" id="{6855F8DC-F6B1-6344-84F4-C86B89D48F00}"/>
              </a:ext>
            </a:extLst>
          </p:cNvPr>
          <p:cNvCxnSpPr>
            <a:cxnSpLocks/>
          </p:cNvCxnSpPr>
          <p:nvPr/>
        </p:nvCxnSpPr>
        <p:spPr>
          <a:xfrm>
            <a:off x="10606026" y="2349462"/>
            <a:ext cx="0" cy="12530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9" name="Connettore 1 228">
            <a:extLst>
              <a:ext uri="{FF2B5EF4-FFF2-40B4-BE49-F238E27FC236}">
                <a16:creationId xmlns:a16="http://schemas.microsoft.com/office/drawing/2014/main" id="{92E6EB1A-A1BA-AC43-ACCD-E87170684120}"/>
              </a:ext>
            </a:extLst>
          </p:cNvPr>
          <p:cNvCxnSpPr>
            <a:cxnSpLocks/>
          </p:cNvCxnSpPr>
          <p:nvPr/>
        </p:nvCxnSpPr>
        <p:spPr>
          <a:xfrm>
            <a:off x="10606026" y="5825923"/>
            <a:ext cx="0" cy="12530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0" name="Connettore 1 229">
            <a:extLst>
              <a:ext uri="{FF2B5EF4-FFF2-40B4-BE49-F238E27FC236}">
                <a16:creationId xmlns:a16="http://schemas.microsoft.com/office/drawing/2014/main" id="{9A5725EF-DD4A-A545-8CA0-B7C334FA9DBC}"/>
              </a:ext>
            </a:extLst>
          </p:cNvPr>
          <p:cNvCxnSpPr>
            <a:cxnSpLocks/>
          </p:cNvCxnSpPr>
          <p:nvPr/>
        </p:nvCxnSpPr>
        <p:spPr>
          <a:xfrm>
            <a:off x="10602037" y="4969933"/>
            <a:ext cx="0" cy="12530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1" name="Connettore 1 230">
            <a:extLst>
              <a:ext uri="{FF2B5EF4-FFF2-40B4-BE49-F238E27FC236}">
                <a16:creationId xmlns:a16="http://schemas.microsoft.com/office/drawing/2014/main" id="{4300C3AA-BFD3-4F4F-B00C-E16BE70E398B}"/>
              </a:ext>
            </a:extLst>
          </p:cNvPr>
          <p:cNvCxnSpPr>
            <a:cxnSpLocks/>
          </p:cNvCxnSpPr>
          <p:nvPr/>
        </p:nvCxnSpPr>
        <p:spPr>
          <a:xfrm>
            <a:off x="10562299" y="4121286"/>
            <a:ext cx="0" cy="12530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2" name="Connettore 1 231">
            <a:extLst>
              <a:ext uri="{FF2B5EF4-FFF2-40B4-BE49-F238E27FC236}">
                <a16:creationId xmlns:a16="http://schemas.microsoft.com/office/drawing/2014/main" id="{AC0BD747-8045-C94A-8FF9-9513F863AD09}"/>
              </a:ext>
            </a:extLst>
          </p:cNvPr>
          <p:cNvCxnSpPr>
            <a:cxnSpLocks/>
          </p:cNvCxnSpPr>
          <p:nvPr/>
        </p:nvCxnSpPr>
        <p:spPr>
          <a:xfrm>
            <a:off x="10599588" y="3214430"/>
            <a:ext cx="0" cy="12530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33" name="CasellaDiTesto 232">
            <a:extLst>
              <a:ext uri="{FF2B5EF4-FFF2-40B4-BE49-F238E27FC236}">
                <a16:creationId xmlns:a16="http://schemas.microsoft.com/office/drawing/2014/main" id="{1FE437E3-E626-6B46-AF50-4FE1DF4086DB}"/>
              </a:ext>
            </a:extLst>
          </p:cNvPr>
          <p:cNvSpPr txBox="1"/>
          <p:nvPr/>
        </p:nvSpPr>
        <p:spPr>
          <a:xfrm>
            <a:off x="6854522" y="3695013"/>
            <a:ext cx="807551" cy="600164"/>
          </a:xfrm>
          <a:prstGeom prst="rect">
            <a:avLst/>
          </a:prstGeom>
          <a:noFill/>
        </p:spPr>
        <p:txBody>
          <a:bodyPr wrap="square" rtlCol="0">
            <a:spAutoFit/>
          </a:bodyPr>
          <a:lstStyle/>
          <a:p>
            <a:pPr algn="ctr"/>
            <a:r>
              <a:rPr lang="it-IT" sz="1100" dirty="0"/>
              <a:t>Team orienta-mento</a:t>
            </a:r>
          </a:p>
        </p:txBody>
      </p:sp>
      <p:sp>
        <p:nvSpPr>
          <p:cNvPr id="234" name="CasellaDiTesto 233">
            <a:extLst>
              <a:ext uri="{FF2B5EF4-FFF2-40B4-BE49-F238E27FC236}">
                <a16:creationId xmlns:a16="http://schemas.microsoft.com/office/drawing/2014/main" id="{CF5EF5F1-3BBB-4644-AA87-DDCEE85FC8A1}"/>
              </a:ext>
            </a:extLst>
          </p:cNvPr>
          <p:cNvSpPr txBox="1"/>
          <p:nvPr/>
        </p:nvSpPr>
        <p:spPr>
          <a:xfrm>
            <a:off x="8937390" y="3693336"/>
            <a:ext cx="807551" cy="430887"/>
          </a:xfrm>
          <a:prstGeom prst="rect">
            <a:avLst/>
          </a:prstGeom>
          <a:noFill/>
        </p:spPr>
        <p:txBody>
          <a:bodyPr wrap="square" rtlCol="0">
            <a:spAutoFit/>
          </a:bodyPr>
          <a:lstStyle/>
          <a:p>
            <a:pPr algn="ctr"/>
            <a:r>
              <a:rPr lang="it-IT" sz="1100" dirty="0"/>
              <a:t>Team scelta</a:t>
            </a:r>
          </a:p>
        </p:txBody>
      </p:sp>
      <p:sp>
        <p:nvSpPr>
          <p:cNvPr id="235" name="CasellaDiTesto 234">
            <a:extLst>
              <a:ext uri="{FF2B5EF4-FFF2-40B4-BE49-F238E27FC236}">
                <a16:creationId xmlns:a16="http://schemas.microsoft.com/office/drawing/2014/main" id="{C7BD9E2B-4AAB-7443-922C-B4A6E7CEAFA3}"/>
              </a:ext>
            </a:extLst>
          </p:cNvPr>
          <p:cNvSpPr txBox="1"/>
          <p:nvPr/>
        </p:nvSpPr>
        <p:spPr>
          <a:xfrm>
            <a:off x="10858557" y="3710344"/>
            <a:ext cx="862890" cy="430887"/>
          </a:xfrm>
          <a:prstGeom prst="rect">
            <a:avLst/>
          </a:prstGeom>
          <a:noFill/>
        </p:spPr>
        <p:txBody>
          <a:bodyPr wrap="square" rtlCol="0">
            <a:spAutoFit/>
          </a:bodyPr>
          <a:lstStyle/>
          <a:p>
            <a:pPr algn="ctr"/>
            <a:r>
              <a:rPr lang="it-IT" sz="1100" dirty="0"/>
              <a:t>Team checkout</a:t>
            </a:r>
          </a:p>
        </p:txBody>
      </p:sp>
    </p:spTree>
    <p:extLst>
      <p:ext uri="{BB962C8B-B14F-4D97-AF65-F5344CB8AC3E}">
        <p14:creationId xmlns:p14="http://schemas.microsoft.com/office/powerpoint/2010/main" val="3172815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A1619B8B-4392-7843-9CFE-ECE1336DCF18}"/>
              </a:ext>
            </a:extLst>
          </p:cNvPr>
          <p:cNvSpPr txBox="1">
            <a:spLocks/>
          </p:cNvSpPr>
          <p:nvPr/>
        </p:nvSpPr>
        <p:spPr>
          <a:xfrm>
            <a:off x="182082" y="224574"/>
            <a:ext cx="8907597" cy="633743"/>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it-IT" dirty="0"/>
              <a:t>Team cross funzionali</a:t>
            </a:r>
          </a:p>
        </p:txBody>
      </p:sp>
      <p:sp>
        <p:nvSpPr>
          <p:cNvPr id="5" name="Text Placeholder 7">
            <a:extLst>
              <a:ext uri="{FF2B5EF4-FFF2-40B4-BE49-F238E27FC236}">
                <a16:creationId xmlns:a16="http://schemas.microsoft.com/office/drawing/2014/main" id="{F95EBF67-F0CB-DC40-81B7-64694F1AFACA}"/>
              </a:ext>
            </a:extLst>
          </p:cNvPr>
          <p:cNvSpPr txBox="1">
            <a:spLocks/>
          </p:cNvSpPr>
          <p:nvPr/>
        </p:nvSpPr>
        <p:spPr>
          <a:xfrm>
            <a:off x="182078" y="1106931"/>
            <a:ext cx="11125236" cy="1880713"/>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173038" indent="-173038">
              <a:lnSpc>
                <a:spcPct val="90000"/>
              </a:lnSpc>
              <a:spcBef>
                <a:spcPts val="1000"/>
              </a:spcBef>
              <a:buClr>
                <a:srgbClr val="0070AD"/>
              </a:buClr>
              <a:buFont typeface="Arial" panose="020B0604020202020204" pitchFamily="34" charset="0"/>
              <a:buChar char="•"/>
              <a:defRPr/>
            </a:pPr>
            <a:r>
              <a:rPr lang="it-IT" dirty="0"/>
              <a:t>Nell’immagine precedente è rappresentata la </a:t>
            </a:r>
            <a:r>
              <a:rPr lang="it-IT" dirty="0" err="1"/>
              <a:t>structure</a:t>
            </a:r>
            <a:r>
              <a:rPr lang="it-IT" dirty="0"/>
              <a:t> team di un'architettura in stile </a:t>
            </a:r>
            <a:r>
              <a:rPr lang="it-IT" dirty="0" err="1"/>
              <a:t>microservizio</a:t>
            </a:r>
            <a:r>
              <a:rPr lang="it-IT" dirty="0"/>
              <a:t> (sinistra) rispetto ad una </a:t>
            </a:r>
            <a:r>
              <a:rPr lang="it-IT" dirty="0" err="1"/>
              <a:t>structure</a:t>
            </a:r>
            <a:r>
              <a:rPr lang="it-IT" dirty="0"/>
              <a:t> team di micro </a:t>
            </a:r>
            <a:r>
              <a:rPr lang="it-IT" dirty="0" err="1"/>
              <a:t>Frontend</a:t>
            </a:r>
            <a:r>
              <a:rPr lang="it-IT" dirty="0"/>
              <a:t> (destra). </a:t>
            </a:r>
          </a:p>
          <a:p>
            <a:pPr marL="173038" indent="-173038">
              <a:lnSpc>
                <a:spcPct val="90000"/>
              </a:lnSpc>
              <a:spcBef>
                <a:spcPts val="1000"/>
              </a:spcBef>
              <a:buClr>
                <a:srgbClr val="0070AD"/>
              </a:buClr>
              <a:buFont typeface="Arial" panose="020B0604020202020204" pitchFamily="34" charset="0"/>
              <a:buChar char="•"/>
              <a:defRPr/>
            </a:pPr>
            <a:r>
              <a:rPr lang="it-IT" dirty="0"/>
              <a:t>Nell’immagine a </a:t>
            </a:r>
            <a:r>
              <a:rPr lang="it-IT" b="1" dirty="0"/>
              <a:t>destra</a:t>
            </a:r>
            <a:r>
              <a:rPr lang="it-IT" dirty="0"/>
              <a:t> i team sono formati attorno a un'esigenza del cliente e non sulla base di tecnologie come </a:t>
            </a:r>
            <a:r>
              <a:rPr lang="it-IT" dirty="0" err="1"/>
              <a:t>frontend</a:t>
            </a:r>
            <a:r>
              <a:rPr lang="it-IT" dirty="0"/>
              <a:t> e </a:t>
            </a:r>
            <a:r>
              <a:rPr lang="it-IT" dirty="0" err="1"/>
              <a:t>backend</a:t>
            </a:r>
            <a:r>
              <a:rPr lang="it-IT" dirty="0"/>
              <a:t>.</a:t>
            </a:r>
          </a:p>
          <a:p>
            <a:pPr marL="173038" indent="-173038">
              <a:lnSpc>
                <a:spcPct val="90000"/>
              </a:lnSpc>
              <a:spcBef>
                <a:spcPts val="1000"/>
              </a:spcBef>
              <a:buClr>
                <a:srgbClr val="0070AD"/>
              </a:buClr>
              <a:buFont typeface="Arial" panose="020B0604020202020204" pitchFamily="34" charset="0"/>
              <a:buChar char="•"/>
              <a:defRPr/>
            </a:pPr>
            <a:r>
              <a:rPr lang="it-IT" dirty="0"/>
              <a:t>Nell’immagine a </a:t>
            </a:r>
            <a:r>
              <a:rPr lang="it-IT" b="1" dirty="0"/>
              <a:t>sinistra</a:t>
            </a:r>
            <a:r>
              <a:rPr lang="it-IT" dirty="0"/>
              <a:t> le risorse  sono raggruppate in base a competenze o tecnologie diverse. Gli sviluppatori di </a:t>
            </a:r>
            <a:r>
              <a:rPr lang="it-IT" dirty="0" err="1"/>
              <a:t>frontend</a:t>
            </a:r>
            <a:r>
              <a:rPr lang="it-IT" dirty="0"/>
              <a:t> stanno lavorando sul </a:t>
            </a:r>
            <a:r>
              <a:rPr lang="it-IT" dirty="0" err="1"/>
              <a:t>frontend</a:t>
            </a:r>
            <a:r>
              <a:rPr lang="it-IT" dirty="0"/>
              <a:t>, gli esperti di </a:t>
            </a:r>
            <a:r>
              <a:rPr lang="it-IT" dirty="0" err="1"/>
              <a:t>backend</a:t>
            </a:r>
            <a:r>
              <a:rPr lang="it-IT" dirty="0"/>
              <a:t> lavorano sul </a:t>
            </a:r>
            <a:r>
              <a:rPr lang="it-IT" dirty="0" err="1"/>
              <a:t>backend</a:t>
            </a:r>
            <a:r>
              <a:rPr lang="it-IT" dirty="0"/>
              <a:t> e cosi via. Anche gli esperti di business formano i propri team. Questa struttura è tipica quando si utilizza un approccio basato sui micro servizi. Agli sviluppatori di </a:t>
            </a:r>
            <a:r>
              <a:rPr lang="it-IT" dirty="0" err="1"/>
              <a:t>frontend</a:t>
            </a:r>
            <a:r>
              <a:rPr lang="it-IT" dirty="0"/>
              <a:t> piace lavorare con altri sviluppatori di </a:t>
            </a:r>
            <a:r>
              <a:rPr lang="it-IT" dirty="0" err="1"/>
              <a:t>frontend</a:t>
            </a:r>
            <a:r>
              <a:rPr lang="it-IT" dirty="0"/>
              <a:t>. Possono discutere i bug che stanno cercando di correggere o trovare idee su come migliorare una parte specifica del codice. Lo stesso vale per le altre squadre specializzate in una specifica abilità. I professionisti mirano alla perfezione e hanno un bisogno di trovare la migliore soluzione nel loro campo. </a:t>
            </a:r>
          </a:p>
          <a:p>
            <a:pPr marL="173038" indent="-173038">
              <a:lnSpc>
                <a:spcPct val="90000"/>
              </a:lnSpc>
              <a:spcBef>
                <a:spcPts val="1000"/>
              </a:spcBef>
              <a:buClr>
                <a:srgbClr val="0070AD"/>
              </a:buClr>
              <a:buFont typeface="Arial" panose="020B0604020202020204" pitchFamily="34" charset="0"/>
              <a:buChar char="•"/>
              <a:defRPr/>
            </a:pPr>
            <a:endParaRPr lang="it-IT" dirty="0"/>
          </a:p>
          <a:p>
            <a:pPr marL="173038" indent="-173038">
              <a:lnSpc>
                <a:spcPct val="90000"/>
              </a:lnSpc>
              <a:spcBef>
                <a:spcPts val="1000"/>
              </a:spcBef>
              <a:buClr>
                <a:srgbClr val="0070AD"/>
              </a:buClr>
              <a:buFont typeface="Arial" panose="020B0604020202020204" pitchFamily="34" charset="0"/>
              <a:buChar char="•"/>
              <a:defRPr/>
            </a:pPr>
            <a:endParaRPr lang="it-IT" dirty="0"/>
          </a:p>
          <a:p>
            <a:pPr marL="173038" indent="-173038">
              <a:lnSpc>
                <a:spcPct val="90000"/>
              </a:lnSpc>
              <a:spcBef>
                <a:spcPts val="1000"/>
              </a:spcBef>
              <a:buClr>
                <a:srgbClr val="0070AD"/>
              </a:buClr>
              <a:buFont typeface="Arial" panose="020B0604020202020204" pitchFamily="34" charset="0"/>
              <a:buChar char="•"/>
              <a:defRPr/>
            </a:pPr>
            <a:endParaRPr lang="it-IT" sz="1600" dirty="0"/>
          </a:p>
        </p:txBody>
      </p:sp>
      <p:sp>
        <p:nvSpPr>
          <p:cNvPr id="6" name="Title 3">
            <a:extLst>
              <a:ext uri="{FF2B5EF4-FFF2-40B4-BE49-F238E27FC236}">
                <a16:creationId xmlns:a16="http://schemas.microsoft.com/office/drawing/2014/main" id="{72D06B76-91A6-6E48-8819-E5279E53854C}"/>
              </a:ext>
            </a:extLst>
          </p:cNvPr>
          <p:cNvSpPr txBox="1">
            <a:spLocks/>
          </p:cNvSpPr>
          <p:nvPr/>
        </p:nvSpPr>
        <p:spPr>
          <a:xfrm>
            <a:off x="182079" y="3331675"/>
            <a:ext cx="11125235" cy="642796"/>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pPr algn="ctr"/>
            <a:r>
              <a:rPr lang="it-IT" sz="2000" dirty="0"/>
              <a:t>Quando ogni squadra fa un ottimo lavoro, anche il prodotto nel suo insieme sarà ottimo, giusto? </a:t>
            </a:r>
          </a:p>
          <a:p>
            <a:endParaRPr lang="it-IT" sz="2000" dirty="0"/>
          </a:p>
        </p:txBody>
      </p:sp>
      <p:sp>
        <p:nvSpPr>
          <p:cNvPr id="7" name="Text Placeholder 7">
            <a:extLst>
              <a:ext uri="{FF2B5EF4-FFF2-40B4-BE49-F238E27FC236}">
                <a16:creationId xmlns:a16="http://schemas.microsoft.com/office/drawing/2014/main" id="{FED97C42-00C4-1F4E-B482-8774F86CBEB5}"/>
              </a:ext>
            </a:extLst>
          </p:cNvPr>
          <p:cNvSpPr txBox="1">
            <a:spLocks/>
          </p:cNvSpPr>
          <p:nvPr/>
        </p:nvSpPr>
        <p:spPr>
          <a:xfrm>
            <a:off x="182078" y="4570796"/>
            <a:ext cx="11125236" cy="1880713"/>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algn="ctr">
              <a:lnSpc>
                <a:spcPct val="90000"/>
              </a:lnSpc>
              <a:spcBef>
                <a:spcPts val="1000"/>
              </a:spcBef>
              <a:buClr>
                <a:srgbClr val="0070AD"/>
              </a:buClr>
              <a:defRPr/>
            </a:pPr>
            <a:r>
              <a:rPr lang="it-IT" sz="1800" dirty="0"/>
              <a:t>Questa ipotesi non è necessariamente valida. La creazione di team interdisciplinari sta diventando sempre più popolare. Hai un team in cui gli ingegneri </a:t>
            </a:r>
            <a:r>
              <a:rPr lang="it-IT" sz="1800" dirty="0" err="1"/>
              <a:t>frontend</a:t>
            </a:r>
            <a:r>
              <a:rPr lang="it-IT" sz="1800" dirty="0"/>
              <a:t> e </a:t>
            </a:r>
            <a:r>
              <a:rPr lang="it-IT" sz="1800" dirty="0" err="1"/>
              <a:t>backend</a:t>
            </a:r>
            <a:r>
              <a:rPr lang="it-IT" sz="1800" dirty="0"/>
              <a:t> lavorano insieme. </a:t>
            </a:r>
          </a:p>
          <a:p>
            <a:pPr algn="ctr">
              <a:lnSpc>
                <a:spcPct val="90000"/>
              </a:lnSpc>
              <a:spcBef>
                <a:spcPts val="1000"/>
              </a:spcBef>
              <a:buClr>
                <a:srgbClr val="0070AD"/>
              </a:buClr>
              <a:defRPr/>
            </a:pPr>
            <a:r>
              <a:rPr lang="it-IT" sz="1800" dirty="0"/>
              <a:t>A causa delle loro diverse prospettive, escogitano soluzioni più creative ed efficaci per il compito da svolgere. </a:t>
            </a:r>
          </a:p>
          <a:p>
            <a:pPr marL="173038" indent="-173038">
              <a:lnSpc>
                <a:spcPct val="90000"/>
              </a:lnSpc>
              <a:spcBef>
                <a:spcPts val="1000"/>
              </a:spcBef>
              <a:buClr>
                <a:srgbClr val="0070AD"/>
              </a:buClr>
              <a:buFont typeface="Arial" panose="020B0604020202020204" pitchFamily="34" charset="0"/>
              <a:buChar char="•"/>
              <a:defRPr/>
            </a:pPr>
            <a:endParaRPr lang="it-IT" dirty="0"/>
          </a:p>
          <a:p>
            <a:pPr marL="173038" indent="-173038">
              <a:lnSpc>
                <a:spcPct val="90000"/>
              </a:lnSpc>
              <a:spcBef>
                <a:spcPts val="1000"/>
              </a:spcBef>
              <a:buClr>
                <a:srgbClr val="0070AD"/>
              </a:buClr>
              <a:buFont typeface="Arial" panose="020B0604020202020204" pitchFamily="34" charset="0"/>
              <a:buChar char="•"/>
              <a:defRPr/>
            </a:pPr>
            <a:endParaRPr lang="it-IT" sz="1600" dirty="0"/>
          </a:p>
        </p:txBody>
      </p:sp>
    </p:spTree>
    <p:extLst>
      <p:ext uri="{BB962C8B-B14F-4D97-AF65-F5344CB8AC3E}">
        <p14:creationId xmlns:p14="http://schemas.microsoft.com/office/powerpoint/2010/main" val="3845304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98ED4CB5-5EC1-5840-BB1B-F764B8E5A23D}"/>
              </a:ext>
            </a:extLst>
          </p:cNvPr>
          <p:cNvSpPr txBox="1">
            <a:spLocks/>
          </p:cNvSpPr>
          <p:nvPr/>
        </p:nvSpPr>
        <p:spPr>
          <a:xfrm>
            <a:off x="182082" y="224574"/>
            <a:ext cx="8907597" cy="633743"/>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it-IT" dirty="0"/>
              <a:t>Il </a:t>
            </a:r>
            <a:r>
              <a:rPr lang="it-IT" dirty="0" err="1"/>
              <a:t>Frontend</a:t>
            </a:r>
            <a:endParaRPr lang="it-IT" dirty="0"/>
          </a:p>
        </p:txBody>
      </p:sp>
      <p:sp>
        <p:nvSpPr>
          <p:cNvPr id="3" name="Rettangolo 2">
            <a:extLst>
              <a:ext uri="{FF2B5EF4-FFF2-40B4-BE49-F238E27FC236}">
                <a16:creationId xmlns:a16="http://schemas.microsoft.com/office/drawing/2014/main" id="{8D90243F-4C8A-E04E-8823-CBC8710603AD}"/>
              </a:ext>
            </a:extLst>
          </p:cNvPr>
          <p:cNvSpPr/>
          <p:nvPr/>
        </p:nvSpPr>
        <p:spPr>
          <a:xfrm>
            <a:off x="2409358" y="2389318"/>
            <a:ext cx="1960525" cy="2384598"/>
          </a:xfrm>
          <a:prstGeom prst="rect">
            <a:avLst/>
          </a:prstGeom>
          <a:solidFill>
            <a:schemeClr val="bg1"/>
          </a:solid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4" name="Rettangolo 3">
            <a:extLst>
              <a:ext uri="{FF2B5EF4-FFF2-40B4-BE49-F238E27FC236}">
                <a16:creationId xmlns:a16="http://schemas.microsoft.com/office/drawing/2014/main" id="{03E470F5-7288-8E45-81CA-7F07096328BA}"/>
              </a:ext>
            </a:extLst>
          </p:cNvPr>
          <p:cNvSpPr/>
          <p:nvPr/>
        </p:nvSpPr>
        <p:spPr>
          <a:xfrm>
            <a:off x="5115737" y="2389318"/>
            <a:ext cx="1960525" cy="2384598"/>
          </a:xfrm>
          <a:prstGeom prst="rect">
            <a:avLst/>
          </a:prstGeom>
          <a:solidFill>
            <a:schemeClr val="bg1"/>
          </a:solid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dirty="0"/>
          </a:p>
        </p:txBody>
      </p:sp>
      <p:sp>
        <p:nvSpPr>
          <p:cNvPr id="5" name="CasellaDiTesto 4">
            <a:extLst>
              <a:ext uri="{FF2B5EF4-FFF2-40B4-BE49-F238E27FC236}">
                <a16:creationId xmlns:a16="http://schemas.microsoft.com/office/drawing/2014/main" id="{C4909FBA-8035-AE4C-A804-EB7BD05992C1}"/>
              </a:ext>
            </a:extLst>
          </p:cNvPr>
          <p:cNvSpPr txBox="1"/>
          <p:nvPr/>
        </p:nvSpPr>
        <p:spPr>
          <a:xfrm>
            <a:off x="2812263" y="3392988"/>
            <a:ext cx="1144859" cy="369332"/>
          </a:xfrm>
          <a:prstGeom prst="rect">
            <a:avLst/>
          </a:prstGeom>
          <a:noFill/>
        </p:spPr>
        <p:txBody>
          <a:bodyPr wrap="square" rtlCol="0">
            <a:spAutoFit/>
          </a:bodyPr>
          <a:lstStyle/>
          <a:p>
            <a:r>
              <a:rPr lang="it-IT" dirty="0"/>
              <a:t>Team A</a:t>
            </a:r>
          </a:p>
        </p:txBody>
      </p:sp>
      <p:sp>
        <p:nvSpPr>
          <p:cNvPr id="6" name="Rettangolo 5">
            <a:extLst>
              <a:ext uri="{FF2B5EF4-FFF2-40B4-BE49-F238E27FC236}">
                <a16:creationId xmlns:a16="http://schemas.microsoft.com/office/drawing/2014/main" id="{D22CAC1E-BD60-9849-9003-EAFB02A1F011}"/>
              </a:ext>
            </a:extLst>
          </p:cNvPr>
          <p:cNvSpPr/>
          <p:nvPr/>
        </p:nvSpPr>
        <p:spPr>
          <a:xfrm>
            <a:off x="7723584" y="2389318"/>
            <a:ext cx="1960525" cy="2384597"/>
          </a:xfrm>
          <a:prstGeom prst="rect">
            <a:avLst/>
          </a:prstGeom>
          <a:solidFill>
            <a:schemeClr val="bg1"/>
          </a:solid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7" name="CasellaDiTesto 6">
            <a:extLst>
              <a:ext uri="{FF2B5EF4-FFF2-40B4-BE49-F238E27FC236}">
                <a16:creationId xmlns:a16="http://schemas.microsoft.com/office/drawing/2014/main" id="{B11B5048-CE83-5242-9563-D844E9AAEE2A}"/>
              </a:ext>
            </a:extLst>
          </p:cNvPr>
          <p:cNvSpPr txBox="1"/>
          <p:nvPr/>
        </p:nvSpPr>
        <p:spPr>
          <a:xfrm>
            <a:off x="8124331" y="3417821"/>
            <a:ext cx="1150145" cy="369332"/>
          </a:xfrm>
          <a:prstGeom prst="rect">
            <a:avLst/>
          </a:prstGeom>
          <a:noFill/>
        </p:spPr>
        <p:txBody>
          <a:bodyPr wrap="square" rtlCol="0">
            <a:spAutoFit/>
          </a:bodyPr>
          <a:lstStyle/>
          <a:p>
            <a:r>
              <a:rPr lang="it-IT" dirty="0"/>
              <a:t>Team C</a:t>
            </a:r>
          </a:p>
        </p:txBody>
      </p:sp>
      <p:sp>
        <p:nvSpPr>
          <p:cNvPr id="8" name="CasellaDiTesto 7">
            <a:extLst>
              <a:ext uri="{FF2B5EF4-FFF2-40B4-BE49-F238E27FC236}">
                <a16:creationId xmlns:a16="http://schemas.microsoft.com/office/drawing/2014/main" id="{DCF19292-0098-454D-B0E7-4217901F34CC}"/>
              </a:ext>
            </a:extLst>
          </p:cNvPr>
          <p:cNvSpPr txBox="1"/>
          <p:nvPr/>
        </p:nvSpPr>
        <p:spPr>
          <a:xfrm>
            <a:off x="5523569" y="3396950"/>
            <a:ext cx="1144859" cy="369332"/>
          </a:xfrm>
          <a:prstGeom prst="rect">
            <a:avLst/>
          </a:prstGeom>
          <a:noFill/>
        </p:spPr>
        <p:txBody>
          <a:bodyPr wrap="square" rtlCol="0">
            <a:spAutoFit/>
          </a:bodyPr>
          <a:lstStyle/>
          <a:p>
            <a:r>
              <a:rPr lang="it-IT" dirty="0"/>
              <a:t>Team B</a:t>
            </a:r>
          </a:p>
        </p:txBody>
      </p:sp>
      <p:sp>
        <p:nvSpPr>
          <p:cNvPr id="12" name="Rettangolo 11">
            <a:extLst>
              <a:ext uri="{FF2B5EF4-FFF2-40B4-BE49-F238E27FC236}">
                <a16:creationId xmlns:a16="http://schemas.microsoft.com/office/drawing/2014/main" id="{3D093C89-3447-CB4A-A71A-98A8054FDF39}"/>
              </a:ext>
            </a:extLst>
          </p:cNvPr>
          <p:cNvSpPr/>
          <p:nvPr/>
        </p:nvSpPr>
        <p:spPr>
          <a:xfrm>
            <a:off x="2538595" y="2512079"/>
            <a:ext cx="1702051"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React</a:t>
            </a:r>
            <a:endParaRPr lang="it-IT" dirty="0"/>
          </a:p>
        </p:txBody>
      </p:sp>
      <p:sp>
        <p:nvSpPr>
          <p:cNvPr id="13" name="Rettangolo 12">
            <a:extLst>
              <a:ext uri="{FF2B5EF4-FFF2-40B4-BE49-F238E27FC236}">
                <a16:creationId xmlns:a16="http://schemas.microsoft.com/office/drawing/2014/main" id="{233342E9-B15E-234C-9515-C47C9F71A1A9}"/>
              </a:ext>
            </a:extLst>
          </p:cNvPr>
          <p:cNvSpPr/>
          <p:nvPr/>
        </p:nvSpPr>
        <p:spPr>
          <a:xfrm>
            <a:off x="5244975" y="2545794"/>
            <a:ext cx="1702051"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Angular</a:t>
            </a:r>
            <a:endParaRPr lang="it-IT" dirty="0"/>
          </a:p>
        </p:txBody>
      </p:sp>
      <p:sp>
        <p:nvSpPr>
          <p:cNvPr id="14" name="Rettangolo 13">
            <a:extLst>
              <a:ext uri="{FF2B5EF4-FFF2-40B4-BE49-F238E27FC236}">
                <a16:creationId xmlns:a16="http://schemas.microsoft.com/office/drawing/2014/main" id="{0DB804B1-4BBF-9148-BF1D-8FE68A6EB756}"/>
              </a:ext>
            </a:extLst>
          </p:cNvPr>
          <p:cNvSpPr/>
          <p:nvPr/>
        </p:nvSpPr>
        <p:spPr>
          <a:xfrm>
            <a:off x="7848379" y="2545794"/>
            <a:ext cx="1702051"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React.js</a:t>
            </a:r>
            <a:endParaRPr lang="it-IT" dirty="0"/>
          </a:p>
        </p:txBody>
      </p:sp>
      <p:pic>
        <p:nvPicPr>
          <p:cNvPr id="15" name="Picture 11">
            <a:extLst>
              <a:ext uri="{FF2B5EF4-FFF2-40B4-BE49-F238E27FC236}">
                <a16:creationId xmlns:a16="http://schemas.microsoft.com/office/drawing/2014/main" id="{FFE124C1-52EC-E748-955C-C60D6F237B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6876" y="3995529"/>
            <a:ext cx="54000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11">
            <a:extLst>
              <a:ext uri="{FF2B5EF4-FFF2-40B4-BE49-F238E27FC236}">
                <a16:creationId xmlns:a16="http://schemas.microsoft.com/office/drawing/2014/main" id="{D8F666F6-2AE6-2C42-9053-A95A5E2A94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403" y="4059226"/>
            <a:ext cx="54000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1">
            <a:extLst>
              <a:ext uri="{FF2B5EF4-FFF2-40B4-BE49-F238E27FC236}">
                <a16:creationId xmlns:a16="http://schemas.microsoft.com/office/drawing/2014/main" id="{F2BF063F-A38B-4047-ACB4-DAC0C7F86F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5998" y="4059226"/>
            <a:ext cx="54000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ttangolo con angoli arrotondati 17">
            <a:extLst>
              <a:ext uri="{FF2B5EF4-FFF2-40B4-BE49-F238E27FC236}">
                <a16:creationId xmlns:a16="http://schemas.microsoft.com/office/drawing/2014/main" id="{6CC38287-E28D-2248-9FF2-CA5732A275C6}"/>
              </a:ext>
            </a:extLst>
          </p:cNvPr>
          <p:cNvSpPr/>
          <p:nvPr/>
        </p:nvSpPr>
        <p:spPr>
          <a:xfrm>
            <a:off x="3076876" y="1250972"/>
            <a:ext cx="615635" cy="878187"/>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t-IT" dirty="0"/>
              <a:t>A</a:t>
            </a:r>
          </a:p>
        </p:txBody>
      </p:sp>
      <p:sp>
        <p:nvSpPr>
          <p:cNvPr id="19" name="Rettangolo con angoli arrotondati 18">
            <a:extLst>
              <a:ext uri="{FF2B5EF4-FFF2-40B4-BE49-F238E27FC236}">
                <a16:creationId xmlns:a16="http://schemas.microsoft.com/office/drawing/2014/main" id="{41A8025E-C7E0-A147-AB4A-ABCA588A3DF6}"/>
              </a:ext>
            </a:extLst>
          </p:cNvPr>
          <p:cNvSpPr/>
          <p:nvPr/>
        </p:nvSpPr>
        <p:spPr>
          <a:xfrm>
            <a:off x="5115737" y="1255425"/>
            <a:ext cx="1960525" cy="878187"/>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dirty="0"/>
              <a:t>B</a:t>
            </a:r>
          </a:p>
        </p:txBody>
      </p:sp>
      <p:sp>
        <p:nvSpPr>
          <p:cNvPr id="20" name="Rettangolo con angoli arrotondati 19">
            <a:extLst>
              <a:ext uri="{FF2B5EF4-FFF2-40B4-BE49-F238E27FC236}">
                <a16:creationId xmlns:a16="http://schemas.microsoft.com/office/drawing/2014/main" id="{BB3FC77E-4906-1140-BCD5-2A2760CA6413}"/>
              </a:ext>
            </a:extLst>
          </p:cNvPr>
          <p:cNvSpPr/>
          <p:nvPr/>
        </p:nvSpPr>
        <p:spPr>
          <a:xfrm>
            <a:off x="7701515" y="1738801"/>
            <a:ext cx="1960525" cy="39486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dirty="0"/>
              <a:t>C</a:t>
            </a:r>
          </a:p>
        </p:txBody>
      </p:sp>
      <p:sp>
        <p:nvSpPr>
          <p:cNvPr id="21" name="Rettangolo con angoli arrotondati 20">
            <a:extLst>
              <a:ext uri="{FF2B5EF4-FFF2-40B4-BE49-F238E27FC236}">
                <a16:creationId xmlns:a16="http://schemas.microsoft.com/office/drawing/2014/main" id="{4D285AED-783E-4E47-9F30-13D68C2A7D39}"/>
              </a:ext>
            </a:extLst>
          </p:cNvPr>
          <p:cNvSpPr/>
          <p:nvPr/>
        </p:nvSpPr>
        <p:spPr>
          <a:xfrm>
            <a:off x="8699404" y="1182376"/>
            <a:ext cx="983408" cy="39486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dirty="0"/>
              <a:t>C</a:t>
            </a:r>
          </a:p>
        </p:txBody>
      </p:sp>
      <p:cxnSp>
        <p:nvCxnSpPr>
          <p:cNvPr id="22" name="Connettore 2 21">
            <a:extLst>
              <a:ext uri="{FF2B5EF4-FFF2-40B4-BE49-F238E27FC236}">
                <a16:creationId xmlns:a16="http://schemas.microsoft.com/office/drawing/2014/main" id="{A5DD0CA6-7BA8-5447-A260-220435E4847C}"/>
              </a:ext>
            </a:extLst>
          </p:cNvPr>
          <p:cNvCxnSpPr>
            <a:cxnSpLocks/>
            <a:stCxn id="3" idx="0"/>
            <a:endCxn id="18" idx="2"/>
          </p:cNvCxnSpPr>
          <p:nvPr/>
        </p:nvCxnSpPr>
        <p:spPr>
          <a:xfrm flipH="1" flipV="1">
            <a:off x="3384694" y="2129159"/>
            <a:ext cx="4927" cy="260159"/>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3" name="Connettore 2 22">
            <a:extLst>
              <a:ext uri="{FF2B5EF4-FFF2-40B4-BE49-F238E27FC236}">
                <a16:creationId xmlns:a16="http://schemas.microsoft.com/office/drawing/2014/main" id="{6AB6052F-A4E0-374A-9F89-B83645D74AEB}"/>
              </a:ext>
            </a:extLst>
          </p:cNvPr>
          <p:cNvCxnSpPr>
            <a:cxnSpLocks/>
            <a:stCxn id="4" idx="0"/>
            <a:endCxn id="19" idx="2"/>
          </p:cNvCxnSpPr>
          <p:nvPr/>
        </p:nvCxnSpPr>
        <p:spPr>
          <a:xfrm flipV="1">
            <a:off x="6096000" y="2133612"/>
            <a:ext cx="0" cy="255706"/>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4" name="Connettore 2 23">
            <a:extLst>
              <a:ext uri="{FF2B5EF4-FFF2-40B4-BE49-F238E27FC236}">
                <a16:creationId xmlns:a16="http://schemas.microsoft.com/office/drawing/2014/main" id="{52480627-2153-5C47-B411-BC3E52C9A10E}"/>
              </a:ext>
            </a:extLst>
          </p:cNvPr>
          <p:cNvCxnSpPr>
            <a:cxnSpLocks/>
            <a:stCxn id="6" idx="0"/>
            <a:endCxn id="20" idx="2"/>
          </p:cNvCxnSpPr>
          <p:nvPr/>
        </p:nvCxnSpPr>
        <p:spPr>
          <a:xfrm flipH="1" flipV="1">
            <a:off x="8681778" y="2133670"/>
            <a:ext cx="22069" cy="255648"/>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28" name="CasellaDiTesto 27">
            <a:extLst>
              <a:ext uri="{FF2B5EF4-FFF2-40B4-BE49-F238E27FC236}">
                <a16:creationId xmlns:a16="http://schemas.microsoft.com/office/drawing/2014/main" id="{3AF877BF-96F9-B942-A359-7AC185BF8FC1}"/>
              </a:ext>
            </a:extLst>
          </p:cNvPr>
          <p:cNvSpPr txBox="1"/>
          <p:nvPr/>
        </p:nvSpPr>
        <p:spPr>
          <a:xfrm>
            <a:off x="2884794" y="874085"/>
            <a:ext cx="924164" cy="276999"/>
          </a:xfrm>
          <a:prstGeom prst="rect">
            <a:avLst/>
          </a:prstGeom>
          <a:noFill/>
        </p:spPr>
        <p:txBody>
          <a:bodyPr wrap="none" rtlCol="0">
            <a:spAutoFit/>
          </a:bodyPr>
          <a:lstStyle/>
          <a:p>
            <a:r>
              <a:rPr lang="it-IT" sz="1200" dirty="0" err="1"/>
              <a:t>Fragment</a:t>
            </a:r>
            <a:endParaRPr lang="it-IT" sz="1200" dirty="0"/>
          </a:p>
        </p:txBody>
      </p:sp>
      <p:sp>
        <p:nvSpPr>
          <p:cNvPr id="29" name="CasellaDiTesto 28">
            <a:extLst>
              <a:ext uri="{FF2B5EF4-FFF2-40B4-BE49-F238E27FC236}">
                <a16:creationId xmlns:a16="http://schemas.microsoft.com/office/drawing/2014/main" id="{58BBC219-7B30-6E4B-A245-BCC4A4737DB6}"/>
              </a:ext>
            </a:extLst>
          </p:cNvPr>
          <p:cNvSpPr txBox="1"/>
          <p:nvPr/>
        </p:nvSpPr>
        <p:spPr>
          <a:xfrm>
            <a:off x="8124331" y="858317"/>
            <a:ext cx="1004314" cy="276999"/>
          </a:xfrm>
          <a:prstGeom prst="rect">
            <a:avLst/>
          </a:prstGeom>
          <a:noFill/>
        </p:spPr>
        <p:txBody>
          <a:bodyPr wrap="none" rtlCol="0">
            <a:spAutoFit/>
          </a:bodyPr>
          <a:lstStyle/>
          <a:p>
            <a:r>
              <a:rPr lang="it-IT" sz="1200" dirty="0" err="1"/>
              <a:t>Fragments</a:t>
            </a:r>
            <a:endParaRPr lang="it-IT" sz="1200" dirty="0"/>
          </a:p>
        </p:txBody>
      </p:sp>
      <p:sp>
        <p:nvSpPr>
          <p:cNvPr id="30" name="CasellaDiTesto 29">
            <a:extLst>
              <a:ext uri="{FF2B5EF4-FFF2-40B4-BE49-F238E27FC236}">
                <a16:creationId xmlns:a16="http://schemas.microsoft.com/office/drawing/2014/main" id="{F46F71EA-05BF-7A45-B746-D614EC198A01}"/>
              </a:ext>
            </a:extLst>
          </p:cNvPr>
          <p:cNvSpPr txBox="1"/>
          <p:nvPr/>
        </p:nvSpPr>
        <p:spPr>
          <a:xfrm>
            <a:off x="5811615" y="900188"/>
            <a:ext cx="554383" cy="276999"/>
          </a:xfrm>
          <a:prstGeom prst="rect">
            <a:avLst/>
          </a:prstGeom>
          <a:noFill/>
        </p:spPr>
        <p:txBody>
          <a:bodyPr wrap="none" rtlCol="0">
            <a:spAutoFit/>
          </a:bodyPr>
          <a:lstStyle/>
          <a:p>
            <a:r>
              <a:rPr lang="it-IT" sz="1200" dirty="0"/>
              <a:t>Page</a:t>
            </a:r>
          </a:p>
        </p:txBody>
      </p:sp>
      <p:sp>
        <p:nvSpPr>
          <p:cNvPr id="35" name="Text Placeholder 7">
            <a:extLst>
              <a:ext uri="{FF2B5EF4-FFF2-40B4-BE49-F238E27FC236}">
                <a16:creationId xmlns:a16="http://schemas.microsoft.com/office/drawing/2014/main" id="{4D8F581F-E533-F240-9FBF-30AC92AB1102}"/>
              </a:ext>
            </a:extLst>
          </p:cNvPr>
          <p:cNvSpPr txBox="1">
            <a:spLocks/>
          </p:cNvSpPr>
          <p:nvPr/>
        </p:nvSpPr>
        <p:spPr>
          <a:xfrm>
            <a:off x="263380" y="4930391"/>
            <a:ext cx="11125236" cy="1549548"/>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173038" indent="-173038">
              <a:lnSpc>
                <a:spcPct val="90000"/>
              </a:lnSpc>
              <a:spcBef>
                <a:spcPts val="1000"/>
              </a:spcBef>
              <a:buClr>
                <a:srgbClr val="0070AD"/>
              </a:buClr>
              <a:buFont typeface="Arial" panose="020B0604020202020204" pitchFamily="34" charset="0"/>
              <a:buChar char="•"/>
              <a:defRPr/>
            </a:pPr>
            <a:r>
              <a:rPr lang="it-IT" dirty="0"/>
              <a:t>Come detto in precedenza, nel caso di una architettura a micro-front end, i vari team hanno la responsabilità end-to-end di una singola funzionalità(non confondere il concetto di funzionalità con il concetto di intera applicazione).</a:t>
            </a:r>
          </a:p>
          <a:p>
            <a:pPr marL="173038" indent="-173038">
              <a:lnSpc>
                <a:spcPct val="90000"/>
              </a:lnSpc>
              <a:spcBef>
                <a:spcPts val="1000"/>
              </a:spcBef>
              <a:buClr>
                <a:srgbClr val="0070AD"/>
              </a:buClr>
              <a:buFont typeface="Arial" panose="020B0604020202020204" pitchFamily="34" charset="0"/>
              <a:buChar char="•"/>
              <a:defRPr/>
            </a:pPr>
            <a:r>
              <a:rPr lang="it-IT" dirty="0"/>
              <a:t>Un micro </a:t>
            </a:r>
            <a:r>
              <a:rPr lang="it-IT" dirty="0" err="1"/>
              <a:t>Frontend</a:t>
            </a:r>
            <a:r>
              <a:rPr lang="it-IT" dirty="0"/>
              <a:t> può essere associato sia ad una intera pagina, sia ad una composizione di più componenti tra loro. Un team genera HTML, CSS e JavaScript necessari per una determinata funzionalità. I team non sono tenuti a condividere ne librerie, ne i </a:t>
            </a:r>
            <a:r>
              <a:rPr lang="it-IT" dirty="0" err="1"/>
              <a:t>framework</a:t>
            </a:r>
            <a:r>
              <a:rPr lang="it-IT" dirty="0"/>
              <a:t> utilizzati, infatti ogni team è libero di scegliere lo strumento più adatto al proprio caso d'uso. Altro vantaggio come ripetuto più volte, è l’indipendenza sia funzionale che tecnica(ogni team potrà utilizzare la tecnologia che più preferisce(</a:t>
            </a:r>
            <a:r>
              <a:rPr lang="it-IT" dirty="0" err="1"/>
              <a:t>Angular</a:t>
            </a:r>
            <a:r>
              <a:rPr lang="it-IT" dirty="0"/>
              <a:t>, </a:t>
            </a:r>
            <a:r>
              <a:rPr lang="it-IT" dirty="0" err="1"/>
              <a:t>react</a:t>
            </a:r>
            <a:r>
              <a:rPr lang="it-IT" dirty="0"/>
              <a:t> , web </a:t>
            </a:r>
            <a:r>
              <a:rPr lang="it-IT" dirty="0" err="1"/>
              <a:t>components</a:t>
            </a:r>
            <a:r>
              <a:rPr lang="it-IT" dirty="0"/>
              <a:t> </a:t>
            </a:r>
            <a:r>
              <a:rPr lang="it-IT" dirty="0" err="1"/>
              <a:t>etc</a:t>
            </a:r>
            <a:r>
              <a:rPr lang="it-IT" dirty="0"/>
              <a:t> </a:t>
            </a:r>
            <a:r>
              <a:rPr lang="it-IT" dirty="0" err="1"/>
              <a:t>etc</a:t>
            </a:r>
            <a:r>
              <a:rPr lang="it-IT" dirty="0"/>
              <a:t>).</a:t>
            </a:r>
          </a:p>
          <a:p>
            <a:pPr marL="173038" indent="-173038">
              <a:lnSpc>
                <a:spcPct val="90000"/>
              </a:lnSpc>
              <a:spcBef>
                <a:spcPts val="1000"/>
              </a:spcBef>
              <a:buClr>
                <a:srgbClr val="0070AD"/>
              </a:buClr>
              <a:buFont typeface="Arial" panose="020B0604020202020204" pitchFamily="34" charset="0"/>
              <a:buChar char="•"/>
              <a:defRPr/>
            </a:pPr>
            <a:endParaRPr lang="it-IT" dirty="0"/>
          </a:p>
          <a:p>
            <a:pPr marL="173038" indent="-173038">
              <a:lnSpc>
                <a:spcPct val="90000"/>
              </a:lnSpc>
              <a:spcBef>
                <a:spcPts val="1000"/>
              </a:spcBef>
              <a:buClr>
                <a:srgbClr val="0070AD"/>
              </a:buClr>
              <a:buFont typeface="Arial" panose="020B0604020202020204" pitchFamily="34" charset="0"/>
              <a:buChar char="•"/>
              <a:defRPr/>
            </a:pPr>
            <a:endParaRPr lang="it-IT" dirty="0"/>
          </a:p>
          <a:p>
            <a:pPr marL="173038" indent="-173038">
              <a:lnSpc>
                <a:spcPct val="90000"/>
              </a:lnSpc>
              <a:spcBef>
                <a:spcPts val="1000"/>
              </a:spcBef>
              <a:buClr>
                <a:srgbClr val="0070AD"/>
              </a:buClr>
              <a:buFont typeface="Arial" panose="020B0604020202020204" pitchFamily="34" charset="0"/>
              <a:buChar char="•"/>
              <a:defRPr/>
            </a:pPr>
            <a:endParaRPr lang="it-IT" dirty="0"/>
          </a:p>
          <a:p>
            <a:pPr marL="173038" indent="-173038">
              <a:lnSpc>
                <a:spcPct val="90000"/>
              </a:lnSpc>
              <a:spcBef>
                <a:spcPts val="1000"/>
              </a:spcBef>
              <a:buClr>
                <a:srgbClr val="0070AD"/>
              </a:buClr>
              <a:buFont typeface="Arial" panose="020B0604020202020204" pitchFamily="34" charset="0"/>
              <a:buChar char="•"/>
              <a:defRPr/>
            </a:pPr>
            <a:endParaRPr lang="it-IT" sz="1600" dirty="0"/>
          </a:p>
        </p:txBody>
      </p:sp>
    </p:spTree>
    <p:extLst>
      <p:ext uri="{BB962C8B-B14F-4D97-AF65-F5344CB8AC3E}">
        <p14:creationId xmlns:p14="http://schemas.microsoft.com/office/powerpoint/2010/main" val="745964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23E61B3B-9A22-8E44-B20F-0275BB68E0AB}"/>
              </a:ext>
            </a:extLst>
          </p:cNvPr>
          <p:cNvSpPr txBox="1">
            <a:spLocks/>
          </p:cNvSpPr>
          <p:nvPr/>
        </p:nvSpPr>
        <p:spPr>
          <a:xfrm>
            <a:off x="182082" y="224574"/>
            <a:ext cx="8907597" cy="633743"/>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it-IT" dirty="0"/>
              <a:t>Page and </a:t>
            </a:r>
            <a:r>
              <a:rPr lang="it-IT" dirty="0" err="1"/>
              <a:t>Fragment</a:t>
            </a:r>
            <a:r>
              <a:rPr lang="it-IT" dirty="0"/>
              <a:t> </a:t>
            </a:r>
          </a:p>
        </p:txBody>
      </p:sp>
      <p:pic>
        <p:nvPicPr>
          <p:cNvPr id="5" name="Immagine 4">
            <a:extLst>
              <a:ext uri="{FF2B5EF4-FFF2-40B4-BE49-F238E27FC236}">
                <a16:creationId xmlns:a16="http://schemas.microsoft.com/office/drawing/2014/main" id="{64BEFECF-FD6A-754A-8E57-A935E0870B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2201" y="858317"/>
            <a:ext cx="8907597" cy="5797487"/>
          </a:xfrm>
          <a:prstGeom prst="rect">
            <a:avLst/>
          </a:prstGeom>
        </p:spPr>
      </p:pic>
    </p:spTree>
    <p:extLst>
      <p:ext uri="{BB962C8B-B14F-4D97-AF65-F5344CB8AC3E}">
        <p14:creationId xmlns:p14="http://schemas.microsoft.com/office/powerpoint/2010/main" val="2083138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392D9109-FF31-284D-A477-40460C52E56C}"/>
              </a:ext>
            </a:extLst>
          </p:cNvPr>
          <p:cNvSpPr txBox="1">
            <a:spLocks/>
          </p:cNvSpPr>
          <p:nvPr/>
        </p:nvSpPr>
        <p:spPr>
          <a:xfrm>
            <a:off x="182082" y="224574"/>
            <a:ext cx="8907597" cy="633743"/>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it-IT" dirty="0"/>
              <a:t>Page and </a:t>
            </a:r>
            <a:r>
              <a:rPr lang="it-IT" dirty="0" err="1"/>
              <a:t>Fragment</a:t>
            </a:r>
            <a:r>
              <a:rPr lang="it-IT" dirty="0"/>
              <a:t> </a:t>
            </a:r>
          </a:p>
        </p:txBody>
      </p:sp>
      <p:sp>
        <p:nvSpPr>
          <p:cNvPr id="5" name="Text Placeholder 7">
            <a:extLst>
              <a:ext uri="{FF2B5EF4-FFF2-40B4-BE49-F238E27FC236}">
                <a16:creationId xmlns:a16="http://schemas.microsoft.com/office/drawing/2014/main" id="{353DEBAA-6B80-1149-AA03-4C067601F360}"/>
              </a:ext>
            </a:extLst>
          </p:cNvPr>
          <p:cNvSpPr txBox="1">
            <a:spLocks/>
          </p:cNvSpPr>
          <p:nvPr/>
        </p:nvSpPr>
        <p:spPr>
          <a:xfrm>
            <a:off x="1267486" y="2137275"/>
            <a:ext cx="10396165" cy="2786651"/>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a:lnSpc>
                <a:spcPct val="100000"/>
              </a:lnSpc>
            </a:pPr>
            <a:r>
              <a:rPr lang="it-IT" sz="1800" dirty="0"/>
              <a:t>Il concetto di «Pagina» non è sempre sufficiente. In genere possono esserci elementi che compaiono su più pagine (esempi banali potrebbero essere l’</a:t>
            </a:r>
            <a:r>
              <a:rPr lang="it-IT" sz="1800" dirty="0" err="1"/>
              <a:t>header</a:t>
            </a:r>
            <a:r>
              <a:rPr lang="it-IT" sz="1800" dirty="0"/>
              <a:t> o il </a:t>
            </a:r>
            <a:r>
              <a:rPr lang="it-IT" sz="1800" dirty="0" err="1"/>
              <a:t>footer</a:t>
            </a:r>
            <a:r>
              <a:rPr lang="it-IT" sz="1800" dirty="0"/>
              <a:t> di una applicazione). Secondo uno schema architetturale distribuito su pagine, la logica vorrebbe che ogni team debba re-implementare questa funzionalità. Come ben sappiamo questa soluzione non è assolutamente la migliore. Si verrebbe a creare ridondanza di codice, scarsa manutenibilità, e vulnerabile a possibili errori</a:t>
            </a:r>
          </a:p>
          <a:p>
            <a:pPr>
              <a:lnSpc>
                <a:spcPct val="100000"/>
              </a:lnSpc>
            </a:pPr>
            <a:endParaRPr lang="it-IT" sz="1800" dirty="0"/>
          </a:p>
          <a:p>
            <a:pPr>
              <a:lnSpc>
                <a:spcPct val="100000"/>
              </a:lnSpc>
            </a:pPr>
            <a:r>
              <a:rPr lang="it-IT" sz="1800" dirty="0"/>
              <a:t>Qui entra in gioco il concetto di </a:t>
            </a:r>
            <a:r>
              <a:rPr lang="it-IT" sz="1800" dirty="0">
                <a:solidFill>
                  <a:schemeClr val="accent1"/>
                </a:solidFill>
              </a:rPr>
              <a:t>FRAGMENT</a:t>
            </a:r>
            <a:r>
              <a:rPr lang="it-IT" sz="1800" dirty="0"/>
              <a:t>.</a:t>
            </a:r>
            <a:r>
              <a:rPr lang="it-IT" dirty="0"/>
              <a:t> </a:t>
            </a:r>
            <a:r>
              <a:rPr lang="it-IT" sz="1800" dirty="0"/>
              <a:t>Posso quindi esserci delle funzionalità che in realtà competono ad altri team, ed è quindi loro </a:t>
            </a:r>
            <a:r>
              <a:rPr lang="it-IT" sz="1800" dirty="0" err="1"/>
              <a:t>Ownership</a:t>
            </a:r>
            <a:r>
              <a:rPr lang="it-IT" sz="1800" dirty="0"/>
              <a:t> implementare e manutenere </a:t>
            </a:r>
            <a:endParaRPr lang="it-IT" sz="1800" dirty="0">
              <a:solidFill>
                <a:schemeClr val="accent1"/>
              </a:solidFill>
            </a:endParaRPr>
          </a:p>
          <a:p>
            <a:pPr marL="173038" indent="-173038">
              <a:lnSpc>
                <a:spcPct val="90000"/>
              </a:lnSpc>
              <a:spcBef>
                <a:spcPts val="1000"/>
              </a:spcBef>
              <a:buClr>
                <a:srgbClr val="0070AD"/>
              </a:buClr>
              <a:buFont typeface="Arial" panose="020B0604020202020204" pitchFamily="34" charset="0"/>
              <a:buChar char="•"/>
              <a:defRPr/>
            </a:pPr>
            <a:endParaRPr lang="it-IT" sz="1600" dirty="0"/>
          </a:p>
        </p:txBody>
      </p:sp>
      <p:sp>
        <p:nvSpPr>
          <p:cNvPr id="8" name="Oval 28">
            <a:extLst>
              <a:ext uri="{FF2B5EF4-FFF2-40B4-BE49-F238E27FC236}">
                <a16:creationId xmlns:a16="http://schemas.microsoft.com/office/drawing/2014/main" id="{62292FB9-23EF-B142-B071-015E6D261D2E}"/>
              </a:ext>
            </a:extLst>
          </p:cNvPr>
          <p:cNvSpPr>
            <a:spLocks noChangeAspect="1"/>
          </p:cNvSpPr>
          <p:nvPr/>
        </p:nvSpPr>
        <p:spPr bwMode="auto">
          <a:xfrm>
            <a:off x="441840" y="4276105"/>
            <a:ext cx="647821" cy="647821"/>
          </a:xfrm>
          <a:prstGeom prst="ellipse">
            <a:avLst/>
          </a:prstGeom>
          <a:solidFill>
            <a:srgbClr val="FFFFFF"/>
          </a:solidFill>
          <a:ln w="38100" cap="flat" cmpd="sng" algn="ctr">
            <a:solidFill>
              <a:srgbClr val="008CC1"/>
            </a:solidFill>
            <a:prstDash val="solid"/>
            <a:round/>
            <a:headEnd type="none" w="med" len="med"/>
            <a:tailEnd type="none" w="med" len="med"/>
          </a:ln>
          <a:effectLst/>
        </p:spPr>
        <p:txBody>
          <a:bodyPr wrap="none"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t-IT" sz="1400" b="1" i="0" u="none" strike="noStrike" kern="0" cap="none" spc="0" normalizeH="0" baseline="0" noProof="0" dirty="0">
                <a:ln>
                  <a:noFill/>
                </a:ln>
                <a:effectLst/>
                <a:uLnTx/>
                <a:uFillTx/>
                <a:ea typeface="ヒラギノ角ゴ ProN W3" charset="0"/>
                <a:cs typeface="Arial Narrow" charset="0"/>
              </a:rPr>
              <a:t>2</a:t>
            </a:r>
          </a:p>
        </p:txBody>
      </p:sp>
      <p:sp>
        <p:nvSpPr>
          <p:cNvPr id="9" name="Oval 28">
            <a:extLst>
              <a:ext uri="{FF2B5EF4-FFF2-40B4-BE49-F238E27FC236}">
                <a16:creationId xmlns:a16="http://schemas.microsoft.com/office/drawing/2014/main" id="{B7B8FBDF-4A5E-2547-B1D6-837CA629D194}"/>
              </a:ext>
            </a:extLst>
          </p:cNvPr>
          <p:cNvSpPr>
            <a:spLocks noChangeAspect="1"/>
          </p:cNvSpPr>
          <p:nvPr/>
        </p:nvSpPr>
        <p:spPr bwMode="auto">
          <a:xfrm>
            <a:off x="441840" y="2128746"/>
            <a:ext cx="647821" cy="647821"/>
          </a:xfrm>
          <a:prstGeom prst="ellipse">
            <a:avLst/>
          </a:prstGeom>
          <a:solidFill>
            <a:srgbClr val="FFFFFF"/>
          </a:solidFill>
          <a:ln w="38100" cap="flat" cmpd="sng" algn="ctr">
            <a:solidFill>
              <a:srgbClr val="008CC1"/>
            </a:solidFill>
            <a:prstDash val="solid"/>
            <a:round/>
            <a:headEnd type="none" w="med" len="med"/>
            <a:tailEnd type="none" w="med" len="med"/>
          </a:ln>
          <a:effectLst/>
        </p:spPr>
        <p:txBody>
          <a:bodyPr wrap="none"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t-IT" sz="1400" b="1" i="0" u="none" strike="noStrike" kern="0" cap="none" spc="0" normalizeH="0" baseline="0" noProof="0" dirty="0">
                <a:ln>
                  <a:noFill/>
                </a:ln>
                <a:effectLst/>
                <a:uLnTx/>
                <a:uFillTx/>
                <a:ea typeface="ヒラギノ角ゴ ProN W3" charset="0"/>
                <a:cs typeface="Arial Narrow" charset="0"/>
              </a:rPr>
              <a:t>1</a:t>
            </a:r>
          </a:p>
        </p:txBody>
      </p:sp>
    </p:spTree>
    <p:extLst>
      <p:ext uri="{BB962C8B-B14F-4D97-AF65-F5344CB8AC3E}">
        <p14:creationId xmlns:p14="http://schemas.microsoft.com/office/powerpoint/2010/main" val="1589067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1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625" name="think-cell Slide" r:id="rId5" imgW="270" imgH="270" progId="TCLayout.ActiveDocument.1">
                  <p:embed/>
                </p:oleObj>
              </mc:Choice>
              <mc:Fallback>
                <p:oleObj name="think-cell Slide" r:id="rId5" imgW="270" imgH="270" progId="TCLayout.ActiveDocument.1">
                  <p:embed/>
                  <p:pic>
                    <p:nvPicPr>
                      <p:cNvPr id="20" name="Object 19"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Oval 20">
            <a:extLst>
              <a:ext uri="{FF2B5EF4-FFF2-40B4-BE49-F238E27FC236}">
                <a16:creationId xmlns:a16="http://schemas.microsoft.com/office/drawing/2014/main" id="{80DEC651-0810-4FD4-A2CA-C54974433D45}"/>
              </a:ext>
            </a:extLst>
          </p:cNvPr>
          <p:cNvSpPr/>
          <p:nvPr/>
        </p:nvSpPr>
        <p:spPr>
          <a:xfrm>
            <a:off x="5516146" y="273821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Oval 20">
            <a:extLst>
              <a:ext uri="{FF2B5EF4-FFF2-40B4-BE49-F238E27FC236}">
                <a16:creationId xmlns:a16="http://schemas.microsoft.com/office/drawing/2014/main" id="{4F0142AD-298C-4A60-9F24-035D4F3F07D0}"/>
              </a:ext>
            </a:extLst>
          </p:cNvPr>
          <p:cNvSpPr/>
          <p:nvPr/>
        </p:nvSpPr>
        <p:spPr>
          <a:xfrm>
            <a:off x="5516146" y="711496"/>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Title 5"/>
          <p:cNvSpPr>
            <a:spLocks noGrp="1"/>
          </p:cNvSpPr>
          <p:nvPr>
            <p:ph type="title"/>
          </p:nvPr>
        </p:nvSpPr>
        <p:spPr/>
        <p:txBody>
          <a:bodyPr/>
          <a:lstStyle/>
          <a:p>
            <a:r>
              <a:rPr lang="en-US" dirty="0"/>
              <a:t>Micro Frontend</a:t>
            </a:r>
            <a:br>
              <a:rPr lang="en-US" dirty="0"/>
            </a:br>
            <a:r>
              <a:rPr lang="en-US" dirty="0"/>
              <a:t>-Agenda</a:t>
            </a:r>
            <a:endParaRPr lang="en-GB" dirty="0"/>
          </a:p>
        </p:txBody>
      </p:sp>
      <p:sp>
        <p:nvSpPr>
          <p:cNvPr id="16" name="Text Placeholder 15"/>
          <p:cNvSpPr>
            <a:spLocks noGrp="1"/>
          </p:cNvSpPr>
          <p:nvPr>
            <p:ph type="body" sz="quarter" idx="38"/>
          </p:nvPr>
        </p:nvSpPr>
        <p:spPr/>
        <p:txBody>
          <a:bodyPr/>
          <a:lstStyle/>
          <a:p>
            <a:r>
              <a:rPr lang="pt-PT" sz="3200" dirty="0">
                <a:latin typeface="+mn-lt"/>
                <a:cs typeface="Aharoni" panose="020B0604020202020204" pitchFamily="2" charset="-79"/>
              </a:rPr>
              <a:t>E-Learning</a:t>
            </a:r>
          </a:p>
          <a:p>
            <a:pPr marL="571500" indent="-571500">
              <a:buFont typeface="Arial" panose="020B0604020202020204" pitchFamily="34" charset="0"/>
              <a:buChar char="•"/>
            </a:pPr>
            <a:r>
              <a:rPr lang="pt-PT" sz="3200" dirty="0">
                <a:latin typeface="+mn-lt"/>
                <a:cs typeface="Aharoni" panose="020B0604020202020204" pitchFamily="2" charset="-79"/>
              </a:rPr>
              <a:t>45 minuti lezione </a:t>
            </a:r>
          </a:p>
          <a:p>
            <a:pPr marL="571500" indent="-571500">
              <a:buFont typeface="Arial" panose="020B0604020202020204" pitchFamily="34" charset="0"/>
              <a:buChar char="•"/>
            </a:pPr>
            <a:r>
              <a:rPr lang="pt-PT" sz="3200" dirty="0">
                <a:latin typeface="+mn-lt"/>
                <a:cs typeface="Aharoni" panose="020B0604020202020204" pitchFamily="2" charset="-79"/>
              </a:rPr>
              <a:t>15 minuti pausa</a:t>
            </a:r>
          </a:p>
        </p:txBody>
      </p:sp>
      <p:sp>
        <p:nvSpPr>
          <p:cNvPr id="7" name="Text Placeholder 6"/>
          <p:cNvSpPr>
            <a:spLocks noGrp="1"/>
          </p:cNvSpPr>
          <p:nvPr>
            <p:ph type="body" sz="quarter" idx="29"/>
          </p:nvPr>
        </p:nvSpPr>
        <p:spPr>
          <a:xfrm>
            <a:off x="6981370" y="518014"/>
            <a:ext cx="4312271" cy="412363"/>
          </a:xfrm>
        </p:spPr>
        <p:txBody>
          <a:bodyPr/>
          <a:lstStyle/>
          <a:p>
            <a:pPr lvl="0"/>
            <a:r>
              <a:rPr lang="en-US" dirty="0"/>
              <a:t>PARTE 1 – Una </a:t>
            </a:r>
            <a:r>
              <a:rPr lang="en-US" dirty="0" err="1"/>
              <a:t>visione</a:t>
            </a:r>
            <a:r>
              <a:rPr lang="en-US" dirty="0"/>
              <a:t> </a:t>
            </a:r>
            <a:r>
              <a:rPr lang="en-US" dirty="0" err="1"/>
              <a:t>architetturale</a:t>
            </a:r>
            <a:endParaRPr lang="en-US" dirty="0"/>
          </a:p>
        </p:txBody>
      </p:sp>
      <p:sp>
        <p:nvSpPr>
          <p:cNvPr id="8" name="Text Placeholder 7"/>
          <p:cNvSpPr>
            <a:spLocks noGrp="1"/>
          </p:cNvSpPr>
          <p:nvPr>
            <p:ph type="body" sz="quarter" idx="30"/>
          </p:nvPr>
        </p:nvSpPr>
        <p:spPr>
          <a:xfrm>
            <a:off x="6981372" y="936969"/>
            <a:ext cx="4020458" cy="1700086"/>
          </a:xfrm>
        </p:spPr>
        <p:txBody>
          <a:bodyPr/>
          <a:lstStyle/>
          <a:p>
            <a:pPr marL="179388" lvl="1"/>
            <a:r>
              <a:rPr lang="en-US" dirty="0" err="1"/>
              <a:t>Perchè</a:t>
            </a:r>
            <a:r>
              <a:rPr lang="en-US" dirty="0"/>
              <a:t> la </a:t>
            </a:r>
            <a:r>
              <a:rPr lang="en-US" dirty="0" err="1"/>
              <a:t>necessità</a:t>
            </a:r>
            <a:r>
              <a:rPr lang="en-US" dirty="0"/>
              <a:t> di un micro Frontend</a:t>
            </a:r>
          </a:p>
          <a:p>
            <a:pPr marL="179388" lvl="1"/>
            <a:r>
              <a:rPr lang="en-US" dirty="0" err="1"/>
              <a:t>Cos’è</a:t>
            </a:r>
            <a:r>
              <a:rPr lang="en-US" dirty="0"/>
              <a:t> un micro Frontend </a:t>
            </a:r>
          </a:p>
          <a:p>
            <a:pPr marL="179388" lvl="1"/>
            <a:r>
              <a:rPr lang="it-IT" dirty="0"/>
              <a:t>Struttura organizzativa del team</a:t>
            </a:r>
          </a:p>
          <a:p>
            <a:pPr marL="179388" lvl="1"/>
            <a:r>
              <a:rPr lang="it-IT" dirty="0"/>
              <a:t>Il </a:t>
            </a:r>
            <a:r>
              <a:rPr lang="it-IT" dirty="0" err="1"/>
              <a:t>Frontend</a:t>
            </a:r>
            <a:endParaRPr lang="it-IT" dirty="0"/>
          </a:p>
          <a:p>
            <a:pPr marL="179388" lvl="1"/>
            <a:r>
              <a:rPr lang="it-IT" dirty="0"/>
              <a:t>Integrazione del </a:t>
            </a:r>
            <a:r>
              <a:rPr lang="it-IT" dirty="0" err="1"/>
              <a:t>Frontend</a:t>
            </a:r>
            <a:endParaRPr lang="it-IT" dirty="0"/>
          </a:p>
          <a:p>
            <a:pPr marL="179388" lvl="1"/>
            <a:r>
              <a:rPr lang="it-IT" dirty="0" err="1"/>
              <a:t>Shared</a:t>
            </a:r>
            <a:r>
              <a:rPr lang="it-IT" dirty="0"/>
              <a:t> </a:t>
            </a:r>
            <a:r>
              <a:rPr lang="it-IT" dirty="0" err="1"/>
              <a:t>topics</a:t>
            </a:r>
            <a:endParaRPr lang="it-IT" dirty="0"/>
          </a:p>
          <a:p>
            <a:pPr marL="179388" lvl="1"/>
            <a:endParaRPr lang="en-GB" dirty="0"/>
          </a:p>
          <a:p>
            <a:pPr marL="179388" lvl="1"/>
            <a:endParaRPr lang="en-GB" dirty="0"/>
          </a:p>
          <a:p>
            <a:pPr marL="179388" lvl="1"/>
            <a:endParaRPr lang="en-US" dirty="0"/>
          </a:p>
        </p:txBody>
      </p:sp>
      <p:sp>
        <p:nvSpPr>
          <p:cNvPr id="11" name="Text Placeholder 10"/>
          <p:cNvSpPr>
            <a:spLocks noGrp="1"/>
          </p:cNvSpPr>
          <p:nvPr>
            <p:ph type="body" sz="quarter" idx="33"/>
          </p:nvPr>
        </p:nvSpPr>
        <p:spPr>
          <a:xfrm>
            <a:off x="6933922" y="2645519"/>
            <a:ext cx="4584310" cy="412363"/>
          </a:xfrm>
        </p:spPr>
        <p:txBody>
          <a:bodyPr/>
          <a:lstStyle/>
          <a:p>
            <a:pPr lvl="0"/>
            <a:r>
              <a:rPr lang="en-US" dirty="0"/>
              <a:t>PARTE 2 – Micro Frontend Pro e </a:t>
            </a:r>
            <a:r>
              <a:rPr lang="en-US" dirty="0" err="1"/>
              <a:t>Contro</a:t>
            </a:r>
            <a:endParaRPr lang="en-US" dirty="0"/>
          </a:p>
        </p:txBody>
      </p:sp>
      <p:sp>
        <p:nvSpPr>
          <p:cNvPr id="12" name="Text Placeholder 11"/>
          <p:cNvSpPr>
            <a:spLocks noGrp="1"/>
          </p:cNvSpPr>
          <p:nvPr>
            <p:ph type="body" sz="quarter" idx="34"/>
          </p:nvPr>
        </p:nvSpPr>
        <p:spPr>
          <a:xfrm>
            <a:off x="6933923" y="3064474"/>
            <a:ext cx="4020458" cy="1177616"/>
          </a:xfrm>
        </p:spPr>
        <p:txBody>
          <a:bodyPr/>
          <a:lstStyle/>
          <a:p>
            <a:pPr marL="179388" lvl="1"/>
            <a:r>
              <a:rPr lang="en-US" dirty="0" err="1"/>
              <a:t>Perchè</a:t>
            </a:r>
            <a:r>
              <a:rPr lang="en-US" dirty="0"/>
              <a:t> </a:t>
            </a:r>
            <a:r>
              <a:rPr lang="en-US" dirty="0" err="1"/>
              <a:t>scegliere</a:t>
            </a:r>
            <a:r>
              <a:rPr lang="en-US" dirty="0"/>
              <a:t> un micro Frontend</a:t>
            </a:r>
          </a:p>
          <a:p>
            <a:pPr marL="179388" lvl="1"/>
            <a:r>
              <a:rPr lang="en-US" dirty="0" err="1"/>
              <a:t>Gli</a:t>
            </a:r>
            <a:r>
              <a:rPr lang="en-US" dirty="0"/>
              <a:t> </a:t>
            </a:r>
            <a:r>
              <a:rPr lang="en-US" dirty="0" err="1"/>
              <a:t>svantaggi</a:t>
            </a:r>
            <a:r>
              <a:rPr lang="en-US" dirty="0"/>
              <a:t> di un micro Frontend</a:t>
            </a:r>
          </a:p>
          <a:p>
            <a:pPr marL="179388" lvl="1"/>
            <a:r>
              <a:rPr lang="en-US" dirty="0" err="1"/>
              <a:t>Quando</a:t>
            </a:r>
            <a:r>
              <a:rPr lang="en-US" dirty="0"/>
              <a:t> </a:t>
            </a:r>
            <a:r>
              <a:rPr lang="en-US" dirty="0" err="1"/>
              <a:t>adottare</a:t>
            </a:r>
            <a:r>
              <a:rPr lang="en-US" dirty="0"/>
              <a:t> una </a:t>
            </a:r>
            <a:r>
              <a:rPr lang="en-US" dirty="0" err="1"/>
              <a:t>architettura</a:t>
            </a:r>
            <a:r>
              <a:rPr lang="en-US" dirty="0"/>
              <a:t> a </a:t>
            </a:r>
            <a:r>
              <a:rPr lang="en-US" dirty="0" err="1"/>
              <a:t>microFrontend</a:t>
            </a:r>
            <a:endParaRPr lang="en-US" dirty="0"/>
          </a:p>
          <a:p>
            <a:pPr marL="179388" lvl="1"/>
            <a:r>
              <a:rPr lang="en-US" dirty="0"/>
              <a:t>Dove non </a:t>
            </a:r>
            <a:r>
              <a:rPr lang="en-US" dirty="0" err="1"/>
              <a:t>sono</a:t>
            </a:r>
            <a:r>
              <a:rPr lang="en-US" dirty="0"/>
              <a:t> </a:t>
            </a:r>
            <a:r>
              <a:rPr lang="en-US" dirty="0" err="1"/>
              <a:t>adatti</a:t>
            </a:r>
            <a:r>
              <a:rPr lang="en-US" dirty="0"/>
              <a:t> </a:t>
            </a:r>
            <a:r>
              <a:rPr lang="en-US" dirty="0" err="1"/>
              <a:t>i</a:t>
            </a:r>
            <a:r>
              <a:rPr lang="en-US" dirty="0"/>
              <a:t> </a:t>
            </a:r>
            <a:r>
              <a:rPr lang="en-US" dirty="0" err="1"/>
              <a:t>microFrontend</a:t>
            </a:r>
            <a:endParaRPr lang="en-US" dirty="0"/>
          </a:p>
          <a:p>
            <a:pPr marL="179388" lvl="1"/>
            <a:endParaRPr lang="en-GB" dirty="0"/>
          </a:p>
        </p:txBody>
      </p:sp>
      <p:sp>
        <p:nvSpPr>
          <p:cNvPr id="13" name="Text Placeholder 12"/>
          <p:cNvSpPr>
            <a:spLocks noGrp="1"/>
          </p:cNvSpPr>
          <p:nvPr>
            <p:ph type="body" sz="quarter" idx="35"/>
          </p:nvPr>
        </p:nvSpPr>
        <p:spPr/>
        <p:txBody>
          <a:bodyPr/>
          <a:lstStyle/>
          <a:p>
            <a:r>
              <a:rPr lang="en-GB"/>
              <a:t>01</a:t>
            </a:r>
            <a:endParaRPr lang="en-GB" dirty="0"/>
          </a:p>
        </p:txBody>
      </p:sp>
      <p:sp>
        <p:nvSpPr>
          <p:cNvPr id="14" name="Text Placeholder 13"/>
          <p:cNvSpPr>
            <a:spLocks noGrp="1"/>
          </p:cNvSpPr>
          <p:nvPr>
            <p:ph type="body" sz="quarter" idx="36"/>
          </p:nvPr>
        </p:nvSpPr>
        <p:spPr>
          <a:xfrm>
            <a:off x="5666426" y="3078359"/>
            <a:ext cx="863263" cy="482705"/>
          </a:xfrm>
        </p:spPr>
        <p:txBody>
          <a:bodyPr/>
          <a:lstStyle/>
          <a:p>
            <a:r>
              <a:rPr lang="en-GB"/>
              <a:t>02</a:t>
            </a:r>
            <a:endParaRPr lang="en-GB" dirty="0"/>
          </a:p>
        </p:txBody>
      </p:sp>
      <p:sp>
        <p:nvSpPr>
          <p:cNvPr id="26" name="Oval 20">
            <a:extLst>
              <a:ext uri="{FF2B5EF4-FFF2-40B4-BE49-F238E27FC236}">
                <a16:creationId xmlns:a16="http://schemas.microsoft.com/office/drawing/2014/main" id="{A2054786-39EA-4FAA-91B2-DB2BB027E8FA}"/>
              </a:ext>
            </a:extLst>
          </p:cNvPr>
          <p:cNvSpPr/>
          <p:nvPr/>
        </p:nvSpPr>
        <p:spPr>
          <a:xfrm>
            <a:off x="5563594" y="478039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7" name="Text Placeholder 8">
            <a:extLst>
              <a:ext uri="{FF2B5EF4-FFF2-40B4-BE49-F238E27FC236}">
                <a16:creationId xmlns:a16="http://schemas.microsoft.com/office/drawing/2014/main" id="{6FE2A2B3-9237-454D-9914-00539479C771}"/>
              </a:ext>
            </a:extLst>
          </p:cNvPr>
          <p:cNvSpPr>
            <a:spLocks noGrp="1"/>
          </p:cNvSpPr>
          <p:nvPr>
            <p:ph type="body" sz="quarter" idx="31"/>
          </p:nvPr>
        </p:nvSpPr>
        <p:spPr>
          <a:xfrm>
            <a:off x="6981371" y="4647262"/>
            <a:ext cx="4020458" cy="412363"/>
          </a:xfrm>
        </p:spPr>
        <p:txBody>
          <a:bodyPr/>
          <a:lstStyle/>
          <a:p>
            <a:pPr lvl="0"/>
            <a:r>
              <a:rPr lang="en-US" dirty="0"/>
              <a:t>PARTE 3 – </a:t>
            </a:r>
            <a:r>
              <a:rPr lang="en-US" dirty="0" err="1"/>
              <a:t>Visione</a:t>
            </a:r>
            <a:r>
              <a:rPr lang="en-US" dirty="0"/>
              <a:t> </a:t>
            </a:r>
            <a:r>
              <a:rPr lang="en-US" dirty="0" err="1"/>
              <a:t>tecnica</a:t>
            </a:r>
            <a:endParaRPr lang="en-US" dirty="0"/>
          </a:p>
        </p:txBody>
      </p:sp>
      <p:sp>
        <p:nvSpPr>
          <p:cNvPr id="28" name="Text Placeholder 9">
            <a:extLst>
              <a:ext uri="{FF2B5EF4-FFF2-40B4-BE49-F238E27FC236}">
                <a16:creationId xmlns:a16="http://schemas.microsoft.com/office/drawing/2014/main" id="{70103650-B8F1-4970-AC35-91EEBBF816E9}"/>
              </a:ext>
            </a:extLst>
          </p:cNvPr>
          <p:cNvSpPr>
            <a:spLocks noGrp="1"/>
          </p:cNvSpPr>
          <p:nvPr>
            <p:ph type="body" sz="quarter" idx="32"/>
          </p:nvPr>
        </p:nvSpPr>
        <p:spPr>
          <a:xfrm>
            <a:off x="6981372" y="5066217"/>
            <a:ext cx="4020458" cy="1177616"/>
          </a:xfrm>
        </p:spPr>
        <p:txBody>
          <a:bodyPr/>
          <a:lstStyle/>
          <a:p>
            <a:pPr marL="179388" lvl="1"/>
            <a:r>
              <a:rPr lang="en-US" dirty="0" err="1"/>
              <a:t>IFrame</a:t>
            </a:r>
            <a:endParaRPr lang="en-US" dirty="0"/>
          </a:p>
          <a:p>
            <a:pPr marL="179388" lvl="1"/>
            <a:r>
              <a:rPr lang="en-US" dirty="0"/>
              <a:t>Ajax (NGINX server side routing/composition)</a:t>
            </a:r>
          </a:p>
          <a:p>
            <a:pPr marL="179388" lvl="1"/>
            <a:r>
              <a:rPr lang="en-US" dirty="0"/>
              <a:t>Web Components (angular elements)</a:t>
            </a:r>
          </a:p>
          <a:p>
            <a:pPr marL="179388" lvl="1"/>
            <a:r>
              <a:rPr lang="en-US" dirty="0"/>
              <a:t>Single-SPA (Client-side-composition)</a:t>
            </a:r>
          </a:p>
          <a:p>
            <a:pPr marL="179388" lvl="1"/>
            <a:endParaRPr lang="en-GB" dirty="0"/>
          </a:p>
        </p:txBody>
      </p:sp>
      <p:sp>
        <p:nvSpPr>
          <p:cNvPr id="29" name="Text Placeholder 14">
            <a:extLst>
              <a:ext uri="{FF2B5EF4-FFF2-40B4-BE49-F238E27FC236}">
                <a16:creationId xmlns:a16="http://schemas.microsoft.com/office/drawing/2014/main" id="{0037A0C2-9F20-45AF-B5AF-8933D8254DF4}"/>
              </a:ext>
            </a:extLst>
          </p:cNvPr>
          <p:cNvSpPr>
            <a:spLocks noGrp="1"/>
          </p:cNvSpPr>
          <p:nvPr>
            <p:ph type="body" sz="quarter" idx="37"/>
          </p:nvPr>
        </p:nvSpPr>
        <p:spPr>
          <a:xfrm>
            <a:off x="5713875" y="5107841"/>
            <a:ext cx="863263" cy="482705"/>
          </a:xfrm>
        </p:spPr>
        <p:txBody>
          <a:bodyPr/>
          <a:lstStyle/>
          <a:p>
            <a:r>
              <a:rPr lang="en-GB"/>
              <a:t>03</a:t>
            </a:r>
            <a:endParaRPr lang="en-GB" dirty="0"/>
          </a:p>
        </p:txBody>
      </p:sp>
    </p:spTree>
    <p:extLst>
      <p:ext uri="{BB962C8B-B14F-4D97-AF65-F5344CB8AC3E}">
        <p14:creationId xmlns:p14="http://schemas.microsoft.com/office/powerpoint/2010/main" val="2200284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2C22AF6A-5058-ED42-A8D4-BE56283684E6}"/>
              </a:ext>
            </a:extLst>
          </p:cNvPr>
          <p:cNvSpPr txBox="1">
            <a:spLocks/>
          </p:cNvSpPr>
          <p:nvPr/>
        </p:nvSpPr>
        <p:spPr>
          <a:xfrm>
            <a:off x="182082" y="224574"/>
            <a:ext cx="8907597" cy="633743"/>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it-IT" dirty="0"/>
              <a:t>Integrazione di un micro Front end</a:t>
            </a:r>
          </a:p>
        </p:txBody>
      </p:sp>
      <p:sp>
        <p:nvSpPr>
          <p:cNvPr id="3" name="Rettangolo con angoli arrotondati 2">
            <a:extLst>
              <a:ext uri="{FF2B5EF4-FFF2-40B4-BE49-F238E27FC236}">
                <a16:creationId xmlns:a16="http://schemas.microsoft.com/office/drawing/2014/main" id="{F3064405-1E98-4341-9F07-3BCE26141FC8}"/>
              </a:ext>
            </a:extLst>
          </p:cNvPr>
          <p:cNvSpPr/>
          <p:nvPr/>
        </p:nvSpPr>
        <p:spPr>
          <a:xfrm>
            <a:off x="1332398" y="1098246"/>
            <a:ext cx="6074564" cy="63374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it-IT" b="1" dirty="0" err="1"/>
              <a:t>Frontend</a:t>
            </a:r>
            <a:r>
              <a:rPr lang="it-IT" b="1" dirty="0"/>
              <a:t> Integration</a:t>
            </a:r>
          </a:p>
        </p:txBody>
      </p:sp>
      <p:sp>
        <p:nvSpPr>
          <p:cNvPr id="4" name="Rettangolo con angoli arrotondati 3">
            <a:extLst>
              <a:ext uri="{FF2B5EF4-FFF2-40B4-BE49-F238E27FC236}">
                <a16:creationId xmlns:a16="http://schemas.microsoft.com/office/drawing/2014/main" id="{545E6F0B-2513-D84E-96A5-531E79689CB3}"/>
              </a:ext>
            </a:extLst>
          </p:cNvPr>
          <p:cNvSpPr/>
          <p:nvPr/>
        </p:nvSpPr>
        <p:spPr>
          <a:xfrm>
            <a:off x="1350556" y="2316542"/>
            <a:ext cx="615635" cy="878187"/>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t-IT" dirty="0"/>
              <a:t>A</a:t>
            </a:r>
          </a:p>
        </p:txBody>
      </p:sp>
      <p:sp>
        <p:nvSpPr>
          <p:cNvPr id="5" name="Rettangolo con angoli arrotondati 4">
            <a:extLst>
              <a:ext uri="{FF2B5EF4-FFF2-40B4-BE49-F238E27FC236}">
                <a16:creationId xmlns:a16="http://schemas.microsoft.com/office/drawing/2014/main" id="{DCB5AD37-24F7-854F-AD2E-58590F25993D}"/>
              </a:ext>
            </a:extLst>
          </p:cNvPr>
          <p:cNvSpPr/>
          <p:nvPr/>
        </p:nvSpPr>
        <p:spPr>
          <a:xfrm>
            <a:off x="3389417" y="2320995"/>
            <a:ext cx="1960525" cy="878187"/>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dirty="0"/>
              <a:t>B</a:t>
            </a:r>
          </a:p>
        </p:txBody>
      </p:sp>
      <p:sp>
        <p:nvSpPr>
          <p:cNvPr id="6" name="Rettangolo con angoli arrotondati 5">
            <a:extLst>
              <a:ext uri="{FF2B5EF4-FFF2-40B4-BE49-F238E27FC236}">
                <a16:creationId xmlns:a16="http://schemas.microsoft.com/office/drawing/2014/main" id="{08465E4B-F79A-3A40-B457-E8DDABC9A6EE}"/>
              </a:ext>
            </a:extLst>
          </p:cNvPr>
          <p:cNvSpPr/>
          <p:nvPr/>
        </p:nvSpPr>
        <p:spPr>
          <a:xfrm>
            <a:off x="5975195" y="2804371"/>
            <a:ext cx="1960525" cy="39486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dirty="0"/>
              <a:t>C</a:t>
            </a:r>
          </a:p>
        </p:txBody>
      </p:sp>
      <p:sp>
        <p:nvSpPr>
          <p:cNvPr id="7" name="Rettangolo con angoli arrotondati 6">
            <a:extLst>
              <a:ext uri="{FF2B5EF4-FFF2-40B4-BE49-F238E27FC236}">
                <a16:creationId xmlns:a16="http://schemas.microsoft.com/office/drawing/2014/main" id="{ECE5ADAB-0F9A-CA4B-890F-3DE5F4C99DBD}"/>
              </a:ext>
            </a:extLst>
          </p:cNvPr>
          <p:cNvSpPr/>
          <p:nvPr/>
        </p:nvSpPr>
        <p:spPr>
          <a:xfrm>
            <a:off x="6973084" y="2247946"/>
            <a:ext cx="983408" cy="39486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dirty="0"/>
              <a:t>C</a:t>
            </a:r>
          </a:p>
        </p:txBody>
      </p:sp>
      <p:cxnSp>
        <p:nvCxnSpPr>
          <p:cNvPr id="11" name="Connettore 2 10">
            <a:extLst>
              <a:ext uri="{FF2B5EF4-FFF2-40B4-BE49-F238E27FC236}">
                <a16:creationId xmlns:a16="http://schemas.microsoft.com/office/drawing/2014/main" id="{0821EF73-1F2D-1B41-8B21-161645886E45}"/>
              </a:ext>
            </a:extLst>
          </p:cNvPr>
          <p:cNvCxnSpPr>
            <a:cxnSpLocks/>
            <a:stCxn id="4" idx="0"/>
            <a:endCxn id="3" idx="2"/>
          </p:cNvCxnSpPr>
          <p:nvPr/>
        </p:nvCxnSpPr>
        <p:spPr>
          <a:xfrm flipV="1">
            <a:off x="1658374" y="1731989"/>
            <a:ext cx="2711306" cy="584553"/>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 name="Connettore 2 11">
            <a:extLst>
              <a:ext uri="{FF2B5EF4-FFF2-40B4-BE49-F238E27FC236}">
                <a16:creationId xmlns:a16="http://schemas.microsoft.com/office/drawing/2014/main" id="{B11D7096-1C7B-DE43-BC04-EC1A32678C6A}"/>
              </a:ext>
            </a:extLst>
          </p:cNvPr>
          <p:cNvCxnSpPr>
            <a:cxnSpLocks/>
            <a:stCxn id="5" idx="0"/>
            <a:endCxn id="3" idx="2"/>
          </p:cNvCxnSpPr>
          <p:nvPr/>
        </p:nvCxnSpPr>
        <p:spPr>
          <a:xfrm flipV="1">
            <a:off x="4369680" y="1731989"/>
            <a:ext cx="0" cy="589006"/>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 name="Connettore 2 12">
            <a:extLst>
              <a:ext uri="{FF2B5EF4-FFF2-40B4-BE49-F238E27FC236}">
                <a16:creationId xmlns:a16="http://schemas.microsoft.com/office/drawing/2014/main" id="{B6FA3A4E-A9F5-064E-AD3E-26A2517A47C4}"/>
              </a:ext>
            </a:extLst>
          </p:cNvPr>
          <p:cNvCxnSpPr>
            <a:cxnSpLocks/>
            <a:stCxn id="7" idx="0"/>
            <a:endCxn id="3" idx="2"/>
          </p:cNvCxnSpPr>
          <p:nvPr/>
        </p:nvCxnSpPr>
        <p:spPr>
          <a:xfrm flipH="1" flipV="1">
            <a:off x="4369680" y="1731989"/>
            <a:ext cx="3095108" cy="515957"/>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pic>
        <p:nvPicPr>
          <p:cNvPr id="14" name="Elemento grafico 13" descr="Aspirazione contorno">
            <a:extLst>
              <a:ext uri="{FF2B5EF4-FFF2-40B4-BE49-F238E27FC236}">
                <a16:creationId xmlns:a16="http://schemas.microsoft.com/office/drawing/2014/main" id="{3B313E51-98C8-2042-9B64-49CBA34ED4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14326" y="1153762"/>
            <a:ext cx="556174" cy="556174"/>
          </a:xfrm>
          <a:prstGeom prst="rect">
            <a:avLst/>
          </a:prstGeom>
        </p:spPr>
      </p:pic>
      <p:sp>
        <p:nvSpPr>
          <p:cNvPr id="15" name="CasellaDiTesto 14">
            <a:extLst>
              <a:ext uri="{FF2B5EF4-FFF2-40B4-BE49-F238E27FC236}">
                <a16:creationId xmlns:a16="http://schemas.microsoft.com/office/drawing/2014/main" id="{D1189A8E-9E98-4746-AB6B-7363FB6A953A}"/>
              </a:ext>
            </a:extLst>
          </p:cNvPr>
          <p:cNvSpPr txBox="1"/>
          <p:nvPr/>
        </p:nvSpPr>
        <p:spPr>
          <a:xfrm>
            <a:off x="449570" y="2617135"/>
            <a:ext cx="924164" cy="276999"/>
          </a:xfrm>
          <a:prstGeom prst="rect">
            <a:avLst/>
          </a:prstGeom>
          <a:noFill/>
        </p:spPr>
        <p:txBody>
          <a:bodyPr wrap="none" rtlCol="0">
            <a:spAutoFit/>
          </a:bodyPr>
          <a:lstStyle/>
          <a:p>
            <a:r>
              <a:rPr lang="it-IT" sz="1200" dirty="0" err="1"/>
              <a:t>Fragment</a:t>
            </a:r>
            <a:endParaRPr lang="it-IT" sz="1200" dirty="0"/>
          </a:p>
        </p:txBody>
      </p:sp>
      <p:sp>
        <p:nvSpPr>
          <p:cNvPr id="16" name="CasellaDiTesto 15">
            <a:extLst>
              <a:ext uri="{FF2B5EF4-FFF2-40B4-BE49-F238E27FC236}">
                <a16:creationId xmlns:a16="http://schemas.microsoft.com/office/drawing/2014/main" id="{471499DE-F7A6-094C-BD77-6F70CCA9237F}"/>
              </a:ext>
            </a:extLst>
          </p:cNvPr>
          <p:cNvSpPr txBox="1"/>
          <p:nvPr/>
        </p:nvSpPr>
        <p:spPr>
          <a:xfrm>
            <a:off x="5930196" y="2354228"/>
            <a:ext cx="1004314" cy="276999"/>
          </a:xfrm>
          <a:prstGeom prst="rect">
            <a:avLst/>
          </a:prstGeom>
          <a:noFill/>
        </p:spPr>
        <p:txBody>
          <a:bodyPr wrap="none" rtlCol="0">
            <a:spAutoFit/>
          </a:bodyPr>
          <a:lstStyle/>
          <a:p>
            <a:r>
              <a:rPr lang="it-IT" sz="1200" dirty="0" err="1"/>
              <a:t>Fragments</a:t>
            </a:r>
            <a:endParaRPr lang="it-IT" sz="1200" dirty="0"/>
          </a:p>
        </p:txBody>
      </p:sp>
      <p:sp>
        <p:nvSpPr>
          <p:cNvPr id="17" name="CasellaDiTesto 16">
            <a:extLst>
              <a:ext uri="{FF2B5EF4-FFF2-40B4-BE49-F238E27FC236}">
                <a16:creationId xmlns:a16="http://schemas.microsoft.com/office/drawing/2014/main" id="{77CAD444-1B9C-8F4F-B3B4-C02080A7F727}"/>
              </a:ext>
            </a:extLst>
          </p:cNvPr>
          <p:cNvSpPr txBox="1"/>
          <p:nvPr/>
        </p:nvSpPr>
        <p:spPr>
          <a:xfrm>
            <a:off x="2799599" y="2573653"/>
            <a:ext cx="554383" cy="276999"/>
          </a:xfrm>
          <a:prstGeom prst="rect">
            <a:avLst/>
          </a:prstGeom>
          <a:noFill/>
        </p:spPr>
        <p:txBody>
          <a:bodyPr wrap="none" rtlCol="0">
            <a:spAutoFit/>
          </a:bodyPr>
          <a:lstStyle/>
          <a:p>
            <a:r>
              <a:rPr lang="it-IT" sz="1200" dirty="0"/>
              <a:t>Page</a:t>
            </a:r>
          </a:p>
        </p:txBody>
      </p:sp>
      <p:sp>
        <p:nvSpPr>
          <p:cNvPr id="18" name="Rettangolo con angoli arrotondati 17">
            <a:extLst>
              <a:ext uri="{FF2B5EF4-FFF2-40B4-BE49-F238E27FC236}">
                <a16:creationId xmlns:a16="http://schemas.microsoft.com/office/drawing/2014/main" id="{958D729D-62EC-C74C-953B-F24170756679}"/>
              </a:ext>
            </a:extLst>
          </p:cNvPr>
          <p:cNvSpPr/>
          <p:nvPr/>
        </p:nvSpPr>
        <p:spPr>
          <a:xfrm>
            <a:off x="9007965" y="922229"/>
            <a:ext cx="2698164" cy="1221072"/>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dirty="0"/>
              <a:t>B</a:t>
            </a:r>
          </a:p>
        </p:txBody>
      </p:sp>
      <p:sp>
        <p:nvSpPr>
          <p:cNvPr id="19" name="Rettangolo con angoli arrotondati 18">
            <a:extLst>
              <a:ext uri="{FF2B5EF4-FFF2-40B4-BE49-F238E27FC236}">
                <a16:creationId xmlns:a16="http://schemas.microsoft.com/office/drawing/2014/main" id="{E4F032F4-969A-9048-BACA-0C7E2EC2DF16}"/>
              </a:ext>
            </a:extLst>
          </p:cNvPr>
          <p:cNvSpPr/>
          <p:nvPr/>
        </p:nvSpPr>
        <p:spPr>
          <a:xfrm>
            <a:off x="9153595" y="1042036"/>
            <a:ext cx="615635" cy="1059317"/>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t-IT" dirty="0"/>
              <a:t>A</a:t>
            </a:r>
          </a:p>
        </p:txBody>
      </p:sp>
      <p:sp>
        <p:nvSpPr>
          <p:cNvPr id="20" name="Rettangolo con angoli arrotondati 19">
            <a:extLst>
              <a:ext uri="{FF2B5EF4-FFF2-40B4-BE49-F238E27FC236}">
                <a16:creationId xmlns:a16="http://schemas.microsoft.com/office/drawing/2014/main" id="{E9A91E44-84E3-E045-9A80-CE40BDCB7956}"/>
              </a:ext>
            </a:extLst>
          </p:cNvPr>
          <p:cNvSpPr/>
          <p:nvPr/>
        </p:nvSpPr>
        <p:spPr>
          <a:xfrm>
            <a:off x="9857436" y="1657743"/>
            <a:ext cx="1760487" cy="39486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dirty="0"/>
              <a:t>C</a:t>
            </a:r>
          </a:p>
        </p:txBody>
      </p:sp>
      <p:sp>
        <p:nvSpPr>
          <p:cNvPr id="21" name="Rettangolo con angoli arrotondati 20">
            <a:extLst>
              <a:ext uri="{FF2B5EF4-FFF2-40B4-BE49-F238E27FC236}">
                <a16:creationId xmlns:a16="http://schemas.microsoft.com/office/drawing/2014/main" id="{41674CE1-7692-0E49-925C-1FD1EE82038A}"/>
              </a:ext>
            </a:extLst>
          </p:cNvPr>
          <p:cNvSpPr/>
          <p:nvPr/>
        </p:nvSpPr>
        <p:spPr>
          <a:xfrm>
            <a:off x="10634515" y="1187485"/>
            <a:ext cx="983408" cy="39486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dirty="0"/>
              <a:t>C</a:t>
            </a:r>
          </a:p>
        </p:txBody>
      </p:sp>
      <p:cxnSp>
        <p:nvCxnSpPr>
          <p:cNvPr id="22" name="Connettore 2 21">
            <a:extLst>
              <a:ext uri="{FF2B5EF4-FFF2-40B4-BE49-F238E27FC236}">
                <a16:creationId xmlns:a16="http://schemas.microsoft.com/office/drawing/2014/main" id="{B63447C9-3E50-5643-B9F3-34E7A259178E}"/>
              </a:ext>
            </a:extLst>
          </p:cNvPr>
          <p:cNvCxnSpPr>
            <a:cxnSpLocks/>
            <a:stCxn id="3" idx="3"/>
            <a:endCxn id="18" idx="1"/>
          </p:cNvCxnSpPr>
          <p:nvPr/>
        </p:nvCxnSpPr>
        <p:spPr>
          <a:xfrm>
            <a:off x="7406962" y="1415118"/>
            <a:ext cx="1601003" cy="117647"/>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23" name="CasellaDiTesto 22">
            <a:extLst>
              <a:ext uri="{FF2B5EF4-FFF2-40B4-BE49-F238E27FC236}">
                <a16:creationId xmlns:a16="http://schemas.microsoft.com/office/drawing/2014/main" id="{0F7AFD73-C570-6B41-94E4-33499BE9AE34}"/>
              </a:ext>
            </a:extLst>
          </p:cNvPr>
          <p:cNvSpPr txBox="1"/>
          <p:nvPr/>
        </p:nvSpPr>
        <p:spPr>
          <a:xfrm>
            <a:off x="9549975" y="2190306"/>
            <a:ext cx="1918026" cy="276999"/>
          </a:xfrm>
          <a:prstGeom prst="rect">
            <a:avLst/>
          </a:prstGeom>
          <a:noFill/>
        </p:spPr>
        <p:txBody>
          <a:bodyPr wrap="none" rtlCol="0">
            <a:spAutoFit/>
          </a:bodyPr>
          <a:lstStyle/>
          <a:p>
            <a:r>
              <a:rPr lang="it-IT" sz="1200" dirty="0"/>
              <a:t>Applicazione integrata</a:t>
            </a:r>
          </a:p>
        </p:txBody>
      </p:sp>
      <p:sp>
        <p:nvSpPr>
          <p:cNvPr id="41" name="Rettangolo con angoli arrotondati 40">
            <a:extLst>
              <a:ext uri="{FF2B5EF4-FFF2-40B4-BE49-F238E27FC236}">
                <a16:creationId xmlns:a16="http://schemas.microsoft.com/office/drawing/2014/main" id="{15A7A6AB-ED36-9149-846C-6B549CFE1233}"/>
              </a:ext>
            </a:extLst>
          </p:cNvPr>
          <p:cNvSpPr/>
          <p:nvPr/>
        </p:nvSpPr>
        <p:spPr>
          <a:xfrm>
            <a:off x="182083" y="3612818"/>
            <a:ext cx="11687010" cy="2843528"/>
          </a:xfrm>
          <a:prstGeom prst="roundRect">
            <a:avLst/>
          </a:prstGeom>
          <a:solidFill>
            <a:schemeClr val="bg1"/>
          </a:solidFill>
          <a:ln w="3810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b="1" dirty="0"/>
          </a:p>
        </p:txBody>
      </p:sp>
      <p:pic>
        <p:nvPicPr>
          <p:cNvPr id="43" name="Elemento grafico 42" descr="Web design contorno">
            <a:extLst>
              <a:ext uri="{FF2B5EF4-FFF2-40B4-BE49-F238E27FC236}">
                <a16:creationId xmlns:a16="http://schemas.microsoft.com/office/drawing/2014/main" id="{02A906FE-07AC-604D-8877-1A3849EECA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7757" y="4469665"/>
            <a:ext cx="1898550" cy="1792658"/>
          </a:xfrm>
          <a:prstGeom prst="rect">
            <a:avLst/>
          </a:prstGeom>
        </p:spPr>
      </p:pic>
      <p:pic>
        <p:nvPicPr>
          <p:cNvPr id="44" name="Elemento grafico 43" descr="Web design contorno">
            <a:extLst>
              <a:ext uri="{FF2B5EF4-FFF2-40B4-BE49-F238E27FC236}">
                <a16:creationId xmlns:a16="http://schemas.microsoft.com/office/drawing/2014/main" id="{107379FB-F022-AA4D-9E36-A1136DE8B1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79089" y="3654076"/>
            <a:ext cx="3096615" cy="3096615"/>
          </a:xfrm>
          <a:prstGeom prst="rect">
            <a:avLst/>
          </a:prstGeom>
        </p:spPr>
      </p:pic>
      <p:pic>
        <p:nvPicPr>
          <p:cNvPr id="45" name="Elemento grafico 44" descr="Web design contorno">
            <a:extLst>
              <a:ext uri="{FF2B5EF4-FFF2-40B4-BE49-F238E27FC236}">
                <a16:creationId xmlns:a16="http://schemas.microsoft.com/office/drawing/2014/main" id="{5AC11489-2723-BF42-9027-592C755E343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29167" y="3654766"/>
            <a:ext cx="3096615" cy="3096615"/>
          </a:xfrm>
          <a:prstGeom prst="rect">
            <a:avLst/>
          </a:prstGeom>
        </p:spPr>
      </p:pic>
      <p:pic>
        <p:nvPicPr>
          <p:cNvPr id="46" name="Elemento grafico 45" descr="Web design contorno">
            <a:extLst>
              <a:ext uri="{FF2B5EF4-FFF2-40B4-BE49-F238E27FC236}">
                <a16:creationId xmlns:a16="http://schemas.microsoft.com/office/drawing/2014/main" id="{A7B168CE-1569-6B44-B3D5-6DC8D1BE58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89845" y="4469665"/>
            <a:ext cx="1898550" cy="1792658"/>
          </a:xfrm>
          <a:prstGeom prst="rect">
            <a:avLst/>
          </a:prstGeom>
        </p:spPr>
      </p:pic>
      <p:cxnSp>
        <p:nvCxnSpPr>
          <p:cNvPr id="47" name="Connettore 7 46">
            <a:extLst>
              <a:ext uri="{FF2B5EF4-FFF2-40B4-BE49-F238E27FC236}">
                <a16:creationId xmlns:a16="http://schemas.microsoft.com/office/drawing/2014/main" id="{C2A9E74F-3AEB-EA4A-A367-BFFF7E83E64E}"/>
              </a:ext>
            </a:extLst>
          </p:cNvPr>
          <p:cNvCxnSpPr>
            <a:stCxn id="43" idx="0"/>
            <a:endCxn id="46" idx="0"/>
          </p:cNvCxnSpPr>
          <p:nvPr/>
        </p:nvCxnSpPr>
        <p:spPr>
          <a:xfrm rot="5400000" flipH="1" flipV="1">
            <a:off x="2703076" y="3533621"/>
            <a:ext cx="12700" cy="1872088"/>
          </a:xfrm>
          <a:prstGeom prst="curvedConnector3">
            <a:avLst>
              <a:gd name="adj1" fmla="val 180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CasellaDiTesto 47">
            <a:extLst>
              <a:ext uri="{FF2B5EF4-FFF2-40B4-BE49-F238E27FC236}">
                <a16:creationId xmlns:a16="http://schemas.microsoft.com/office/drawing/2014/main" id="{A6BB9CF2-F156-AA40-98E2-6D0F6332AB73}"/>
              </a:ext>
            </a:extLst>
          </p:cNvPr>
          <p:cNvSpPr txBox="1"/>
          <p:nvPr/>
        </p:nvSpPr>
        <p:spPr>
          <a:xfrm>
            <a:off x="1579455" y="3900312"/>
            <a:ext cx="2241462" cy="276999"/>
          </a:xfrm>
          <a:prstGeom prst="rect">
            <a:avLst/>
          </a:prstGeom>
          <a:noFill/>
        </p:spPr>
        <p:txBody>
          <a:bodyPr wrap="square" rtlCol="0">
            <a:spAutoFit/>
          </a:bodyPr>
          <a:lstStyle/>
          <a:p>
            <a:r>
              <a:rPr lang="it-IT" sz="1200" dirty="0">
                <a:solidFill>
                  <a:schemeClr val="accent1"/>
                </a:solidFill>
              </a:rPr>
              <a:t>Routing e Page </a:t>
            </a:r>
            <a:r>
              <a:rPr lang="it-IT" sz="1200" dirty="0" err="1">
                <a:solidFill>
                  <a:schemeClr val="accent1"/>
                </a:solidFill>
              </a:rPr>
              <a:t>transition</a:t>
            </a:r>
            <a:endParaRPr lang="it-IT" sz="1200" dirty="0">
              <a:solidFill>
                <a:schemeClr val="accent1"/>
              </a:solidFill>
            </a:endParaRPr>
          </a:p>
        </p:txBody>
      </p:sp>
      <p:sp>
        <p:nvSpPr>
          <p:cNvPr id="49" name="Rettangolo con angoli arrotondati 48">
            <a:extLst>
              <a:ext uri="{FF2B5EF4-FFF2-40B4-BE49-F238E27FC236}">
                <a16:creationId xmlns:a16="http://schemas.microsoft.com/office/drawing/2014/main" id="{6C45A84F-B6C7-7149-92E4-E47674706DF8}"/>
              </a:ext>
            </a:extLst>
          </p:cNvPr>
          <p:cNvSpPr/>
          <p:nvPr/>
        </p:nvSpPr>
        <p:spPr>
          <a:xfrm flipV="1">
            <a:off x="4859200" y="4882010"/>
            <a:ext cx="881770" cy="113347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b="1" dirty="0"/>
          </a:p>
        </p:txBody>
      </p:sp>
      <p:sp>
        <p:nvSpPr>
          <p:cNvPr id="50" name="Rettangolo con angoli arrotondati 49">
            <a:extLst>
              <a:ext uri="{FF2B5EF4-FFF2-40B4-BE49-F238E27FC236}">
                <a16:creationId xmlns:a16="http://schemas.microsoft.com/office/drawing/2014/main" id="{BC2BEAD4-CC1D-8549-8D8E-F1145C78D0C9}"/>
              </a:ext>
            </a:extLst>
          </p:cNvPr>
          <p:cNvSpPr/>
          <p:nvPr/>
        </p:nvSpPr>
        <p:spPr>
          <a:xfrm flipV="1">
            <a:off x="6273707" y="4808408"/>
            <a:ext cx="881772" cy="50376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b="1" dirty="0"/>
          </a:p>
        </p:txBody>
      </p:sp>
      <p:sp>
        <p:nvSpPr>
          <p:cNvPr id="51" name="Rettangolo con angoli arrotondati 50">
            <a:extLst>
              <a:ext uri="{FF2B5EF4-FFF2-40B4-BE49-F238E27FC236}">
                <a16:creationId xmlns:a16="http://schemas.microsoft.com/office/drawing/2014/main" id="{C1233FF2-5248-064D-B4FF-57A2A1C501D2}"/>
              </a:ext>
            </a:extLst>
          </p:cNvPr>
          <p:cNvSpPr/>
          <p:nvPr/>
        </p:nvSpPr>
        <p:spPr>
          <a:xfrm flipV="1">
            <a:off x="5847296" y="5496720"/>
            <a:ext cx="1375967" cy="52606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b="1" dirty="0"/>
          </a:p>
        </p:txBody>
      </p:sp>
      <p:sp>
        <p:nvSpPr>
          <p:cNvPr id="52" name="CasellaDiTesto 51">
            <a:extLst>
              <a:ext uri="{FF2B5EF4-FFF2-40B4-BE49-F238E27FC236}">
                <a16:creationId xmlns:a16="http://schemas.microsoft.com/office/drawing/2014/main" id="{4BC40E78-D45C-4143-B2AE-9DFF72F06094}"/>
              </a:ext>
            </a:extLst>
          </p:cNvPr>
          <p:cNvSpPr txBox="1"/>
          <p:nvPr/>
        </p:nvSpPr>
        <p:spPr>
          <a:xfrm>
            <a:off x="5456768" y="3796054"/>
            <a:ext cx="1137639" cy="276999"/>
          </a:xfrm>
          <a:prstGeom prst="rect">
            <a:avLst/>
          </a:prstGeom>
          <a:noFill/>
        </p:spPr>
        <p:txBody>
          <a:bodyPr wrap="square" rtlCol="0">
            <a:spAutoFit/>
          </a:bodyPr>
          <a:lstStyle/>
          <a:p>
            <a:r>
              <a:rPr lang="it-IT" sz="1200" dirty="0" err="1">
                <a:solidFill>
                  <a:srgbClr val="00B050"/>
                </a:solidFill>
              </a:rPr>
              <a:t>Composition</a:t>
            </a:r>
            <a:endParaRPr lang="it-IT" sz="1200" dirty="0">
              <a:solidFill>
                <a:srgbClr val="00B050"/>
              </a:solidFill>
            </a:endParaRPr>
          </a:p>
        </p:txBody>
      </p:sp>
      <p:sp>
        <p:nvSpPr>
          <p:cNvPr id="53" name="Rettangolo con angoli arrotondati 52">
            <a:extLst>
              <a:ext uri="{FF2B5EF4-FFF2-40B4-BE49-F238E27FC236}">
                <a16:creationId xmlns:a16="http://schemas.microsoft.com/office/drawing/2014/main" id="{F8181EAE-8542-CD44-A11F-F9D45C005F47}"/>
              </a:ext>
            </a:extLst>
          </p:cNvPr>
          <p:cNvSpPr/>
          <p:nvPr/>
        </p:nvSpPr>
        <p:spPr>
          <a:xfrm flipV="1">
            <a:off x="9549927" y="4808408"/>
            <a:ext cx="881772" cy="503768"/>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b="1" dirty="0"/>
          </a:p>
        </p:txBody>
      </p:sp>
      <p:sp>
        <p:nvSpPr>
          <p:cNvPr id="54" name="Rettangolo con angoli arrotondati 53">
            <a:extLst>
              <a:ext uri="{FF2B5EF4-FFF2-40B4-BE49-F238E27FC236}">
                <a16:creationId xmlns:a16="http://schemas.microsoft.com/office/drawing/2014/main" id="{D2D6FFB4-D46B-9948-A3C3-9D14A1A416C2}"/>
              </a:ext>
            </a:extLst>
          </p:cNvPr>
          <p:cNvSpPr/>
          <p:nvPr/>
        </p:nvSpPr>
        <p:spPr>
          <a:xfrm flipV="1">
            <a:off x="9153595" y="5521259"/>
            <a:ext cx="1375967" cy="526068"/>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b="1" dirty="0"/>
          </a:p>
        </p:txBody>
      </p:sp>
      <p:sp>
        <p:nvSpPr>
          <p:cNvPr id="55" name="Rettangolo con angoli arrotondati 54">
            <a:extLst>
              <a:ext uri="{FF2B5EF4-FFF2-40B4-BE49-F238E27FC236}">
                <a16:creationId xmlns:a16="http://schemas.microsoft.com/office/drawing/2014/main" id="{A5C77314-EF27-7F46-882B-4E3DF72E38D2}"/>
              </a:ext>
            </a:extLst>
          </p:cNvPr>
          <p:cNvSpPr/>
          <p:nvPr/>
        </p:nvSpPr>
        <p:spPr>
          <a:xfrm flipV="1">
            <a:off x="8210787" y="4875888"/>
            <a:ext cx="881770" cy="1133475"/>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b="1" dirty="0"/>
          </a:p>
        </p:txBody>
      </p:sp>
      <p:sp>
        <p:nvSpPr>
          <p:cNvPr id="56" name="CasellaDiTesto 55">
            <a:extLst>
              <a:ext uri="{FF2B5EF4-FFF2-40B4-BE49-F238E27FC236}">
                <a16:creationId xmlns:a16="http://schemas.microsoft.com/office/drawing/2014/main" id="{75BC4663-C147-8545-9A66-59978A20154F}"/>
              </a:ext>
            </a:extLst>
          </p:cNvPr>
          <p:cNvSpPr txBox="1"/>
          <p:nvPr/>
        </p:nvSpPr>
        <p:spPr>
          <a:xfrm>
            <a:off x="8749805" y="3824620"/>
            <a:ext cx="1255337" cy="276999"/>
          </a:xfrm>
          <a:prstGeom prst="rect">
            <a:avLst/>
          </a:prstGeom>
          <a:noFill/>
        </p:spPr>
        <p:txBody>
          <a:bodyPr wrap="square" rtlCol="0">
            <a:spAutoFit/>
          </a:bodyPr>
          <a:lstStyle/>
          <a:p>
            <a:r>
              <a:rPr lang="it-IT" sz="1200" dirty="0" err="1">
                <a:solidFill>
                  <a:srgbClr val="FF0000"/>
                </a:solidFill>
              </a:rPr>
              <a:t>Comunication</a:t>
            </a:r>
            <a:endParaRPr lang="it-IT" sz="1200" dirty="0">
              <a:solidFill>
                <a:srgbClr val="FF0000"/>
              </a:solidFill>
            </a:endParaRPr>
          </a:p>
        </p:txBody>
      </p:sp>
      <p:cxnSp>
        <p:nvCxnSpPr>
          <p:cNvPr id="57" name="Connettore 7 56">
            <a:extLst>
              <a:ext uri="{FF2B5EF4-FFF2-40B4-BE49-F238E27FC236}">
                <a16:creationId xmlns:a16="http://schemas.microsoft.com/office/drawing/2014/main" id="{7B732FE4-285F-EB43-A9CB-B2C1A0706151}"/>
              </a:ext>
            </a:extLst>
          </p:cNvPr>
          <p:cNvCxnSpPr>
            <a:cxnSpLocks/>
            <a:stCxn id="53" idx="3"/>
            <a:endCxn id="54" idx="3"/>
          </p:cNvCxnSpPr>
          <p:nvPr/>
        </p:nvCxnSpPr>
        <p:spPr>
          <a:xfrm>
            <a:off x="10431699" y="5060292"/>
            <a:ext cx="97863" cy="724001"/>
          </a:xfrm>
          <a:prstGeom prst="curvedConnector3">
            <a:avLst>
              <a:gd name="adj1" fmla="val 33359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ttore 2 57">
            <a:extLst>
              <a:ext uri="{FF2B5EF4-FFF2-40B4-BE49-F238E27FC236}">
                <a16:creationId xmlns:a16="http://schemas.microsoft.com/office/drawing/2014/main" id="{F8A33DC2-C43D-0046-B569-C7676FA30DAA}"/>
              </a:ext>
            </a:extLst>
          </p:cNvPr>
          <p:cNvCxnSpPr>
            <a:cxnSpLocks/>
          </p:cNvCxnSpPr>
          <p:nvPr/>
        </p:nvCxnSpPr>
        <p:spPr>
          <a:xfrm>
            <a:off x="9155394" y="4926306"/>
            <a:ext cx="581956"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Connettore 1 66">
            <a:extLst>
              <a:ext uri="{FF2B5EF4-FFF2-40B4-BE49-F238E27FC236}">
                <a16:creationId xmlns:a16="http://schemas.microsoft.com/office/drawing/2014/main" id="{8276FCA8-F6D1-9E4C-886D-14AAF78F1A08}"/>
              </a:ext>
            </a:extLst>
          </p:cNvPr>
          <p:cNvCxnSpPr/>
          <p:nvPr/>
        </p:nvCxnSpPr>
        <p:spPr>
          <a:xfrm>
            <a:off x="182082" y="3429000"/>
            <a:ext cx="11849973" cy="0"/>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6903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3A17CAF6-2CC1-8443-8985-E6AD96C228F6}"/>
              </a:ext>
            </a:extLst>
          </p:cNvPr>
          <p:cNvSpPr txBox="1">
            <a:spLocks/>
          </p:cNvSpPr>
          <p:nvPr/>
        </p:nvSpPr>
        <p:spPr>
          <a:xfrm>
            <a:off x="182082" y="224574"/>
            <a:ext cx="8907597" cy="633743"/>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it-IT" dirty="0"/>
              <a:t>Routing e navigazione tra pagine</a:t>
            </a:r>
          </a:p>
        </p:txBody>
      </p:sp>
      <p:sp>
        <p:nvSpPr>
          <p:cNvPr id="3" name="Rettangolo con angoli arrotondati 2">
            <a:extLst>
              <a:ext uri="{FF2B5EF4-FFF2-40B4-BE49-F238E27FC236}">
                <a16:creationId xmlns:a16="http://schemas.microsoft.com/office/drawing/2014/main" id="{66A6ABFC-4D1E-3B40-8726-7783F70FE4AC}"/>
              </a:ext>
            </a:extLst>
          </p:cNvPr>
          <p:cNvSpPr/>
          <p:nvPr/>
        </p:nvSpPr>
        <p:spPr>
          <a:xfrm>
            <a:off x="7457535" y="996367"/>
            <a:ext cx="4399984" cy="2843528"/>
          </a:xfrm>
          <a:prstGeom prst="roundRect">
            <a:avLst/>
          </a:prstGeom>
          <a:solidFill>
            <a:schemeClr val="bg1"/>
          </a:solidFill>
          <a:ln w="3810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b="1" dirty="0"/>
          </a:p>
        </p:txBody>
      </p:sp>
      <p:pic>
        <p:nvPicPr>
          <p:cNvPr id="4" name="Elemento grafico 3" descr="Web design contorno">
            <a:extLst>
              <a:ext uri="{FF2B5EF4-FFF2-40B4-BE49-F238E27FC236}">
                <a16:creationId xmlns:a16="http://schemas.microsoft.com/office/drawing/2014/main" id="{601513D3-D01A-6940-AE45-CEF1DE45E4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04512" y="1853214"/>
            <a:ext cx="1898550" cy="1792658"/>
          </a:xfrm>
          <a:prstGeom prst="rect">
            <a:avLst/>
          </a:prstGeom>
        </p:spPr>
      </p:pic>
      <p:pic>
        <p:nvPicPr>
          <p:cNvPr id="5" name="Elemento grafico 4" descr="Web design contorno">
            <a:extLst>
              <a:ext uri="{FF2B5EF4-FFF2-40B4-BE49-F238E27FC236}">
                <a16:creationId xmlns:a16="http://schemas.microsoft.com/office/drawing/2014/main" id="{05B33FA8-C2DB-6043-AA7C-CFA39F9EDD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76600" y="1853214"/>
            <a:ext cx="1898550" cy="1792658"/>
          </a:xfrm>
          <a:prstGeom prst="rect">
            <a:avLst/>
          </a:prstGeom>
        </p:spPr>
      </p:pic>
      <p:cxnSp>
        <p:nvCxnSpPr>
          <p:cNvPr id="6" name="Connettore 7 5">
            <a:extLst>
              <a:ext uri="{FF2B5EF4-FFF2-40B4-BE49-F238E27FC236}">
                <a16:creationId xmlns:a16="http://schemas.microsoft.com/office/drawing/2014/main" id="{DAAC820A-F119-7B46-B75D-27FBF4F2BFDD}"/>
              </a:ext>
            </a:extLst>
          </p:cNvPr>
          <p:cNvCxnSpPr>
            <a:stCxn id="4" idx="0"/>
            <a:endCxn id="5" idx="0"/>
          </p:cNvCxnSpPr>
          <p:nvPr/>
        </p:nvCxnSpPr>
        <p:spPr>
          <a:xfrm rot="5400000" flipH="1" flipV="1">
            <a:off x="9689831" y="917170"/>
            <a:ext cx="12700" cy="1872088"/>
          </a:xfrm>
          <a:prstGeom prst="curvedConnector3">
            <a:avLst>
              <a:gd name="adj1" fmla="val 180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CasellaDiTesto 6">
            <a:extLst>
              <a:ext uri="{FF2B5EF4-FFF2-40B4-BE49-F238E27FC236}">
                <a16:creationId xmlns:a16="http://schemas.microsoft.com/office/drawing/2014/main" id="{06FB2CF6-FD26-F14C-A2EE-186605FA7525}"/>
              </a:ext>
            </a:extLst>
          </p:cNvPr>
          <p:cNvSpPr txBox="1"/>
          <p:nvPr/>
        </p:nvSpPr>
        <p:spPr>
          <a:xfrm>
            <a:off x="8566210" y="1283861"/>
            <a:ext cx="2241462" cy="276999"/>
          </a:xfrm>
          <a:prstGeom prst="rect">
            <a:avLst/>
          </a:prstGeom>
          <a:noFill/>
        </p:spPr>
        <p:txBody>
          <a:bodyPr wrap="square" rtlCol="0">
            <a:spAutoFit/>
          </a:bodyPr>
          <a:lstStyle/>
          <a:p>
            <a:r>
              <a:rPr lang="it-IT" sz="1200" dirty="0">
                <a:solidFill>
                  <a:schemeClr val="accent1"/>
                </a:solidFill>
              </a:rPr>
              <a:t>Routing e Page </a:t>
            </a:r>
            <a:r>
              <a:rPr lang="it-IT" sz="1200" dirty="0" err="1">
                <a:solidFill>
                  <a:schemeClr val="accent1"/>
                </a:solidFill>
              </a:rPr>
              <a:t>transition</a:t>
            </a:r>
            <a:endParaRPr lang="it-IT" sz="1200" dirty="0">
              <a:solidFill>
                <a:schemeClr val="accent1"/>
              </a:solidFill>
            </a:endParaRPr>
          </a:p>
        </p:txBody>
      </p:sp>
      <p:sp>
        <p:nvSpPr>
          <p:cNvPr id="18" name="Text Placeholder 7">
            <a:extLst>
              <a:ext uri="{FF2B5EF4-FFF2-40B4-BE49-F238E27FC236}">
                <a16:creationId xmlns:a16="http://schemas.microsoft.com/office/drawing/2014/main" id="{4971789E-6D82-BC46-A0DA-D0209ED68A09}"/>
              </a:ext>
            </a:extLst>
          </p:cNvPr>
          <p:cNvSpPr txBox="1">
            <a:spLocks/>
          </p:cNvSpPr>
          <p:nvPr/>
        </p:nvSpPr>
        <p:spPr>
          <a:xfrm>
            <a:off x="360638" y="5196943"/>
            <a:ext cx="3793898" cy="1158590"/>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173038" indent="-173038">
              <a:lnSpc>
                <a:spcPct val="90000"/>
              </a:lnSpc>
              <a:spcBef>
                <a:spcPts val="1000"/>
              </a:spcBef>
              <a:buClr>
                <a:srgbClr val="0070AD"/>
              </a:buClr>
              <a:buFont typeface="Arial" panose="020B0604020202020204" pitchFamily="34" charset="0"/>
              <a:buChar char="•"/>
              <a:defRPr/>
            </a:pPr>
            <a:r>
              <a:rPr lang="it-IT" sz="1400" dirty="0" err="1"/>
              <a:t>Shared</a:t>
            </a:r>
            <a:r>
              <a:rPr lang="it-IT" sz="1400" dirty="0"/>
              <a:t> </a:t>
            </a:r>
            <a:r>
              <a:rPr lang="it-IT" sz="1400" dirty="0" err="1"/>
              <a:t>application</a:t>
            </a:r>
            <a:r>
              <a:rPr lang="it-IT" sz="1400" dirty="0"/>
              <a:t> </a:t>
            </a:r>
            <a:r>
              <a:rPr lang="it-IT" sz="1400" dirty="0" err="1"/>
              <a:t>shell</a:t>
            </a:r>
            <a:endParaRPr lang="it-IT" sz="1400" dirty="0"/>
          </a:p>
          <a:p>
            <a:pPr marL="173038" indent="-173038">
              <a:lnSpc>
                <a:spcPct val="90000"/>
              </a:lnSpc>
              <a:spcBef>
                <a:spcPts val="1000"/>
              </a:spcBef>
              <a:buClr>
                <a:srgbClr val="0070AD"/>
              </a:buClr>
              <a:buFont typeface="Arial" panose="020B0604020202020204" pitchFamily="34" charset="0"/>
              <a:buChar char="•"/>
              <a:defRPr/>
            </a:pPr>
            <a:r>
              <a:rPr lang="it-IT" sz="1400" dirty="0"/>
              <a:t>Meta-</a:t>
            </a:r>
            <a:r>
              <a:rPr lang="it-IT" sz="1400" dirty="0" err="1"/>
              <a:t>framework</a:t>
            </a:r>
            <a:r>
              <a:rPr lang="it-IT" sz="1400" dirty="0"/>
              <a:t> come </a:t>
            </a:r>
            <a:r>
              <a:rPr lang="it-IT" sz="1400" dirty="0">
                <a:solidFill>
                  <a:srgbClr val="FF0000"/>
                </a:solidFill>
                <a:hlinkClick r:id="rId4">
                  <a:extLst>
                    <a:ext uri="{A12FA001-AC4F-418D-AE19-62706E023703}">
                      <ahyp:hlinkClr xmlns:ahyp="http://schemas.microsoft.com/office/drawing/2018/hyperlinkcolor" val="tx"/>
                    </a:ext>
                  </a:extLst>
                </a:hlinkClick>
              </a:rPr>
              <a:t>Single-SPA</a:t>
            </a:r>
            <a:endParaRPr lang="it-IT" sz="1400" dirty="0">
              <a:solidFill>
                <a:srgbClr val="FF0000"/>
              </a:solidFill>
            </a:endParaRPr>
          </a:p>
          <a:p>
            <a:pPr marL="173038" indent="-173038">
              <a:lnSpc>
                <a:spcPct val="90000"/>
              </a:lnSpc>
              <a:spcBef>
                <a:spcPts val="1000"/>
              </a:spcBef>
              <a:buClr>
                <a:srgbClr val="0070AD"/>
              </a:buClr>
              <a:buFont typeface="Arial" panose="020B0604020202020204" pitchFamily="34" charset="0"/>
              <a:buChar char="•"/>
              <a:defRPr/>
            </a:pPr>
            <a:r>
              <a:rPr lang="it-IT" dirty="0"/>
              <a:t>NGINX</a:t>
            </a:r>
            <a:endParaRPr lang="it-IT" dirty="0">
              <a:solidFill>
                <a:srgbClr val="FF0000"/>
              </a:solidFill>
            </a:endParaRPr>
          </a:p>
        </p:txBody>
      </p:sp>
      <p:sp>
        <p:nvSpPr>
          <p:cNvPr id="19" name="Rettangolo 18">
            <a:extLst>
              <a:ext uri="{FF2B5EF4-FFF2-40B4-BE49-F238E27FC236}">
                <a16:creationId xmlns:a16="http://schemas.microsoft.com/office/drawing/2014/main" id="{1394DAAC-D701-0E4B-8C9C-D598C46AA69D}"/>
              </a:ext>
            </a:extLst>
          </p:cNvPr>
          <p:cNvSpPr/>
          <p:nvPr/>
        </p:nvSpPr>
        <p:spPr>
          <a:xfrm>
            <a:off x="2035019" y="4478705"/>
            <a:ext cx="8121962" cy="369332"/>
          </a:xfrm>
          <a:prstGeom prst="rect">
            <a:avLst/>
          </a:prstGeom>
        </p:spPr>
        <p:txBody>
          <a:bodyPr wrap="square">
            <a:spAutoFit/>
          </a:bodyPr>
          <a:lstStyle/>
          <a:p>
            <a:r>
              <a:rPr lang="it-IT" dirty="0"/>
              <a:t>Il </a:t>
            </a:r>
            <a:r>
              <a:rPr lang="it-IT" dirty="0">
                <a:solidFill>
                  <a:schemeClr val="accent1"/>
                </a:solidFill>
              </a:rPr>
              <a:t>client-side </a:t>
            </a:r>
            <a:r>
              <a:rPr lang="it-IT" dirty="0" err="1">
                <a:solidFill>
                  <a:schemeClr val="accent1"/>
                </a:solidFill>
              </a:rPr>
              <a:t>routing</a:t>
            </a:r>
            <a:r>
              <a:rPr lang="it-IT" dirty="0">
                <a:solidFill>
                  <a:schemeClr val="accent1"/>
                </a:solidFill>
              </a:rPr>
              <a:t> </a:t>
            </a:r>
            <a:r>
              <a:rPr lang="it-IT" dirty="0"/>
              <a:t>può essere implementato tramite due soluzioni:</a:t>
            </a:r>
          </a:p>
        </p:txBody>
      </p:sp>
      <p:sp>
        <p:nvSpPr>
          <p:cNvPr id="20" name="Text Placeholder 7">
            <a:extLst>
              <a:ext uri="{FF2B5EF4-FFF2-40B4-BE49-F238E27FC236}">
                <a16:creationId xmlns:a16="http://schemas.microsoft.com/office/drawing/2014/main" id="{5FDD0E8D-E7AA-D647-A3E7-2D1BD0C3CA68}"/>
              </a:ext>
            </a:extLst>
          </p:cNvPr>
          <p:cNvSpPr txBox="1">
            <a:spLocks/>
          </p:cNvSpPr>
          <p:nvPr/>
        </p:nvSpPr>
        <p:spPr>
          <a:xfrm>
            <a:off x="334481" y="1202204"/>
            <a:ext cx="6318307" cy="3276501"/>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173038" indent="-173038">
              <a:lnSpc>
                <a:spcPct val="150000"/>
              </a:lnSpc>
              <a:spcBef>
                <a:spcPts val="1000"/>
              </a:spcBef>
              <a:buClr>
                <a:srgbClr val="0070AD"/>
              </a:buClr>
              <a:buFont typeface="Arial" panose="020B0604020202020204" pitchFamily="34" charset="0"/>
              <a:buChar char="•"/>
              <a:defRPr/>
            </a:pPr>
            <a:r>
              <a:rPr lang="it-IT" sz="1400" dirty="0"/>
              <a:t>In questa sezione parliamo di integrazione a livello di pagina. Abbiamo bisogno di un sistema per passare da una pagina sviluppata dal </a:t>
            </a:r>
            <a:r>
              <a:rPr lang="it-IT" sz="1400" b="1" dirty="0">
                <a:solidFill>
                  <a:schemeClr val="accent1"/>
                </a:solidFill>
              </a:rPr>
              <a:t>Team A </a:t>
            </a:r>
            <a:r>
              <a:rPr lang="it-IT" sz="1400" dirty="0"/>
              <a:t>ad una pagina sviluppata del </a:t>
            </a:r>
            <a:r>
              <a:rPr lang="it-IT" sz="1400" b="1" dirty="0">
                <a:solidFill>
                  <a:schemeClr val="accent1"/>
                </a:solidFill>
              </a:rPr>
              <a:t>Team B</a:t>
            </a:r>
            <a:r>
              <a:rPr lang="it-IT" sz="1400" dirty="0"/>
              <a:t>. Le possibili soluzioni possono essere:</a:t>
            </a:r>
          </a:p>
          <a:p>
            <a:pPr marL="630238" lvl="1" indent="-173038">
              <a:lnSpc>
                <a:spcPct val="150000"/>
              </a:lnSpc>
              <a:spcBef>
                <a:spcPts val="1000"/>
              </a:spcBef>
              <a:buClr>
                <a:srgbClr val="0070AD"/>
              </a:buClr>
              <a:buFont typeface="Arial" panose="020B0604020202020204" pitchFamily="34" charset="0"/>
              <a:buChar char="•"/>
              <a:defRPr/>
            </a:pPr>
            <a:r>
              <a:rPr lang="it-IT" dirty="0"/>
              <a:t>Un file Link HTML. </a:t>
            </a:r>
          </a:p>
          <a:p>
            <a:pPr marL="630238" lvl="1" indent="-173038">
              <a:lnSpc>
                <a:spcPct val="150000"/>
              </a:lnSpc>
              <a:spcBef>
                <a:spcPts val="1000"/>
              </a:spcBef>
              <a:buClr>
                <a:srgbClr val="0070AD"/>
              </a:buClr>
              <a:buFont typeface="Arial" panose="020B0604020202020204" pitchFamily="34" charset="0"/>
              <a:buChar char="•"/>
              <a:defRPr/>
            </a:pPr>
            <a:r>
              <a:rPr lang="it-IT" dirty="0"/>
              <a:t>Soluzione lato client, eseguendo il </a:t>
            </a:r>
            <a:r>
              <a:rPr lang="it-IT" dirty="0" err="1"/>
              <a:t>rendering</a:t>
            </a:r>
            <a:r>
              <a:rPr lang="it-IT" dirty="0"/>
              <a:t> della pagina successiva senza dover ricaricare l’interno frame(queste soluzioni al momento risultano più complicate “</a:t>
            </a:r>
            <a:r>
              <a:rPr lang="it-IT" b="1" i="1" dirty="0">
                <a:solidFill>
                  <a:schemeClr val="accent1"/>
                </a:solidFill>
              </a:rPr>
              <a:t>Client-side </a:t>
            </a:r>
            <a:r>
              <a:rPr lang="it-IT" b="1" i="1" dirty="0" err="1">
                <a:solidFill>
                  <a:schemeClr val="accent1"/>
                </a:solidFill>
              </a:rPr>
              <a:t>routing</a:t>
            </a:r>
            <a:r>
              <a:rPr lang="it-IT" dirty="0"/>
              <a:t>”). </a:t>
            </a:r>
          </a:p>
        </p:txBody>
      </p:sp>
    </p:spTree>
    <p:extLst>
      <p:ext uri="{BB962C8B-B14F-4D97-AF65-F5344CB8AC3E}">
        <p14:creationId xmlns:p14="http://schemas.microsoft.com/office/powerpoint/2010/main" val="978775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9E4AF8B8-A225-3043-848B-C3DDFA371A54}"/>
              </a:ext>
            </a:extLst>
          </p:cNvPr>
          <p:cNvSpPr txBox="1">
            <a:spLocks/>
          </p:cNvSpPr>
          <p:nvPr/>
        </p:nvSpPr>
        <p:spPr>
          <a:xfrm>
            <a:off x="182082" y="224574"/>
            <a:ext cx="8907597" cy="633743"/>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it-IT" dirty="0" err="1"/>
              <a:t>Composition</a:t>
            </a:r>
            <a:endParaRPr lang="it-IT" dirty="0"/>
          </a:p>
        </p:txBody>
      </p:sp>
      <p:sp>
        <p:nvSpPr>
          <p:cNvPr id="18" name="Rettangolo con angoli arrotondati 17">
            <a:extLst>
              <a:ext uri="{FF2B5EF4-FFF2-40B4-BE49-F238E27FC236}">
                <a16:creationId xmlns:a16="http://schemas.microsoft.com/office/drawing/2014/main" id="{E918B0E6-98A1-FA47-8CEF-BA3CD5846A69}"/>
              </a:ext>
            </a:extLst>
          </p:cNvPr>
          <p:cNvSpPr/>
          <p:nvPr/>
        </p:nvSpPr>
        <p:spPr>
          <a:xfrm>
            <a:off x="8084744" y="817059"/>
            <a:ext cx="3494638" cy="2843528"/>
          </a:xfrm>
          <a:prstGeom prst="roundRect">
            <a:avLst/>
          </a:prstGeom>
          <a:solidFill>
            <a:schemeClr val="bg1"/>
          </a:solidFill>
          <a:ln w="3810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b="1" dirty="0"/>
          </a:p>
        </p:txBody>
      </p:sp>
      <p:pic>
        <p:nvPicPr>
          <p:cNvPr id="20" name="Elemento grafico 19" descr="Web design contorno">
            <a:extLst>
              <a:ext uri="{FF2B5EF4-FFF2-40B4-BE49-F238E27FC236}">
                <a16:creationId xmlns:a16="http://schemas.microsoft.com/office/drawing/2014/main" id="{390E010C-7CBD-3A44-A72D-6470FD6A38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81544" y="858317"/>
            <a:ext cx="3096615" cy="3096615"/>
          </a:xfrm>
          <a:prstGeom prst="rect">
            <a:avLst/>
          </a:prstGeom>
        </p:spPr>
      </p:pic>
      <p:sp>
        <p:nvSpPr>
          <p:cNvPr id="25" name="Rettangolo con angoli arrotondati 24">
            <a:extLst>
              <a:ext uri="{FF2B5EF4-FFF2-40B4-BE49-F238E27FC236}">
                <a16:creationId xmlns:a16="http://schemas.microsoft.com/office/drawing/2014/main" id="{DFD28122-7E2E-2C4C-9ED4-343F7E1BAD42}"/>
              </a:ext>
            </a:extLst>
          </p:cNvPr>
          <p:cNvSpPr/>
          <p:nvPr/>
        </p:nvSpPr>
        <p:spPr>
          <a:xfrm flipV="1">
            <a:off x="8661655" y="2086251"/>
            <a:ext cx="881770" cy="1133475"/>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b="1" dirty="0"/>
          </a:p>
        </p:txBody>
      </p:sp>
      <p:sp>
        <p:nvSpPr>
          <p:cNvPr id="26" name="Rettangolo con angoli arrotondati 25">
            <a:extLst>
              <a:ext uri="{FF2B5EF4-FFF2-40B4-BE49-F238E27FC236}">
                <a16:creationId xmlns:a16="http://schemas.microsoft.com/office/drawing/2014/main" id="{3B619116-44B3-7F40-B6C8-129FE4F71FAE}"/>
              </a:ext>
            </a:extLst>
          </p:cNvPr>
          <p:cNvSpPr/>
          <p:nvPr/>
        </p:nvSpPr>
        <p:spPr>
          <a:xfrm flipV="1">
            <a:off x="10076162" y="2012649"/>
            <a:ext cx="881772" cy="50376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b="1" dirty="0"/>
          </a:p>
        </p:txBody>
      </p:sp>
      <p:sp>
        <p:nvSpPr>
          <p:cNvPr id="27" name="Rettangolo con angoli arrotondati 26">
            <a:extLst>
              <a:ext uri="{FF2B5EF4-FFF2-40B4-BE49-F238E27FC236}">
                <a16:creationId xmlns:a16="http://schemas.microsoft.com/office/drawing/2014/main" id="{7A606F35-41EF-524E-AEAE-4ACAEE3AE881}"/>
              </a:ext>
            </a:extLst>
          </p:cNvPr>
          <p:cNvSpPr/>
          <p:nvPr/>
        </p:nvSpPr>
        <p:spPr>
          <a:xfrm flipV="1">
            <a:off x="9649751" y="2700961"/>
            <a:ext cx="1375967" cy="526068"/>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it-IT" b="1" dirty="0"/>
          </a:p>
        </p:txBody>
      </p:sp>
      <p:sp>
        <p:nvSpPr>
          <p:cNvPr id="28" name="CasellaDiTesto 27">
            <a:extLst>
              <a:ext uri="{FF2B5EF4-FFF2-40B4-BE49-F238E27FC236}">
                <a16:creationId xmlns:a16="http://schemas.microsoft.com/office/drawing/2014/main" id="{F1CC0696-3824-9541-AE7A-D22F176C2623}"/>
              </a:ext>
            </a:extLst>
          </p:cNvPr>
          <p:cNvSpPr txBox="1"/>
          <p:nvPr/>
        </p:nvSpPr>
        <p:spPr>
          <a:xfrm>
            <a:off x="9227468" y="1019985"/>
            <a:ext cx="1204766" cy="276999"/>
          </a:xfrm>
          <a:prstGeom prst="rect">
            <a:avLst/>
          </a:prstGeom>
          <a:noFill/>
        </p:spPr>
        <p:txBody>
          <a:bodyPr wrap="square" rtlCol="0">
            <a:spAutoFit/>
          </a:bodyPr>
          <a:lstStyle/>
          <a:p>
            <a:r>
              <a:rPr lang="it-IT" sz="1200" dirty="0" err="1">
                <a:solidFill>
                  <a:srgbClr val="00B050"/>
                </a:solidFill>
              </a:rPr>
              <a:t>Composition</a:t>
            </a:r>
            <a:endParaRPr lang="it-IT" sz="1200" dirty="0">
              <a:solidFill>
                <a:srgbClr val="00B050"/>
              </a:solidFill>
            </a:endParaRPr>
          </a:p>
        </p:txBody>
      </p:sp>
      <p:sp>
        <p:nvSpPr>
          <p:cNvPr id="35" name="Text Placeholder 7">
            <a:extLst>
              <a:ext uri="{FF2B5EF4-FFF2-40B4-BE49-F238E27FC236}">
                <a16:creationId xmlns:a16="http://schemas.microsoft.com/office/drawing/2014/main" id="{7B132191-BEA7-4449-A47D-642FFD6216AE}"/>
              </a:ext>
            </a:extLst>
          </p:cNvPr>
          <p:cNvSpPr txBox="1">
            <a:spLocks/>
          </p:cNvSpPr>
          <p:nvPr/>
        </p:nvSpPr>
        <p:spPr>
          <a:xfrm>
            <a:off x="334481" y="1202205"/>
            <a:ext cx="7330038" cy="2111364"/>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173038" indent="-173038">
              <a:lnSpc>
                <a:spcPct val="150000"/>
              </a:lnSpc>
              <a:spcBef>
                <a:spcPts val="1000"/>
              </a:spcBef>
              <a:buClr>
                <a:srgbClr val="0070AD"/>
              </a:buClr>
              <a:buFont typeface="Arial" panose="020B0604020202020204" pitchFamily="34" charset="0"/>
              <a:buChar char="•"/>
              <a:defRPr/>
            </a:pPr>
            <a:r>
              <a:rPr lang="it-IT" sz="1400" dirty="0"/>
              <a:t>In questa fase vi è la composizione dei vari </a:t>
            </a:r>
            <a:r>
              <a:rPr lang="it-IT" sz="1400" dirty="0" err="1"/>
              <a:t>fragments</a:t>
            </a:r>
            <a:r>
              <a:rPr lang="it-IT" sz="1400" dirty="0"/>
              <a:t> tra di loro. Il team che solitamente integra un </a:t>
            </a:r>
            <a:r>
              <a:rPr lang="it-IT" sz="1400" dirty="0" err="1"/>
              <a:t>fragments</a:t>
            </a:r>
            <a:r>
              <a:rPr lang="it-IT" sz="1400" dirty="0"/>
              <a:t>, non recupera direttamente il suo contenuto, bensì solitamente utilizza un marker o un </a:t>
            </a:r>
            <a:r>
              <a:rPr lang="it-IT" sz="1400" dirty="0" err="1"/>
              <a:t>placeholder</a:t>
            </a:r>
            <a:r>
              <a:rPr lang="it-IT" sz="1400" dirty="0"/>
              <a:t>, che inserisce nel punto dove vuole che sia inserito quel </a:t>
            </a:r>
            <a:r>
              <a:rPr lang="it-IT" sz="1400" dirty="0" err="1"/>
              <a:t>fragments</a:t>
            </a:r>
            <a:r>
              <a:rPr lang="it-IT" sz="1400" dirty="0"/>
              <a:t>. Un esempio di questa logica sono l’utilizzo dei web component (</a:t>
            </a:r>
            <a:r>
              <a:rPr lang="it-IT" sz="1400" dirty="0" err="1"/>
              <a:t>javascript</a:t>
            </a:r>
            <a:r>
              <a:rPr lang="it-IT" sz="1400" dirty="0"/>
              <a:t> +html). Per ottenere questo risultato vi sono due tecniche principali:</a:t>
            </a:r>
          </a:p>
          <a:p>
            <a:pPr>
              <a:lnSpc>
                <a:spcPct val="150000"/>
              </a:lnSpc>
              <a:spcBef>
                <a:spcPts val="1000"/>
              </a:spcBef>
              <a:buClr>
                <a:srgbClr val="0070AD"/>
              </a:buClr>
              <a:defRPr/>
            </a:pPr>
            <a:endParaRPr lang="it-IT" dirty="0"/>
          </a:p>
        </p:txBody>
      </p:sp>
      <p:sp>
        <p:nvSpPr>
          <p:cNvPr id="36" name="Text Placeholder 7">
            <a:extLst>
              <a:ext uri="{FF2B5EF4-FFF2-40B4-BE49-F238E27FC236}">
                <a16:creationId xmlns:a16="http://schemas.microsoft.com/office/drawing/2014/main" id="{BAA987A1-5FD3-0547-9174-5FA5CACE2E69}"/>
              </a:ext>
            </a:extLst>
          </p:cNvPr>
          <p:cNvSpPr txBox="1">
            <a:spLocks/>
          </p:cNvSpPr>
          <p:nvPr/>
        </p:nvSpPr>
        <p:spPr>
          <a:xfrm>
            <a:off x="483714" y="3701845"/>
            <a:ext cx="11168096" cy="2680848"/>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173038" indent="-173038">
              <a:lnSpc>
                <a:spcPct val="150000"/>
              </a:lnSpc>
              <a:spcBef>
                <a:spcPts val="1000"/>
              </a:spcBef>
              <a:buClr>
                <a:srgbClr val="0070AD"/>
              </a:buClr>
              <a:buFont typeface="Arial" panose="020B0604020202020204" pitchFamily="34" charset="0"/>
              <a:buChar char="•"/>
              <a:defRPr/>
            </a:pPr>
            <a:r>
              <a:rPr lang="it-IT" sz="1400" dirty="0"/>
              <a:t>SERVER SIDE COMPOSITION (</a:t>
            </a:r>
            <a:r>
              <a:rPr lang="it-IT" dirty="0"/>
              <a:t>SSI, ESI, </a:t>
            </a:r>
            <a:r>
              <a:rPr lang="it-IT" dirty="0" err="1"/>
              <a:t>Tailor</a:t>
            </a:r>
            <a:r>
              <a:rPr lang="it-IT" dirty="0"/>
              <a:t> o </a:t>
            </a:r>
            <a:r>
              <a:rPr lang="it-IT" dirty="0" err="1"/>
              <a:t>Podium</a:t>
            </a:r>
            <a:r>
              <a:rPr lang="it-IT" dirty="0"/>
              <a:t>)</a:t>
            </a:r>
          </a:p>
          <a:p>
            <a:pPr marL="630238" lvl="1" indent="-173038">
              <a:spcBef>
                <a:spcPts val="1000"/>
              </a:spcBef>
              <a:buClr>
                <a:srgbClr val="0070AD"/>
              </a:buClr>
              <a:buFont typeface="Arial" panose="020B0604020202020204" pitchFamily="34" charset="0"/>
              <a:buChar char="•"/>
              <a:defRPr/>
            </a:pPr>
            <a:r>
              <a:rPr lang="it-IT" u="sng" dirty="0">
                <a:hlinkClick r:id="rId4"/>
              </a:rPr>
              <a:t>https://podium-lib.io/</a:t>
            </a:r>
            <a:endParaRPr lang="it-IT" dirty="0"/>
          </a:p>
          <a:p>
            <a:pPr marL="630238" lvl="1" indent="-173038">
              <a:spcBef>
                <a:spcPts val="1000"/>
              </a:spcBef>
              <a:buClr>
                <a:srgbClr val="0070AD"/>
              </a:buClr>
              <a:buFont typeface="Arial" panose="020B0604020202020204" pitchFamily="34" charset="0"/>
              <a:buChar char="•"/>
              <a:defRPr/>
            </a:pPr>
            <a:r>
              <a:rPr lang="it-IT" u="sng" dirty="0">
                <a:hlinkClick r:id="rId5"/>
              </a:rPr>
              <a:t>https://craftsmen.nl/tailor-made-micro-frontends/</a:t>
            </a:r>
            <a:endParaRPr lang="it-IT" dirty="0"/>
          </a:p>
          <a:p>
            <a:pPr marL="630238" lvl="1" indent="-173038">
              <a:spcBef>
                <a:spcPts val="1000"/>
              </a:spcBef>
              <a:buClr>
                <a:srgbClr val="0070AD"/>
              </a:buClr>
              <a:buFont typeface="Arial" panose="020B0604020202020204" pitchFamily="34" charset="0"/>
              <a:buChar char="•"/>
              <a:defRPr/>
            </a:pPr>
            <a:r>
              <a:rPr lang="it-IT" u="sng" dirty="0">
                <a:hlinkClick r:id="rId6"/>
              </a:rPr>
              <a:t>https://www.esentri.com/composing-micro-frontends-server-side/</a:t>
            </a:r>
            <a:endParaRPr lang="it-IT" sz="1600" dirty="0"/>
          </a:p>
          <a:p>
            <a:pPr marL="173038" indent="-173038">
              <a:lnSpc>
                <a:spcPct val="150000"/>
              </a:lnSpc>
              <a:spcBef>
                <a:spcPts val="1000"/>
              </a:spcBef>
              <a:buClr>
                <a:srgbClr val="0070AD"/>
              </a:buClr>
              <a:buFont typeface="Arial" panose="020B0604020202020204" pitchFamily="34" charset="0"/>
              <a:buChar char="•"/>
              <a:defRPr/>
            </a:pPr>
            <a:r>
              <a:rPr lang="it-IT" sz="1400" dirty="0"/>
              <a:t>CLIENT SIDE COMPOSITION</a:t>
            </a:r>
          </a:p>
          <a:p>
            <a:pPr marL="630238" lvl="1" indent="-173038">
              <a:spcBef>
                <a:spcPts val="1000"/>
              </a:spcBef>
              <a:buClr>
                <a:srgbClr val="0070AD"/>
              </a:buClr>
              <a:buFont typeface="Arial" panose="020B0604020202020204" pitchFamily="34" charset="0"/>
              <a:buChar char="•"/>
              <a:defRPr/>
            </a:pPr>
            <a:r>
              <a:rPr lang="it-IT" dirty="0" err="1"/>
              <a:t>iframe</a:t>
            </a:r>
            <a:r>
              <a:rPr lang="it-IT" dirty="0"/>
              <a:t>, Ajax o web component (solitamente molto più semplici da utilizzare)</a:t>
            </a:r>
          </a:p>
          <a:p>
            <a:pPr marL="630238" lvl="1" indent="-173038">
              <a:spcBef>
                <a:spcPts val="1000"/>
              </a:spcBef>
              <a:buClr>
                <a:srgbClr val="0070AD"/>
              </a:buClr>
              <a:buFont typeface="Arial" panose="020B0604020202020204" pitchFamily="34" charset="0"/>
              <a:buChar char="•"/>
              <a:defRPr/>
            </a:pPr>
            <a:r>
              <a:rPr lang="it-IT" dirty="0" err="1"/>
              <a:t>Nginx</a:t>
            </a:r>
            <a:r>
              <a:rPr lang="it-IT" dirty="0"/>
              <a:t> + SSI(</a:t>
            </a:r>
            <a:r>
              <a:rPr lang="it-IT" dirty="0" err="1"/>
              <a:t>activate</a:t>
            </a:r>
            <a:r>
              <a:rPr lang="it-IT" dirty="0"/>
              <a:t> </a:t>
            </a:r>
            <a:r>
              <a:rPr lang="it-IT" dirty="0" err="1"/>
              <a:t>ServerSideComposition</a:t>
            </a:r>
            <a:r>
              <a:rPr lang="it-IT" dirty="0"/>
              <a:t>)</a:t>
            </a:r>
          </a:p>
          <a:p>
            <a:pPr marL="630238" lvl="1" indent="-173038">
              <a:lnSpc>
                <a:spcPct val="150000"/>
              </a:lnSpc>
              <a:spcBef>
                <a:spcPts val="1000"/>
              </a:spcBef>
              <a:buClr>
                <a:srgbClr val="0070AD"/>
              </a:buClr>
              <a:buFont typeface="Arial" panose="020B0604020202020204" pitchFamily="34" charset="0"/>
              <a:buChar char="•"/>
              <a:defRPr/>
            </a:pPr>
            <a:endParaRPr lang="it-IT" dirty="0"/>
          </a:p>
        </p:txBody>
      </p:sp>
    </p:spTree>
    <p:extLst>
      <p:ext uri="{BB962C8B-B14F-4D97-AF65-F5344CB8AC3E}">
        <p14:creationId xmlns:p14="http://schemas.microsoft.com/office/powerpoint/2010/main" val="1457589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8461AFCF-5EEA-7B44-9110-DABE2CF89F01}"/>
              </a:ext>
            </a:extLst>
          </p:cNvPr>
          <p:cNvSpPr txBox="1">
            <a:spLocks/>
          </p:cNvSpPr>
          <p:nvPr/>
        </p:nvSpPr>
        <p:spPr>
          <a:xfrm>
            <a:off x="182082" y="224574"/>
            <a:ext cx="8907597" cy="633743"/>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it-IT" dirty="0"/>
              <a:t>CLIENT SIDE COMPOSITION</a:t>
            </a:r>
          </a:p>
        </p:txBody>
      </p:sp>
      <p:sp>
        <p:nvSpPr>
          <p:cNvPr id="3" name="Rettangolo con angoli arrotondati 2">
            <a:extLst>
              <a:ext uri="{FF2B5EF4-FFF2-40B4-BE49-F238E27FC236}">
                <a16:creationId xmlns:a16="http://schemas.microsoft.com/office/drawing/2014/main" id="{DEADB8F0-73A7-8E44-B0D3-02DA621AAE4C}"/>
              </a:ext>
            </a:extLst>
          </p:cNvPr>
          <p:cNvSpPr/>
          <p:nvPr/>
        </p:nvSpPr>
        <p:spPr>
          <a:xfrm>
            <a:off x="3106808" y="858318"/>
            <a:ext cx="4508859" cy="2063152"/>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dirty="0"/>
              <a:t>B</a:t>
            </a:r>
          </a:p>
        </p:txBody>
      </p:sp>
      <p:sp>
        <p:nvSpPr>
          <p:cNvPr id="4" name="Rettangolo con angoli arrotondati 3">
            <a:extLst>
              <a:ext uri="{FF2B5EF4-FFF2-40B4-BE49-F238E27FC236}">
                <a16:creationId xmlns:a16="http://schemas.microsoft.com/office/drawing/2014/main" id="{FC282133-A1BE-D948-8818-C6AD0178DE03}"/>
              </a:ext>
            </a:extLst>
          </p:cNvPr>
          <p:cNvSpPr/>
          <p:nvPr/>
        </p:nvSpPr>
        <p:spPr>
          <a:xfrm>
            <a:off x="3212414" y="994970"/>
            <a:ext cx="1028778" cy="1789847"/>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t-IT" dirty="0"/>
              <a:t>A</a:t>
            </a:r>
          </a:p>
        </p:txBody>
      </p:sp>
      <p:sp>
        <p:nvSpPr>
          <p:cNvPr id="5" name="Rettangolo con angoli arrotondati 4">
            <a:extLst>
              <a:ext uri="{FF2B5EF4-FFF2-40B4-BE49-F238E27FC236}">
                <a16:creationId xmlns:a16="http://schemas.microsoft.com/office/drawing/2014/main" id="{29DF1B56-B352-774A-95F5-3128EFDADF8A}"/>
              </a:ext>
            </a:extLst>
          </p:cNvPr>
          <p:cNvSpPr/>
          <p:nvPr/>
        </p:nvSpPr>
        <p:spPr>
          <a:xfrm>
            <a:off x="4346798" y="2100791"/>
            <a:ext cx="2941922" cy="66718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dirty="0"/>
              <a:t>C</a:t>
            </a:r>
          </a:p>
        </p:txBody>
      </p:sp>
      <p:cxnSp>
        <p:nvCxnSpPr>
          <p:cNvPr id="8" name="Connettore 1 7">
            <a:extLst>
              <a:ext uri="{FF2B5EF4-FFF2-40B4-BE49-F238E27FC236}">
                <a16:creationId xmlns:a16="http://schemas.microsoft.com/office/drawing/2014/main" id="{BB7E6101-7553-8042-9031-D2A76A84E5CF}"/>
              </a:ext>
            </a:extLst>
          </p:cNvPr>
          <p:cNvCxnSpPr/>
          <p:nvPr/>
        </p:nvCxnSpPr>
        <p:spPr>
          <a:xfrm>
            <a:off x="182082" y="3429000"/>
            <a:ext cx="11849973" cy="0"/>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9" name="Rettangolo con angoli arrotondati 8">
            <a:extLst>
              <a:ext uri="{FF2B5EF4-FFF2-40B4-BE49-F238E27FC236}">
                <a16:creationId xmlns:a16="http://schemas.microsoft.com/office/drawing/2014/main" id="{76F39933-ADA7-EF4D-91C5-C2091599B174}"/>
              </a:ext>
            </a:extLst>
          </p:cNvPr>
          <p:cNvSpPr/>
          <p:nvPr/>
        </p:nvSpPr>
        <p:spPr>
          <a:xfrm>
            <a:off x="519254" y="4283749"/>
            <a:ext cx="1028778" cy="1789847"/>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t-IT" dirty="0"/>
              <a:t>A</a:t>
            </a:r>
          </a:p>
        </p:txBody>
      </p:sp>
      <p:sp>
        <p:nvSpPr>
          <p:cNvPr id="11" name="Rettangolo con angoli arrotondati 10">
            <a:extLst>
              <a:ext uri="{FF2B5EF4-FFF2-40B4-BE49-F238E27FC236}">
                <a16:creationId xmlns:a16="http://schemas.microsoft.com/office/drawing/2014/main" id="{C1BB8195-D926-1146-8454-28024C5F8744}"/>
              </a:ext>
            </a:extLst>
          </p:cNvPr>
          <p:cNvSpPr/>
          <p:nvPr/>
        </p:nvSpPr>
        <p:spPr>
          <a:xfrm>
            <a:off x="8730824" y="5406416"/>
            <a:ext cx="2941922" cy="66718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dirty="0"/>
              <a:t>C</a:t>
            </a:r>
          </a:p>
        </p:txBody>
      </p:sp>
      <p:sp>
        <p:nvSpPr>
          <p:cNvPr id="12" name="Rettangolo con angoli arrotondati 11">
            <a:extLst>
              <a:ext uri="{FF2B5EF4-FFF2-40B4-BE49-F238E27FC236}">
                <a16:creationId xmlns:a16="http://schemas.microsoft.com/office/drawing/2014/main" id="{A9F61BA3-41B8-4945-8825-5852CBD8C2F4}"/>
              </a:ext>
            </a:extLst>
          </p:cNvPr>
          <p:cNvSpPr/>
          <p:nvPr/>
        </p:nvSpPr>
        <p:spPr>
          <a:xfrm>
            <a:off x="3106807" y="4010444"/>
            <a:ext cx="4508859" cy="2063152"/>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dirty="0"/>
              <a:t>B</a:t>
            </a:r>
          </a:p>
        </p:txBody>
      </p:sp>
      <p:sp>
        <p:nvSpPr>
          <p:cNvPr id="13" name="Rettangolo con angoli arrotondati 12">
            <a:extLst>
              <a:ext uri="{FF2B5EF4-FFF2-40B4-BE49-F238E27FC236}">
                <a16:creationId xmlns:a16="http://schemas.microsoft.com/office/drawing/2014/main" id="{F812D934-C442-4C4B-BA7F-17568BFCA7AC}"/>
              </a:ext>
            </a:extLst>
          </p:cNvPr>
          <p:cNvSpPr/>
          <p:nvPr/>
        </p:nvSpPr>
        <p:spPr>
          <a:xfrm>
            <a:off x="3252438" y="4130251"/>
            <a:ext cx="1028778" cy="1789847"/>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A</a:t>
            </a:r>
          </a:p>
        </p:txBody>
      </p:sp>
      <p:sp>
        <p:nvSpPr>
          <p:cNvPr id="14" name="Rettangolo con angoli arrotondati 13">
            <a:extLst>
              <a:ext uri="{FF2B5EF4-FFF2-40B4-BE49-F238E27FC236}">
                <a16:creationId xmlns:a16="http://schemas.microsoft.com/office/drawing/2014/main" id="{7FC3462B-3147-9F4D-AF14-9B60C95FD9E6}"/>
              </a:ext>
            </a:extLst>
          </p:cNvPr>
          <p:cNvSpPr/>
          <p:nvPr/>
        </p:nvSpPr>
        <p:spPr>
          <a:xfrm>
            <a:off x="4426847" y="5252918"/>
            <a:ext cx="2941922" cy="667180"/>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it-IT" dirty="0"/>
              <a:t>C</a:t>
            </a:r>
          </a:p>
        </p:txBody>
      </p:sp>
      <p:cxnSp>
        <p:nvCxnSpPr>
          <p:cNvPr id="16" name="Connettore 7 15">
            <a:extLst>
              <a:ext uri="{FF2B5EF4-FFF2-40B4-BE49-F238E27FC236}">
                <a16:creationId xmlns:a16="http://schemas.microsoft.com/office/drawing/2014/main" id="{65AF7865-6FA1-C448-862B-1E0FDF9C111D}"/>
              </a:ext>
            </a:extLst>
          </p:cNvPr>
          <p:cNvCxnSpPr>
            <a:stCxn id="9" idx="0"/>
            <a:endCxn id="3" idx="1"/>
          </p:cNvCxnSpPr>
          <p:nvPr/>
        </p:nvCxnSpPr>
        <p:spPr>
          <a:xfrm rot="5400000" flipH="1" flipV="1">
            <a:off x="873298" y="2050240"/>
            <a:ext cx="2393855" cy="2073165"/>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Connettore 7 16">
            <a:extLst>
              <a:ext uri="{FF2B5EF4-FFF2-40B4-BE49-F238E27FC236}">
                <a16:creationId xmlns:a16="http://schemas.microsoft.com/office/drawing/2014/main" id="{1E90D838-9429-4348-A8C6-1B3F5B529F83}"/>
              </a:ext>
            </a:extLst>
          </p:cNvPr>
          <p:cNvCxnSpPr>
            <a:cxnSpLocks/>
            <a:stCxn id="11" idx="0"/>
            <a:endCxn id="3" idx="3"/>
          </p:cNvCxnSpPr>
          <p:nvPr/>
        </p:nvCxnSpPr>
        <p:spPr>
          <a:xfrm rot="16200000" flipV="1">
            <a:off x="7150465" y="2355096"/>
            <a:ext cx="3516522" cy="2586118"/>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Connettore 2 20">
            <a:extLst>
              <a:ext uri="{FF2B5EF4-FFF2-40B4-BE49-F238E27FC236}">
                <a16:creationId xmlns:a16="http://schemas.microsoft.com/office/drawing/2014/main" id="{F2543A33-612E-F14E-A004-4E98528BF3A1}"/>
              </a:ext>
            </a:extLst>
          </p:cNvPr>
          <p:cNvCxnSpPr>
            <a:stCxn id="12" idx="0"/>
            <a:endCxn id="3" idx="2"/>
          </p:cNvCxnSpPr>
          <p:nvPr/>
        </p:nvCxnSpPr>
        <p:spPr>
          <a:xfrm flipV="1">
            <a:off x="5361237" y="2921470"/>
            <a:ext cx="1" cy="10889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CasellaDiTesto 25">
            <a:extLst>
              <a:ext uri="{FF2B5EF4-FFF2-40B4-BE49-F238E27FC236}">
                <a16:creationId xmlns:a16="http://schemas.microsoft.com/office/drawing/2014/main" id="{4ADE912A-88D7-5447-898B-10EAD6032C88}"/>
              </a:ext>
            </a:extLst>
          </p:cNvPr>
          <p:cNvSpPr txBox="1"/>
          <p:nvPr/>
        </p:nvSpPr>
        <p:spPr>
          <a:xfrm>
            <a:off x="11012887" y="2990569"/>
            <a:ext cx="1034257" cy="369332"/>
          </a:xfrm>
          <a:prstGeom prst="rect">
            <a:avLst/>
          </a:prstGeom>
          <a:noFill/>
        </p:spPr>
        <p:txBody>
          <a:bodyPr wrap="none" rtlCol="0">
            <a:spAutoFit/>
          </a:bodyPr>
          <a:lstStyle/>
          <a:p>
            <a:r>
              <a:rPr lang="it-IT" dirty="0"/>
              <a:t>CLIENT</a:t>
            </a:r>
          </a:p>
        </p:txBody>
      </p:sp>
      <p:sp>
        <p:nvSpPr>
          <p:cNvPr id="27" name="CasellaDiTesto 26">
            <a:extLst>
              <a:ext uri="{FF2B5EF4-FFF2-40B4-BE49-F238E27FC236}">
                <a16:creationId xmlns:a16="http://schemas.microsoft.com/office/drawing/2014/main" id="{616E2860-CDE5-154E-88B1-44A3676E8892}"/>
              </a:ext>
            </a:extLst>
          </p:cNvPr>
          <p:cNvSpPr txBox="1"/>
          <p:nvPr/>
        </p:nvSpPr>
        <p:spPr>
          <a:xfrm>
            <a:off x="10974414" y="3540238"/>
            <a:ext cx="1111202" cy="369332"/>
          </a:xfrm>
          <a:prstGeom prst="rect">
            <a:avLst/>
          </a:prstGeom>
          <a:noFill/>
        </p:spPr>
        <p:txBody>
          <a:bodyPr wrap="none" rtlCol="0">
            <a:spAutoFit/>
          </a:bodyPr>
          <a:lstStyle/>
          <a:p>
            <a:r>
              <a:rPr lang="it-IT" dirty="0"/>
              <a:t>SERVER</a:t>
            </a:r>
          </a:p>
        </p:txBody>
      </p:sp>
      <p:sp>
        <p:nvSpPr>
          <p:cNvPr id="32" name="CasellaDiTesto 31">
            <a:extLst>
              <a:ext uri="{FF2B5EF4-FFF2-40B4-BE49-F238E27FC236}">
                <a16:creationId xmlns:a16="http://schemas.microsoft.com/office/drawing/2014/main" id="{C41E2E98-AE83-3048-9507-CF48B148B979}"/>
              </a:ext>
            </a:extLst>
          </p:cNvPr>
          <p:cNvSpPr txBox="1"/>
          <p:nvPr/>
        </p:nvSpPr>
        <p:spPr>
          <a:xfrm>
            <a:off x="484920" y="6165411"/>
            <a:ext cx="1063112" cy="369332"/>
          </a:xfrm>
          <a:prstGeom prst="rect">
            <a:avLst/>
          </a:prstGeom>
          <a:noFill/>
        </p:spPr>
        <p:txBody>
          <a:bodyPr wrap="none" rtlCol="0">
            <a:spAutoFit/>
          </a:bodyPr>
          <a:lstStyle/>
          <a:p>
            <a:r>
              <a:rPr lang="it-IT" dirty="0"/>
              <a:t>TEAM A</a:t>
            </a:r>
          </a:p>
        </p:txBody>
      </p:sp>
      <p:sp>
        <p:nvSpPr>
          <p:cNvPr id="33" name="CasellaDiTesto 32">
            <a:extLst>
              <a:ext uri="{FF2B5EF4-FFF2-40B4-BE49-F238E27FC236}">
                <a16:creationId xmlns:a16="http://schemas.microsoft.com/office/drawing/2014/main" id="{B0074B11-BDE8-6F45-BB17-C97E10B94BC4}"/>
              </a:ext>
            </a:extLst>
          </p:cNvPr>
          <p:cNvSpPr txBox="1"/>
          <p:nvPr/>
        </p:nvSpPr>
        <p:spPr>
          <a:xfrm>
            <a:off x="4753044" y="6164669"/>
            <a:ext cx="1064715" cy="369332"/>
          </a:xfrm>
          <a:prstGeom prst="rect">
            <a:avLst/>
          </a:prstGeom>
          <a:noFill/>
        </p:spPr>
        <p:txBody>
          <a:bodyPr wrap="none" rtlCol="0">
            <a:spAutoFit/>
          </a:bodyPr>
          <a:lstStyle/>
          <a:p>
            <a:r>
              <a:rPr lang="it-IT" dirty="0"/>
              <a:t>TEAM B</a:t>
            </a:r>
          </a:p>
        </p:txBody>
      </p:sp>
      <p:sp>
        <p:nvSpPr>
          <p:cNvPr id="34" name="CasellaDiTesto 33">
            <a:extLst>
              <a:ext uri="{FF2B5EF4-FFF2-40B4-BE49-F238E27FC236}">
                <a16:creationId xmlns:a16="http://schemas.microsoft.com/office/drawing/2014/main" id="{0D8E9F0D-E817-8449-A1BD-C57A949E903C}"/>
              </a:ext>
            </a:extLst>
          </p:cNvPr>
          <p:cNvSpPr txBox="1"/>
          <p:nvPr/>
        </p:nvSpPr>
        <p:spPr>
          <a:xfrm>
            <a:off x="9667824" y="6164669"/>
            <a:ext cx="1067921" cy="369332"/>
          </a:xfrm>
          <a:prstGeom prst="rect">
            <a:avLst/>
          </a:prstGeom>
          <a:noFill/>
        </p:spPr>
        <p:txBody>
          <a:bodyPr wrap="none" rtlCol="0">
            <a:spAutoFit/>
          </a:bodyPr>
          <a:lstStyle/>
          <a:p>
            <a:r>
              <a:rPr lang="it-IT" dirty="0"/>
              <a:t>TEAM C</a:t>
            </a:r>
          </a:p>
        </p:txBody>
      </p:sp>
    </p:spTree>
    <p:extLst>
      <p:ext uri="{BB962C8B-B14F-4D97-AF65-F5344CB8AC3E}">
        <p14:creationId xmlns:p14="http://schemas.microsoft.com/office/powerpoint/2010/main" val="3044386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51737FF3-A491-1E4E-91F6-A3D304A97E00}"/>
              </a:ext>
            </a:extLst>
          </p:cNvPr>
          <p:cNvSpPr txBox="1">
            <a:spLocks/>
          </p:cNvSpPr>
          <p:nvPr/>
        </p:nvSpPr>
        <p:spPr>
          <a:xfrm>
            <a:off x="182082" y="224574"/>
            <a:ext cx="8907597" cy="633743"/>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it-IT" dirty="0"/>
              <a:t>SERVER SIDE COMPOSITION</a:t>
            </a:r>
          </a:p>
        </p:txBody>
      </p:sp>
      <p:sp>
        <p:nvSpPr>
          <p:cNvPr id="21" name="Rettangolo con angoli arrotondati 20">
            <a:extLst>
              <a:ext uri="{FF2B5EF4-FFF2-40B4-BE49-F238E27FC236}">
                <a16:creationId xmlns:a16="http://schemas.microsoft.com/office/drawing/2014/main" id="{02FF7884-1352-F440-BD20-43DB866441EA}"/>
              </a:ext>
            </a:extLst>
          </p:cNvPr>
          <p:cNvSpPr/>
          <p:nvPr/>
        </p:nvSpPr>
        <p:spPr>
          <a:xfrm>
            <a:off x="1104522" y="5007658"/>
            <a:ext cx="606471" cy="1164621"/>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t-IT" dirty="0"/>
              <a:t>A</a:t>
            </a:r>
          </a:p>
        </p:txBody>
      </p:sp>
      <p:sp>
        <p:nvSpPr>
          <p:cNvPr id="22" name="Rettangolo con angoli arrotondati 21">
            <a:extLst>
              <a:ext uri="{FF2B5EF4-FFF2-40B4-BE49-F238E27FC236}">
                <a16:creationId xmlns:a16="http://schemas.microsoft.com/office/drawing/2014/main" id="{C5418723-0497-584B-83D1-E9C8EF7AF7B3}"/>
              </a:ext>
            </a:extLst>
          </p:cNvPr>
          <p:cNvSpPr/>
          <p:nvPr/>
        </p:nvSpPr>
        <p:spPr>
          <a:xfrm>
            <a:off x="9383359" y="5604095"/>
            <a:ext cx="2239035" cy="568184"/>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dirty="0"/>
              <a:t>C</a:t>
            </a:r>
          </a:p>
        </p:txBody>
      </p:sp>
      <p:sp>
        <p:nvSpPr>
          <p:cNvPr id="23" name="Rettangolo con angoli arrotondati 22">
            <a:extLst>
              <a:ext uri="{FF2B5EF4-FFF2-40B4-BE49-F238E27FC236}">
                <a16:creationId xmlns:a16="http://schemas.microsoft.com/office/drawing/2014/main" id="{8CF9CFF0-A345-4040-B161-139466CE5DA8}"/>
              </a:ext>
            </a:extLst>
          </p:cNvPr>
          <p:cNvSpPr/>
          <p:nvPr/>
        </p:nvSpPr>
        <p:spPr>
          <a:xfrm>
            <a:off x="4459909" y="5007658"/>
            <a:ext cx="2174533" cy="1192873"/>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dirty="0"/>
              <a:t>B</a:t>
            </a:r>
          </a:p>
        </p:txBody>
      </p:sp>
      <p:sp>
        <p:nvSpPr>
          <p:cNvPr id="24" name="Rettangolo con angoli arrotondati 23">
            <a:extLst>
              <a:ext uri="{FF2B5EF4-FFF2-40B4-BE49-F238E27FC236}">
                <a16:creationId xmlns:a16="http://schemas.microsoft.com/office/drawing/2014/main" id="{9F158DF6-1E0E-3446-86AA-FA51DAB9137F}"/>
              </a:ext>
            </a:extLst>
          </p:cNvPr>
          <p:cNvSpPr/>
          <p:nvPr/>
        </p:nvSpPr>
        <p:spPr>
          <a:xfrm>
            <a:off x="4568510" y="5086667"/>
            <a:ext cx="496159" cy="1034853"/>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A</a:t>
            </a:r>
          </a:p>
        </p:txBody>
      </p:sp>
      <p:sp>
        <p:nvSpPr>
          <p:cNvPr id="25" name="Rettangolo con angoli arrotondati 24">
            <a:extLst>
              <a:ext uri="{FF2B5EF4-FFF2-40B4-BE49-F238E27FC236}">
                <a16:creationId xmlns:a16="http://schemas.microsoft.com/office/drawing/2014/main" id="{AA2E52F1-9491-434F-A3D5-3C6354D40EFF}"/>
              </a:ext>
            </a:extLst>
          </p:cNvPr>
          <p:cNvSpPr/>
          <p:nvPr/>
        </p:nvSpPr>
        <p:spPr>
          <a:xfrm>
            <a:off x="5712306" y="5717871"/>
            <a:ext cx="758092" cy="385750"/>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it-IT" dirty="0"/>
              <a:t>C</a:t>
            </a:r>
          </a:p>
        </p:txBody>
      </p:sp>
      <p:sp>
        <p:nvSpPr>
          <p:cNvPr id="26" name="CasellaDiTesto 25">
            <a:extLst>
              <a:ext uri="{FF2B5EF4-FFF2-40B4-BE49-F238E27FC236}">
                <a16:creationId xmlns:a16="http://schemas.microsoft.com/office/drawing/2014/main" id="{C3DC8E34-72E5-F44B-83B6-A6B78855545A}"/>
              </a:ext>
            </a:extLst>
          </p:cNvPr>
          <p:cNvSpPr txBox="1"/>
          <p:nvPr/>
        </p:nvSpPr>
        <p:spPr>
          <a:xfrm>
            <a:off x="647882" y="6264094"/>
            <a:ext cx="1063112" cy="369332"/>
          </a:xfrm>
          <a:prstGeom prst="rect">
            <a:avLst/>
          </a:prstGeom>
          <a:noFill/>
        </p:spPr>
        <p:txBody>
          <a:bodyPr wrap="square" rtlCol="0">
            <a:spAutoFit/>
          </a:bodyPr>
          <a:lstStyle/>
          <a:p>
            <a:r>
              <a:rPr lang="it-IT" dirty="0"/>
              <a:t>TEAM A</a:t>
            </a:r>
          </a:p>
        </p:txBody>
      </p:sp>
      <p:sp>
        <p:nvSpPr>
          <p:cNvPr id="27" name="CasellaDiTesto 26">
            <a:extLst>
              <a:ext uri="{FF2B5EF4-FFF2-40B4-BE49-F238E27FC236}">
                <a16:creationId xmlns:a16="http://schemas.microsoft.com/office/drawing/2014/main" id="{CA66623F-A379-554D-A105-EEE6845F8D95}"/>
              </a:ext>
            </a:extLst>
          </p:cNvPr>
          <p:cNvSpPr txBox="1"/>
          <p:nvPr/>
        </p:nvSpPr>
        <p:spPr>
          <a:xfrm>
            <a:off x="4916006" y="6263352"/>
            <a:ext cx="1064715" cy="369332"/>
          </a:xfrm>
          <a:prstGeom prst="rect">
            <a:avLst/>
          </a:prstGeom>
          <a:noFill/>
        </p:spPr>
        <p:txBody>
          <a:bodyPr wrap="square" rtlCol="0">
            <a:spAutoFit/>
          </a:bodyPr>
          <a:lstStyle/>
          <a:p>
            <a:r>
              <a:rPr lang="it-IT" dirty="0"/>
              <a:t>TEAM B</a:t>
            </a:r>
          </a:p>
        </p:txBody>
      </p:sp>
      <p:sp>
        <p:nvSpPr>
          <p:cNvPr id="28" name="CasellaDiTesto 27">
            <a:extLst>
              <a:ext uri="{FF2B5EF4-FFF2-40B4-BE49-F238E27FC236}">
                <a16:creationId xmlns:a16="http://schemas.microsoft.com/office/drawing/2014/main" id="{91C7FC12-3D09-E241-AEED-E76E09F082AB}"/>
              </a:ext>
            </a:extLst>
          </p:cNvPr>
          <p:cNvSpPr txBox="1"/>
          <p:nvPr/>
        </p:nvSpPr>
        <p:spPr>
          <a:xfrm>
            <a:off x="9830786" y="6263352"/>
            <a:ext cx="1067921" cy="369332"/>
          </a:xfrm>
          <a:prstGeom prst="rect">
            <a:avLst/>
          </a:prstGeom>
          <a:noFill/>
        </p:spPr>
        <p:txBody>
          <a:bodyPr wrap="square" rtlCol="0">
            <a:spAutoFit/>
          </a:bodyPr>
          <a:lstStyle/>
          <a:p>
            <a:r>
              <a:rPr lang="it-IT" dirty="0"/>
              <a:t>TEAM C</a:t>
            </a:r>
          </a:p>
        </p:txBody>
      </p:sp>
      <p:sp>
        <p:nvSpPr>
          <p:cNvPr id="33" name="Rettangolo con angoli arrotondati 32">
            <a:extLst>
              <a:ext uri="{FF2B5EF4-FFF2-40B4-BE49-F238E27FC236}">
                <a16:creationId xmlns:a16="http://schemas.microsoft.com/office/drawing/2014/main" id="{A066593A-E77D-2340-8611-5398BF626EEF}"/>
              </a:ext>
            </a:extLst>
          </p:cNvPr>
          <p:cNvSpPr/>
          <p:nvPr/>
        </p:nvSpPr>
        <p:spPr>
          <a:xfrm>
            <a:off x="4459909" y="3395549"/>
            <a:ext cx="2174533" cy="1192873"/>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dirty="0"/>
              <a:t>B</a:t>
            </a:r>
          </a:p>
        </p:txBody>
      </p:sp>
      <p:sp>
        <p:nvSpPr>
          <p:cNvPr id="34" name="Rettangolo con angoli arrotondati 33">
            <a:extLst>
              <a:ext uri="{FF2B5EF4-FFF2-40B4-BE49-F238E27FC236}">
                <a16:creationId xmlns:a16="http://schemas.microsoft.com/office/drawing/2014/main" id="{B53D7848-BA45-D140-881D-8DBCE0A2B382}"/>
              </a:ext>
            </a:extLst>
          </p:cNvPr>
          <p:cNvSpPr/>
          <p:nvPr/>
        </p:nvSpPr>
        <p:spPr>
          <a:xfrm>
            <a:off x="4568510" y="3474558"/>
            <a:ext cx="496159" cy="1034853"/>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A</a:t>
            </a:r>
          </a:p>
        </p:txBody>
      </p:sp>
      <p:sp>
        <p:nvSpPr>
          <p:cNvPr id="35" name="Rettangolo con angoli arrotondati 34">
            <a:extLst>
              <a:ext uri="{FF2B5EF4-FFF2-40B4-BE49-F238E27FC236}">
                <a16:creationId xmlns:a16="http://schemas.microsoft.com/office/drawing/2014/main" id="{F95F8914-4D3C-2546-9D45-DBD71D56DC90}"/>
              </a:ext>
            </a:extLst>
          </p:cNvPr>
          <p:cNvSpPr/>
          <p:nvPr/>
        </p:nvSpPr>
        <p:spPr>
          <a:xfrm>
            <a:off x="5712306" y="4105762"/>
            <a:ext cx="758092" cy="385750"/>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it-IT" dirty="0"/>
              <a:t>C</a:t>
            </a:r>
          </a:p>
        </p:txBody>
      </p:sp>
      <p:cxnSp>
        <p:nvCxnSpPr>
          <p:cNvPr id="36" name="Connettore 1 35">
            <a:extLst>
              <a:ext uri="{FF2B5EF4-FFF2-40B4-BE49-F238E27FC236}">
                <a16:creationId xmlns:a16="http://schemas.microsoft.com/office/drawing/2014/main" id="{C4A570AD-3D39-8B4E-975E-869F691102B0}"/>
              </a:ext>
            </a:extLst>
          </p:cNvPr>
          <p:cNvCxnSpPr/>
          <p:nvPr/>
        </p:nvCxnSpPr>
        <p:spPr>
          <a:xfrm>
            <a:off x="171013" y="3066862"/>
            <a:ext cx="11849973" cy="0"/>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7" name="CasellaDiTesto 36">
            <a:extLst>
              <a:ext uri="{FF2B5EF4-FFF2-40B4-BE49-F238E27FC236}">
                <a16:creationId xmlns:a16="http://schemas.microsoft.com/office/drawing/2014/main" id="{75BCA774-1DF7-5F44-8BF6-7ACE157B388A}"/>
              </a:ext>
            </a:extLst>
          </p:cNvPr>
          <p:cNvSpPr txBox="1"/>
          <p:nvPr/>
        </p:nvSpPr>
        <p:spPr>
          <a:xfrm>
            <a:off x="6581818" y="3395548"/>
            <a:ext cx="2833735" cy="523220"/>
          </a:xfrm>
          <a:prstGeom prst="rect">
            <a:avLst/>
          </a:prstGeom>
          <a:noFill/>
        </p:spPr>
        <p:txBody>
          <a:bodyPr wrap="square" rtlCol="0">
            <a:spAutoFit/>
          </a:bodyPr>
          <a:lstStyle/>
          <a:p>
            <a:r>
              <a:rPr lang="it-IT" sz="1400" dirty="0"/>
              <a:t>COMPOSITION SERVER SIDE (NGINX,VARNISH…)</a:t>
            </a:r>
          </a:p>
        </p:txBody>
      </p:sp>
      <p:sp>
        <p:nvSpPr>
          <p:cNvPr id="38" name="CasellaDiTesto 37">
            <a:extLst>
              <a:ext uri="{FF2B5EF4-FFF2-40B4-BE49-F238E27FC236}">
                <a16:creationId xmlns:a16="http://schemas.microsoft.com/office/drawing/2014/main" id="{486C5867-104C-6E45-A1B7-265B77FBB13B}"/>
              </a:ext>
            </a:extLst>
          </p:cNvPr>
          <p:cNvSpPr txBox="1"/>
          <p:nvPr/>
        </p:nvSpPr>
        <p:spPr>
          <a:xfrm>
            <a:off x="10986729" y="2606457"/>
            <a:ext cx="1034257" cy="369332"/>
          </a:xfrm>
          <a:prstGeom prst="rect">
            <a:avLst/>
          </a:prstGeom>
          <a:noFill/>
        </p:spPr>
        <p:txBody>
          <a:bodyPr wrap="none" rtlCol="0">
            <a:spAutoFit/>
          </a:bodyPr>
          <a:lstStyle/>
          <a:p>
            <a:r>
              <a:rPr lang="it-IT" dirty="0"/>
              <a:t>CLIENT</a:t>
            </a:r>
          </a:p>
        </p:txBody>
      </p:sp>
      <p:sp>
        <p:nvSpPr>
          <p:cNvPr id="39" name="CasellaDiTesto 38">
            <a:extLst>
              <a:ext uri="{FF2B5EF4-FFF2-40B4-BE49-F238E27FC236}">
                <a16:creationId xmlns:a16="http://schemas.microsoft.com/office/drawing/2014/main" id="{109BF5BE-D442-FC43-A637-12D747C59A87}"/>
              </a:ext>
            </a:extLst>
          </p:cNvPr>
          <p:cNvSpPr txBox="1"/>
          <p:nvPr/>
        </p:nvSpPr>
        <p:spPr>
          <a:xfrm>
            <a:off x="10948256" y="3185067"/>
            <a:ext cx="1111202" cy="369332"/>
          </a:xfrm>
          <a:prstGeom prst="rect">
            <a:avLst/>
          </a:prstGeom>
          <a:noFill/>
        </p:spPr>
        <p:txBody>
          <a:bodyPr wrap="none" rtlCol="0">
            <a:spAutoFit/>
          </a:bodyPr>
          <a:lstStyle/>
          <a:p>
            <a:r>
              <a:rPr lang="it-IT" dirty="0"/>
              <a:t>SERVER</a:t>
            </a:r>
          </a:p>
        </p:txBody>
      </p:sp>
      <p:sp>
        <p:nvSpPr>
          <p:cNvPr id="40" name="Rettangolo con angoli arrotondati 39">
            <a:extLst>
              <a:ext uri="{FF2B5EF4-FFF2-40B4-BE49-F238E27FC236}">
                <a16:creationId xmlns:a16="http://schemas.microsoft.com/office/drawing/2014/main" id="{63883EFE-55F9-D74C-9369-038189FFFFFE}"/>
              </a:ext>
            </a:extLst>
          </p:cNvPr>
          <p:cNvSpPr/>
          <p:nvPr/>
        </p:nvSpPr>
        <p:spPr>
          <a:xfrm>
            <a:off x="3292745" y="754379"/>
            <a:ext cx="4508859" cy="2063152"/>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dirty="0"/>
              <a:t>B</a:t>
            </a:r>
          </a:p>
        </p:txBody>
      </p:sp>
      <p:sp>
        <p:nvSpPr>
          <p:cNvPr id="41" name="Rettangolo con angoli arrotondati 40">
            <a:extLst>
              <a:ext uri="{FF2B5EF4-FFF2-40B4-BE49-F238E27FC236}">
                <a16:creationId xmlns:a16="http://schemas.microsoft.com/office/drawing/2014/main" id="{EE418D71-A89D-8C47-9351-39F66A5849C7}"/>
              </a:ext>
            </a:extLst>
          </p:cNvPr>
          <p:cNvSpPr/>
          <p:nvPr/>
        </p:nvSpPr>
        <p:spPr>
          <a:xfrm>
            <a:off x="3398351" y="891031"/>
            <a:ext cx="1028778" cy="1789847"/>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t-IT" dirty="0"/>
              <a:t>A</a:t>
            </a:r>
          </a:p>
        </p:txBody>
      </p:sp>
      <p:sp>
        <p:nvSpPr>
          <p:cNvPr id="42" name="Rettangolo con angoli arrotondati 41">
            <a:extLst>
              <a:ext uri="{FF2B5EF4-FFF2-40B4-BE49-F238E27FC236}">
                <a16:creationId xmlns:a16="http://schemas.microsoft.com/office/drawing/2014/main" id="{014F98F1-E97D-7F41-845C-B339A4BC52BF}"/>
              </a:ext>
            </a:extLst>
          </p:cNvPr>
          <p:cNvSpPr/>
          <p:nvPr/>
        </p:nvSpPr>
        <p:spPr>
          <a:xfrm>
            <a:off x="4532735" y="1996852"/>
            <a:ext cx="2941922" cy="66718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dirty="0"/>
              <a:t>C</a:t>
            </a:r>
          </a:p>
        </p:txBody>
      </p:sp>
      <p:sp>
        <p:nvSpPr>
          <p:cNvPr id="43" name="CasellaDiTesto 42">
            <a:extLst>
              <a:ext uri="{FF2B5EF4-FFF2-40B4-BE49-F238E27FC236}">
                <a16:creationId xmlns:a16="http://schemas.microsoft.com/office/drawing/2014/main" id="{720CEF33-1383-4F41-8DEA-E23B2B19F864}"/>
              </a:ext>
            </a:extLst>
          </p:cNvPr>
          <p:cNvSpPr txBox="1"/>
          <p:nvPr/>
        </p:nvSpPr>
        <p:spPr>
          <a:xfrm>
            <a:off x="7990024" y="1632065"/>
            <a:ext cx="2139368" cy="307777"/>
          </a:xfrm>
          <a:prstGeom prst="rect">
            <a:avLst/>
          </a:prstGeom>
          <a:noFill/>
        </p:spPr>
        <p:txBody>
          <a:bodyPr wrap="none" rtlCol="0">
            <a:spAutoFit/>
          </a:bodyPr>
          <a:lstStyle/>
          <a:p>
            <a:r>
              <a:rPr lang="it-IT" sz="1400" dirty="0"/>
              <a:t>PAGINA ASSEMBLATA</a:t>
            </a:r>
          </a:p>
        </p:txBody>
      </p:sp>
      <p:cxnSp>
        <p:nvCxnSpPr>
          <p:cNvPr id="44" name="Connettore 2 43">
            <a:extLst>
              <a:ext uri="{FF2B5EF4-FFF2-40B4-BE49-F238E27FC236}">
                <a16:creationId xmlns:a16="http://schemas.microsoft.com/office/drawing/2014/main" id="{535BF7CD-469F-844E-8728-997F048F8865}"/>
              </a:ext>
            </a:extLst>
          </p:cNvPr>
          <p:cNvCxnSpPr>
            <a:cxnSpLocks/>
            <a:stCxn id="23" idx="0"/>
            <a:endCxn id="33" idx="2"/>
          </p:cNvCxnSpPr>
          <p:nvPr/>
        </p:nvCxnSpPr>
        <p:spPr>
          <a:xfrm flipV="1">
            <a:off x="5547176" y="4588422"/>
            <a:ext cx="0" cy="4192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Connettore 2 46">
            <a:extLst>
              <a:ext uri="{FF2B5EF4-FFF2-40B4-BE49-F238E27FC236}">
                <a16:creationId xmlns:a16="http://schemas.microsoft.com/office/drawing/2014/main" id="{968517D9-E407-CC4A-AD2B-F370FEFDC4A5}"/>
              </a:ext>
            </a:extLst>
          </p:cNvPr>
          <p:cNvCxnSpPr>
            <a:cxnSpLocks/>
            <a:stCxn id="33" idx="0"/>
            <a:endCxn id="40" idx="2"/>
          </p:cNvCxnSpPr>
          <p:nvPr/>
        </p:nvCxnSpPr>
        <p:spPr>
          <a:xfrm flipH="1" flipV="1">
            <a:off x="5547175" y="2817531"/>
            <a:ext cx="1" cy="5780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Connettore 7 51">
            <a:extLst>
              <a:ext uri="{FF2B5EF4-FFF2-40B4-BE49-F238E27FC236}">
                <a16:creationId xmlns:a16="http://schemas.microsoft.com/office/drawing/2014/main" id="{B1BC7002-1831-174C-AB6B-E1EF83586917}"/>
              </a:ext>
            </a:extLst>
          </p:cNvPr>
          <p:cNvCxnSpPr>
            <a:cxnSpLocks/>
            <a:stCxn id="21" idx="0"/>
            <a:endCxn id="33" idx="1"/>
          </p:cNvCxnSpPr>
          <p:nvPr/>
        </p:nvCxnSpPr>
        <p:spPr>
          <a:xfrm rot="5400000" flipH="1" flipV="1">
            <a:off x="2425997" y="2973747"/>
            <a:ext cx="1015672" cy="3052151"/>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5" name="Connettore 7 54">
            <a:extLst>
              <a:ext uri="{FF2B5EF4-FFF2-40B4-BE49-F238E27FC236}">
                <a16:creationId xmlns:a16="http://schemas.microsoft.com/office/drawing/2014/main" id="{B1E05ED0-C543-4143-8ADF-172ABF7DAE3C}"/>
              </a:ext>
            </a:extLst>
          </p:cNvPr>
          <p:cNvCxnSpPr>
            <a:cxnSpLocks/>
            <a:stCxn id="22" idx="0"/>
            <a:endCxn id="33" idx="3"/>
          </p:cNvCxnSpPr>
          <p:nvPr/>
        </p:nvCxnSpPr>
        <p:spPr>
          <a:xfrm rot="16200000" flipV="1">
            <a:off x="7762606" y="2863823"/>
            <a:ext cx="1612109" cy="3868435"/>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36504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586E6782-6157-514D-8870-C54970114D04}"/>
              </a:ext>
            </a:extLst>
          </p:cNvPr>
          <p:cNvSpPr txBox="1">
            <a:spLocks/>
          </p:cNvSpPr>
          <p:nvPr/>
        </p:nvSpPr>
        <p:spPr>
          <a:xfrm>
            <a:off x="182082" y="224574"/>
            <a:ext cx="8907597" cy="633743"/>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it-IT" dirty="0"/>
              <a:t>COMUNICAZIONE</a:t>
            </a:r>
          </a:p>
        </p:txBody>
      </p:sp>
      <p:sp>
        <p:nvSpPr>
          <p:cNvPr id="3" name="Rettangolo 2">
            <a:extLst>
              <a:ext uri="{FF2B5EF4-FFF2-40B4-BE49-F238E27FC236}">
                <a16:creationId xmlns:a16="http://schemas.microsoft.com/office/drawing/2014/main" id="{324AF7E4-EDD6-E142-A96D-042044E6A3AC}"/>
              </a:ext>
            </a:extLst>
          </p:cNvPr>
          <p:cNvSpPr/>
          <p:nvPr/>
        </p:nvSpPr>
        <p:spPr>
          <a:xfrm>
            <a:off x="620994" y="4172398"/>
            <a:ext cx="3053085" cy="633743"/>
          </a:xfrm>
          <a:prstGeom prst="rect">
            <a:avLst/>
          </a:prstGeom>
          <a:solidFill>
            <a:schemeClr val="bg1"/>
          </a:solid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it-IT" dirty="0"/>
              <a:t>BACKEND</a:t>
            </a:r>
          </a:p>
        </p:txBody>
      </p:sp>
      <p:cxnSp>
        <p:nvCxnSpPr>
          <p:cNvPr id="6" name="Connettore 1 5">
            <a:extLst>
              <a:ext uri="{FF2B5EF4-FFF2-40B4-BE49-F238E27FC236}">
                <a16:creationId xmlns:a16="http://schemas.microsoft.com/office/drawing/2014/main" id="{17CC23A3-D25F-FA48-954A-E4750FEEE2DA}"/>
              </a:ext>
            </a:extLst>
          </p:cNvPr>
          <p:cNvCxnSpPr>
            <a:cxnSpLocks/>
          </p:cNvCxnSpPr>
          <p:nvPr/>
        </p:nvCxnSpPr>
        <p:spPr>
          <a:xfrm flipV="1">
            <a:off x="4069080" y="1570809"/>
            <a:ext cx="0" cy="3258968"/>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 name="Connettore 1 8">
            <a:extLst>
              <a:ext uri="{FF2B5EF4-FFF2-40B4-BE49-F238E27FC236}">
                <a16:creationId xmlns:a16="http://schemas.microsoft.com/office/drawing/2014/main" id="{AB94C982-10C9-5748-9540-4183113665D9}"/>
              </a:ext>
            </a:extLst>
          </p:cNvPr>
          <p:cNvCxnSpPr>
            <a:cxnSpLocks/>
          </p:cNvCxnSpPr>
          <p:nvPr/>
        </p:nvCxnSpPr>
        <p:spPr>
          <a:xfrm flipV="1">
            <a:off x="7705344" y="1570809"/>
            <a:ext cx="0" cy="3258968"/>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 name="CasellaDiTesto 9">
            <a:extLst>
              <a:ext uri="{FF2B5EF4-FFF2-40B4-BE49-F238E27FC236}">
                <a16:creationId xmlns:a16="http://schemas.microsoft.com/office/drawing/2014/main" id="{5942AE46-7319-6C4A-8A20-7D1A20EAFB08}"/>
              </a:ext>
            </a:extLst>
          </p:cNvPr>
          <p:cNvSpPr txBox="1"/>
          <p:nvPr/>
        </p:nvSpPr>
        <p:spPr>
          <a:xfrm>
            <a:off x="1523040" y="4820391"/>
            <a:ext cx="1063112" cy="369332"/>
          </a:xfrm>
          <a:prstGeom prst="rect">
            <a:avLst/>
          </a:prstGeom>
          <a:noFill/>
        </p:spPr>
        <p:txBody>
          <a:bodyPr wrap="none" rtlCol="0">
            <a:spAutoFit/>
          </a:bodyPr>
          <a:lstStyle/>
          <a:p>
            <a:r>
              <a:rPr lang="it-IT" dirty="0"/>
              <a:t>TEAM A</a:t>
            </a:r>
          </a:p>
        </p:txBody>
      </p:sp>
      <p:sp>
        <p:nvSpPr>
          <p:cNvPr id="11" name="CasellaDiTesto 10">
            <a:extLst>
              <a:ext uri="{FF2B5EF4-FFF2-40B4-BE49-F238E27FC236}">
                <a16:creationId xmlns:a16="http://schemas.microsoft.com/office/drawing/2014/main" id="{C279E594-F0A1-5B42-9FEF-5AC3550DA78E}"/>
              </a:ext>
            </a:extLst>
          </p:cNvPr>
          <p:cNvSpPr txBox="1"/>
          <p:nvPr/>
        </p:nvSpPr>
        <p:spPr>
          <a:xfrm>
            <a:off x="5158156" y="4829776"/>
            <a:ext cx="1064715" cy="369332"/>
          </a:xfrm>
          <a:prstGeom prst="rect">
            <a:avLst/>
          </a:prstGeom>
          <a:noFill/>
        </p:spPr>
        <p:txBody>
          <a:bodyPr wrap="none" rtlCol="0">
            <a:spAutoFit/>
          </a:bodyPr>
          <a:lstStyle/>
          <a:p>
            <a:r>
              <a:rPr lang="it-IT" dirty="0"/>
              <a:t>TEAM B</a:t>
            </a:r>
          </a:p>
        </p:txBody>
      </p:sp>
      <p:sp>
        <p:nvSpPr>
          <p:cNvPr id="12" name="CasellaDiTesto 11">
            <a:extLst>
              <a:ext uri="{FF2B5EF4-FFF2-40B4-BE49-F238E27FC236}">
                <a16:creationId xmlns:a16="http://schemas.microsoft.com/office/drawing/2014/main" id="{62B4B54B-7D10-F340-B5BA-B7250BCDA7EA}"/>
              </a:ext>
            </a:extLst>
          </p:cNvPr>
          <p:cNvSpPr txBox="1"/>
          <p:nvPr/>
        </p:nvSpPr>
        <p:spPr>
          <a:xfrm>
            <a:off x="8793516" y="4829776"/>
            <a:ext cx="1067921" cy="369332"/>
          </a:xfrm>
          <a:prstGeom prst="rect">
            <a:avLst/>
          </a:prstGeom>
          <a:noFill/>
        </p:spPr>
        <p:txBody>
          <a:bodyPr wrap="none" rtlCol="0">
            <a:spAutoFit/>
          </a:bodyPr>
          <a:lstStyle/>
          <a:p>
            <a:r>
              <a:rPr lang="it-IT" dirty="0"/>
              <a:t>TEAM C</a:t>
            </a:r>
          </a:p>
        </p:txBody>
      </p:sp>
      <p:sp>
        <p:nvSpPr>
          <p:cNvPr id="13" name="Rettangolo con angoli arrotondati 12">
            <a:extLst>
              <a:ext uri="{FF2B5EF4-FFF2-40B4-BE49-F238E27FC236}">
                <a16:creationId xmlns:a16="http://schemas.microsoft.com/office/drawing/2014/main" id="{B73744DD-45CC-F24F-92D1-69FCC5033506}"/>
              </a:ext>
            </a:extLst>
          </p:cNvPr>
          <p:cNvSpPr/>
          <p:nvPr/>
        </p:nvSpPr>
        <p:spPr>
          <a:xfrm>
            <a:off x="699287" y="1570809"/>
            <a:ext cx="823753" cy="667180"/>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it-IT" dirty="0"/>
              <a:t>UI</a:t>
            </a:r>
          </a:p>
        </p:txBody>
      </p:sp>
      <p:sp>
        <p:nvSpPr>
          <p:cNvPr id="14" name="Rettangolo con angoli arrotondati 13">
            <a:extLst>
              <a:ext uri="{FF2B5EF4-FFF2-40B4-BE49-F238E27FC236}">
                <a16:creationId xmlns:a16="http://schemas.microsoft.com/office/drawing/2014/main" id="{8989D393-8144-754E-9D92-B24F0D6453DD}"/>
              </a:ext>
            </a:extLst>
          </p:cNvPr>
          <p:cNvSpPr/>
          <p:nvPr/>
        </p:nvSpPr>
        <p:spPr>
          <a:xfrm>
            <a:off x="2850326" y="1570809"/>
            <a:ext cx="823753" cy="667180"/>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it-IT" dirty="0"/>
              <a:t>UI</a:t>
            </a:r>
          </a:p>
        </p:txBody>
      </p:sp>
      <p:sp>
        <p:nvSpPr>
          <p:cNvPr id="17" name="Rettangolo 16">
            <a:extLst>
              <a:ext uri="{FF2B5EF4-FFF2-40B4-BE49-F238E27FC236}">
                <a16:creationId xmlns:a16="http://schemas.microsoft.com/office/drawing/2014/main" id="{CC57597D-AA0D-9941-92EE-83EF22F16BBD}"/>
              </a:ext>
            </a:extLst>
          </p:cNvPr>
          <p:cNvSpPr/>
          <p:nvPr/>
        </p:nvSpPr>
        <p:spPr>
          <a:xfrm>
            <a:off x="4372759" y="4172397"/>
            <a:ext cx="3053085" cy="633743"/>
          </a:xfrm>
          <a:prstGeom prst="rect">
            <a:avLst/>
          </a:prstGeom>
          <a:solidFill>
            <a:schemeClr val="bg1"/>
          </a:solid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it-IT" dirty="0"/>
              <a:t>BACKEND</a:t>
            </a:r>
          </a:p>
        </p:txBody>
      </p:sp>
      <p:sp>
        <p:nvSpPr>
          <p:cNvPr id="18" name="Rettangolo 17">
            <a:extLst>
              <a:ext uri="{FF2B5EF4-FFF2-40B4-BE49-F238E27FC236}">
                <a16:creationId xmlns:a16="http://schemas.microsoft.com/office/drawing/2014/main" id="{CFE31390-A6CC-0E42-933A-C00D28638992}"/>
              </a:ext>
            </a:extLst>
          </p:cNvPr>
          <p:cNvSpPr/>
          <p:nvPr/>
        </p:nvSpPr>
        <p:spPr>
          <a:xfrm>
            <a:off x="8009022" y="4172396"/>
            <a:ext cx="3053085" cy="633743"/>
          </a:xfrm>
          <a:prstGeom prst="rect">
            <a:avLst/>
          </a:prstGeom>
          <a:solidFill>
            <a:schemeClr val="bg1"/>
          </a:solid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it-IT" dirty="0"/>
              <a:t>BACKEND</a:t>
            </a:r>
          </a:p>
        </p:txBody>
      </p:sp>
      <p:sp>
        <p:nvSpPr>
          <p:cNvPr id="21" name="Rettangolo con angoli arrotondati 20">
            <a:extLst>
              <a:ext uri="{FF2B5EF4-FFF2-40B4-BE49-F238E27FC236}">
                <a16:creationId xmlns:a16="http://schemas.microsoft.com/office/drawing/2014/main" id="{0E68259D-D7AB-CE43-BF53-F1CFA1B9CD52}"/>
              </a:ext>
            </a:extLst>
          </p:cNvPr>
          <p:cNvSpPr/>
          <p:nvPr/>
        </p:nvSpPr>
        <p:spPr>
          <a:xfrm>
            <a:off x="4399816" y="1570809"/>
            <a:ext cx="823753" cy="667180"/>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it-IT" dirty="0"/>
              <a:t>UI</a:t>
            </a:r>
          </a:p>
        </p:txBody>
      </p:sp>
      <p:sp>
        <p:nvSpPr>
          <p:cNvPr id="22" name="Rettangolo con angoli arrotondati 21">
            <a:extLst>
              <a:ext uri="{FF2B5EF4-FFF2-40B4-BE49-F238E27FC236}">
                <a16:creationId xmlns:a16="http://schemas.microsoft.com/office/drawing/2014/main" id="{61CAE17F-EE69-3B4B-8BEE-2E3606B533EA}"/>
              </a:ext>
            </a:extLst>
          </p:cNvPr>
          <p:cNvSpPr/>
          <p:nvPr/>
        </p:nvSpPr>
        <p:spPr>
          <a:xfrm>
            <a:off x="6550855" y="1570809"/>
            <a:ext cx="823753" cy="667180"/>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it-IT" dirty="0"/>
              <a:t>UI</a:t>
            </a:r>
          </a:p>
        </p:txBody>
      </p:sp>
      <p:sp>
        <p:nvSpPr>
          <p:cNvPr id="23" name="Rettangolo con angoli arrotondati 22">
            <a:extLst>
              <a:ext uri="{FF2B5EF4-FFF2-40B4-BE49-F238E27FC236}">
                <a16:creationId xmlns:a16="http://schemas.microsoft.com/office/drawing/2014/main" id="{7478C86C-AB5B-AE46-AAF9-F220E6D5BA54}"/>
              </a:ext>
            </a:extLst>
          </p:cNvPr>
          <p:cNvSpPr/>
          <p:nvPr/>
        </p:nvSpPr>
        <p:spPr>
          <a:xfrm>
            <a:off x="5492461" y="1570809"/>
            <a:ext cx="823753" cy="667180"/>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it-IT" dirty="0"/>
              <a:t>UI</a:t>
            </a:r>
          </a:p>
        </p:txBody>
      </p:sp>
      <p:sp>
        <p:nvSpPr>
          <p:cNvPr id="24" name="Rettangolo con angoli arrotondati 23">
            <a:extLst>
              <a:ext uri="{FF2B5EF4-FFF2-40B4-BE49-F238E27FC236}">
                <a16:creationId xmlns:a16="http://schemas.microsoft.com/office/drawing/2014/main" id="{F535FC1C-9259-8B4D-B0A3-B7F7E7EC2473}"/>
              </a:ext>
            </a:extLst>
          </p:cNvPr>
          <p:cNvSpPr/>
          <p:nvPr/>
        </p:nvSpPr>
        <p:spPr>
          <a:xfrm>
            <a:off x="8036081" y="1514587"/>
            <a:ext cx="3053083" cy="667180"/>
          </a:xfrm>
          <a:prstGeom prst="roundRect">
            <a:avLst/>
          </a:prstGeom>
          <a:ln w="38100"/>
        </p:spPr>
        <p:style>
          <a:lnRef idx="2">
            <a:schemeClr val="accent3"/>
          </a:lnRef>
          <a:fillRef idx="1">
            <a:schemeClr val="lt1"/>
          </a:fillRef>
          <a:effectRef idx="0">
            <a:schemeClr val="accent3"/>
          </a:effectRef>
          <a:fontRef idx="minor">
            <a:schemeClr val="dk1"/>
          </a:fontRef>
        </p:style>
        <p:txBody>
          <a:bodyPr rtlCol="0" anchor="ctr"/>
          <a:lstStyle/>
          <a:p>
            <a:pPr algn="ctr"/>
            <a:r>
              <a:rPr lang="it-IT" dirty="0"/>
              <a:t>UI</a:t>
            </a:r>
          </a:p>
        </p:txBody>
      </p:sp>
      <p:cxnSp>
        <p:nvCxnSpPr>
          <p:cNvPr id="26" name="Connettore 2 25">
            <a:extLst>
              <a:ext uri="{FF2B5EF4-FFF2-40B4-BE49-F238E27FC236}">
                <a16:creationId xmlns:a16="http://schemas.microsoft.com/office/drawing/2014/main" id="{AFDA71EB-B737-FC48-BB10-199E4B5C371F}"/>
              </a:ext>
            </a:extLst>
          </p:cNvPr>
          <p:cNvCxnSpPr>
            <a:stCxn id="13" idx="2"/>
          </p:cNvCxnSpPr>
          <p:nvPr/>
        </p:nvCxnSpPr>
        <p:spPr>
          <a:xfrm flipH="1">
            <a:off x="1106424" y="2237989"/>
            <a:ext cx="4740" cy="1934407"/>
          </a:xfrm>
          <a:prstGeom prst="straightConnector1">
            <a:avLst/>
          </a:prstGeom>
          <a:ln w="38100">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27" name="Connettore 2 26">
            <a:extLst>
              <a:ext uri="{FF2B5EF4-FFF2-40B4-BE49-F238E27FC236}">
                <a16:creationId xmlns:a16="http://schemas.microsoft.com/office/drawing/2014/main" id="{EE0D60EE-8ED5-D74B-99B9-1289B9947FB2}"/>
              </a:ext>
            </a:extLst>
          </p:cNvPr>
          <p:cNvCxnSpPr/>
          <p:nvPr/>
        </p:nvCxnSpPr>
        <p:spPr>
          <a:xfrm flipH="1">
            <a:off x="3257462" y="2237989"/>
            <a:ext cx="4740" cy="1934407"/>
          </a:xfrm>
          <a:prstGeom prst="straightConnector1">
            <a:avLst/>
          </a:prstGeom>
          <a:ln w="38100">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28" name="Connettore 2 27">
            <a:extLst>
              <a:ext uri="{FF2B5EF4-FFF2-40B4-BE49-F238E27FC236}">
                <a16:creationId xmlns:a16="http://schemas.microsoft.com/office/drawing/2014/main" id="{77EF4F42-F917-0E46-88CF-E6C522CA9E63}"/>
              </a:ext>
            </a:extLst>
          </p:cNvPr>
          <p:cNvCxnSpPr/>
          <p:nvPr/>
        </p:nvCxnSpPr>
        <p:spPr>
          <a:xfrm flipH="1">
            <a:off x="4809322" y="2233089"/>
            <a:ext cx="4740" cy="1934407"/>
          </a:xfrm>
          <a:prstGeom prst="straightConnector1">
            <a:avLst/>
          </a:prstGeom>
          <a:ln w="38100">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29" name="Connettore 2 28">
            <a:extLst>
              <a:ext uri="{FF2B5EF4-FFF2-40B4-BE49-F238E27FC236}">
                <a16:creationId xmlns:a16="http://schemas.microsoft.com/office/drawing/2014/main" id="{0DD0C474-72EF-5940-B4D8-686571530442}"/>
              </a:ext>
            </a:extLst>
          </p:cNvPr>
          <p:cNvCxnSpPr/>
          <p:nvPr/>
        </p:nvCxnSpPr>
        <p:spPr>
          <a:xfrm flipH="1">
            <a:off x="5899301" y="2242890"/>
            <a:ext cx="4740" cy="1934407"/>
          </a:xfrm>
          <a:prstGeom prst="straightConnector1">
            <a:avLst/>
          </a:prstGeom>
          <a:ln w="38100">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30" name="Connettore 2 29">
            <a:extLst>
              <a:ext uri="{FF2B5EF4-FFF2-40B4-BE49-F238E27FC236}">
                <a16:creationId xmlns:a16="http://schemas.microsoft.com/office/drawing/2014/main" id="{40168486-77AA-4D40-8289-AEE8A1FBA825}"/>
              </a:ext>
            </a:extLst>
          </p:cNvPr>
          <p:cNvCxnSpPr/>
          <p:nvPr/>
        </p:nvCxnSpPr>
        <p:spPr>
          <a:xfrm flipH="1">
            <a:off x="6957993" y="2249584"/>
            <a:ext cx="4740" cy="1934407"/>
          </a:xfrm>
          <a:prstGeom prst="straightConnector1">
            <a:avLst/>
          </a:prstGeom>
          <a:ln w="38100">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31" name="Connettore 2 30">
            <a:extLst>
              <a:ext uri="{FF2B5EF4-FFF2-40B4-BE49-F238E27FC236}">
                <a16:creationId xmlns:a16="http://schemas.microsoft.com/office/drawing/2014/main" id="{6202CE6F-3CD4-B445-A66F-8A1E4CE81888}"/>
              </a:ext>
            </a:extLst>
          </p:cNvPr>
          <p:cNvCxnSpPr/>
          <p:nvPr/>
        </p:nvCxnSpPr>
        <p:spPr>
          <a:xfrm flipH="1">
            <a:off x="9562622" y="2205404"/>
            <a:ext cx="4740" cy="1934407"/>
          </a:xfrm>
          <a:prstGeom prst="straightConnector1">
            <a:avLst/>
          </a:prstGeom>
          <a:ln w="38100">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33" name="Connettore 7 32">
            <a:extLst>
              <a:ext uri="{FF2B5EF4-FFF2-40B4-BE49-F238E27FC236}">
                <a16:creationId xmlns:a16="http://schemas.microsoft.com/office/drawing/2014/main" id="{6498599F-5C2B-DA4F-861A-C18258911B60}"/>
              </a:ext>
            </a:extLst>
          </p:cNvPr>
          <p:cNvCxnSpPr>
            <a:stCxn id="21" idx="0"/>
            <a:endCxn id="14" idx="0"/>
          </p:cNvCxnSpPr>
          <p:nvPr/>
        </p:nvCxnSpPr>
        <p:spPr>
          <a:xfrm rot="16200000" flipV="1">
            <a:off x="4036948" y="796064"/>
            <a:ext cx="12700" cy="1549490"/>
          </a:xfrm>
          <a:prstGeom prst="curvedConnector3">
            <a:avLst>
              <a:gd name="adj1" fmla="val 1800000"/>
            </a:avLst>
          </a:prstGeom>
          <a:ln w="38100">
            <a:solidFill>
              <a:srgbClr val="008CC1"/>
            </a:solidFill>
            <a:tailEnd type="triangle"/>
          </a:ln>
        </p:spPr>
        <p:style>
          <a:lnRef idx="1">
            <a:schemeClr val="accent5"/>
          </a:lnRef>
          <a:fillRef idx="0">
            <a:schemeClr val="accent5"/>
          </a:fillRef>
          <a:effectRef idx="0">
            <a:schemeClr val="accent5"/>
          </a:effectRef>
          <a:fontRef idx="minor">
            <a:schemeClr val="tx1"/>
          </a:fontRef>
        </p:style>
      </p:cxnSp>
      <p:cxnSp>
        <p:nvCxnSpPr>
          <p:cNvPr id="37" name="Connettore 7 36">
            <a:extLst>
              <a:ext uri="{FF2B5EF4-FFF2-40B4-BE49-F238E27FC236}">
                <a16:creationId xmlns:a16="http://schemas.microsoft.com/office/drawing/2014/main" id="{FC435C2D-E79F-C646-BD17-0BD515CFB0C1}"/>
              </a:ext>
            </a:extLst>
          </p:cNvPr>
          <p:cNvCxnSpPr>
            <a:stCxn id="23" idx="0"/>
            <a:endCxn id="22" idx="0"/>
          </p:cNvCxnSpPr>
          <p:nvPr/>
        </p:nvCxnSpPr>
        <p:spPr>
          <a:xfrm rot="5400000" flipH="1" flipV="1">
            <a:off x="6433535" y="1041612"/>
            <a:ext cx="12700" cy="1058394"/>
          </a:xfrm>
          <a:prstGeom prst="curvedConnector3">
            <a:avLst>
              <a:gd name="adj1" fmla="val 1800000"/>
            </a:avLst>
          </a:prstGeom>
          <a:ln w="38100">
            <a:solidFill>
              <a:srgbClr val="008CC1"/>
            </a:solidFill>
            <a:headEnd type="triangle"/>
            <a:tailEnd type="triangle"/>
          </a:ln>
        </p:spPr>
        <p:style>
          <a:lnRef idx="1">
            <a:schemeClr val="accent5"/>
          </a:lnRef>
          <a:fillRef idx="0">
            <a:schemeClr val="accent5"/>
          </a:fillRef>
          <a:effectRef idx="0">
            <a:schemeClr val="accent5"/>
          </a:effectRef>
          <a:fontRef idx="minor">
            <a:schemeClr val="tx1"/>
          </a:fontRef>
        </p:style>
      </p:cxnSp>
      <p:cxnSp>
        <p:nvCxnSpPr>
          <p:cNvPr id="38" name="Connettore 7 37">
            <a:extLst>
              <a:ext uri="{FF2B5EF4-FFF2-40B4-BE49-F238E27FC236}">
                <a16:creationId xmlns:a16="http://schemas.microsoft.com/office/drawing/2014/main" id="{58301102-9E44-3A42-98F3-71B696EF8A86}"/>
              </a:ext>
            </a:extLst>
          </p:cNvPr>
          <p:cNvCxnSpPr>
            <a:cxnSpLocks/>
            <a:stCxn id="24" idx="0"/>
            <a:endCxn id="22" idx="0"/>
          </p:cNvCxnSpPr>
          <p:nvPr/>
        </p:nvCxnSpPr>
        <p:spPr>
          <a:xfrm rot="16200000" flipH="1" flipV="1">
            <a:off x="8234567" y="242752"/>
            <a:ext cx="56222" cy="2599891"/>
          </a:xfrm>
          <a:prstGeom prst="curvedConnector3">
            <a:avLst>
              <a:gd name="adj1" fmla="val -406602"/>
            </a:avLst>
          </a:prstGeom>
          <a:ln w="38100">
            <a:solidFill>
              <a:srgbClr val="008CC1"/>
            </a:solidFill>
            <a:tailEnd type="triangle"/>
          </a:ln>
        </p:spPr>
        <p:style>
          <a:lnRef idx="1">
            <a:schemeClr val="accent5"/>
          </a:lnRef>
          <a:fillRef idx="0">
            <a:schemeClr val="accent5"/>
          </a:fillRef>
          <a:effectRef idx="0">
            <a:schemeClr val="accent5"/>
          </a:effectRef>
          <a:fontRef idx="minor">
            <a:schemeClr val="tx1"/>
          </a:fontRef>
        </p:style>
      </p:cxnSp>
      <p:cxnSp>
        <p:nvCxnSpPr>
          <p:cNvPr id="41" name="Connettore 1 40">
            <a:extLst>
              <a:ext uri="{FF2B5EF4-FFF2-40B4-BE49-F238E27FC236}">
                <a16:creationId xmlns:a16="http://schemas.microsoft.com/office/drawing/2014/main" id="{96AFD46D-18E1-3D44-A04E-678462F746AA}"/>
              </a:ext>
            </a:extLst>
          </p:cNvPr>
          <p:cNvCxnSpPr>
            <a:cxnSpLocks/>
          </p:cNvCxnSpPr>
          <p:nvPr/>
        </p:nvCxnSpPr>
        <p:spPr>
          <a:xfrm>
            <a:off x="65380" y="3156557"/>
            <a:ext cx="978687" cy="0"/>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3" name="CasellaDiTesto 42">
            <a:extLst>
              <a:ext uri="{FF2B5EF4-FFF2-40B4-BE49-F238E27FC236}">
                <a16:creationId xmlns:a16="http://schemas.microsoft.com/office/drawing/2014/main" id="{C13A4CA1-8BE6-424F-BEB3-3AD3A7736AFD}"/>
              </a:ext>
            </a:extLst>
          </p:cNvPr>
          <p:cNvSpPr txBox="1"/>
          <p:nvPr/>
        </p:nvSpPr>
        <p:spPr>
          <a:xfrm>
            <a:off x="9810" y="2694665"/>
            <a:ext cx="1034257" cy="369332"/>
          </a:xfrm>
          <a:prstGeom prst="rect">
            <a:avLst/>
          </a:prstGeom>
          <a:noFill/>
        </p:spPr>
        <p:txBody>
          <a:bodyPr wrap="square" rtlCol="0">
            <a:spAutoFit/>
          </a:bodyPr>
          <a:lstStyle/>
          <a:p>
            <a:r>
              <a:rPr lang="it-IT" dirty="0"/>
              <a:t>CLIENT</a:t>
            </a:r>
          </a:p>
        </p:txBody>
      </p:sp>
      <p:sp>
        <p:nvSpPr>
          <p:cNvPr id="44" name="CasellaDiTesto 43">
            <a:extLst>
              <a:ext uri="{FF2B5EF4-FFF2-40B4-BE49-F238E27FC236}">
                <a16:creationId xmlns:a16="http://schemas.microsoft.com/office/drawing/2014/main" id="{1DD54E88-98F8-5641-ADE9-D23D8D908A47}"/>
              </a:ext>
            </a:extLst>
          </p:cNvPr>
          <p:cNvSpPr txBox="1"/>
          <p:nvPr/>
        </p:nvSpPr>
        <p:spPr>
          <a:xfrm>
            <a:off x="-28663" y="3244334"/>
            <a:ext cx="1111202" cy="369332"/>
          </a:xfrm>
          <a:prstGeom prst="rect">
            <a:avLst/>
          </a:prstGeom>
          <a:noFill/>
        </p:spPr>
        <p:txBody>
          <a:bodyPr wrap="square" rtlCol="0">
            <a:spAutoFit/>
          </a:bodyPr>
          <a:lstStyle/>
          <a:p>
            <a:r>
              <a:rPr lang="it-IT" dirty="0"/>
              <a:t>SERVER</a:t>
            </a:r>
          </a:p>
        </p:txBody>
      </p:sp>
      <p:cxnSp>
        <p:nvCxnSpPr>
          <p:cNvPr id="51" name="Connettore 4 50">
            <a:extLst>
              <a:ext uri="{FF2B5EF4-FFF2-40B4-BE49-F238E27FC236}">
                <a16:creationId xmlns:a16="http://schemas.microsoft.com/office/drawing/2014/main" id="{B635F0A2-C95D-D542-B94F-4874711E2FD0}"/>
              </a:ext>
            </a:extLst>
          </p:cNvPr>
          <p:cNvCxnSpPr>
            <a:stCxn id="10" idx="2"/>
            <a:endCxn id="12" idx="2"/>
          </p:cNvCxnSpPr>
          <p:nvPr/>
        </p:nvCxnSpPr>
        <p:spPr>
          <a:xfrm rot="16200000" flipH="1">
            <a:off x="5686344" y="1557974"/>
            <a:ext cx="9385" cy="7272881"/>
          </a:xfrm>
          <a:prstGeom prst="bentConnector3">
            <a:avLst>
              <a:gd name="adj1" fmla="val 5556196"/>
            </a:avLst>
          </a:prstGeom>
          <a:ln w="38100">
            <a:headEnd type="triangle"/>
            <a:tailEnd type="triangle"/>
          </a:ln>
        </p:spPr>
        <p:style>
          <a:lnRef idx="1">
            <a:schemeClr val="accent4"/>
          </a:lnRef>
          <a:fillRef idx="0">
            <a:schemeClr val="accent4"/>
          </a:fillRef>
          <a:effectRef idx="0">
            <a:schemeClr val="accent4"/>
          </a:effectRef>
          <a:fontRef idx="minor">
            <a:schemeClr val="tx1"/>
          </a:fontRef>
        </p:style>
      </p:cxnSp>
      <p:sp>
        <p:nvSpPr>
          <p:cNvPr id="53" name="CasellaDiTesto 52">
            <a:extLst>
              <a:ext uri="{FF2B5EF4-FFF2-40B4-BE49-F238E27FC236}">
                <a16:creationId xmlns:a16="http://schemas.microsoft.com/office/drawing/2014/main" id="{E64B9B7D-695A-FC40-8942-D82C16F0759E}"/>
              </a:ext>
            </a:extLst>
          </p:cNvPr>
          <p:cNvSpPr txBox="1"/>
          <p:nvPr/>
        </p:nvSpPr>
        <p:spPr>
          <a:xfrm>
            <a:off x="3059036" y="5922138"/>
            <a:ext cx="5680529" cy="369332"/>
          </a:xfrm>
          <a:prstGeom prst="rect">
            <a:avLst/>
          </a:prstGeom>
          <a:solidFill>
            <a:schemeClr val="accent4"/>
          </a:solidFill>
        </p:spPr>
        <p:txBody>
          <a:bodyPr wrap="none" rtlCol="0">
            <a:spAutoFit/>
          </a:bodyPr>
          <a:lstStyle/>
          <a:p>
            <a:r>
              <a:rPr lang="it-IT" dirty="0"/>
              <a:t>Data Replication (</a:t>
            </a:r>
            <a:r>
              <a:rPr lang="it-IT" dirty="0" err="1"/>
              <a:t>feeds,message</a:t>
            </a:r>
            <a:r>
              <a:rPr lang="it-IT" dirty="0"/>
              <a:t> </a:t>
            </a:r>
            <a:r>
              <a:rPr lang="it-IT" dirty="0" err="1"/>
              <a:t>bus,streams</a:t>
            </a:r>
            <a:r>
              <a:rPr lang="it-IT" dirty="0"/>
              <a:t>)</a:t>
            </a:r>
          </a:p>
        </p:txBody>
      </p:sp>
      <p:cxnSp>
        <p:nvCxnSpPr>
          <p:cNvPr id="55" name="Connettore 2 54">
            <a:extLst>
              <a:ext uri="{FF2B5EF4-FFF2-40B4-BE49-F238E27FC236}">
                <a16:creationId xmlns:a16="http://schemas.microsoft.com/office/drawing/2014/main" id="{93A9F7DC-C45D-DC4F-B062-986DFACA3FCD}"/>
              </a:ext>
            </a:extLst>
          </p:cNvPr>
          <p:cNvCxnSpPr>
            <a:cxnSpLocks/>
            <a:endCxn id="11" idx="2"/>
          </p:cNvCxnSpPr>
          <p:nvPr/>
        </p:nvCxnSpPr>
        <p:spPr>
          <a:xfrm flipV="1">
            <a:off x="5690514" y="5199108"/>
            <a:ext cx="0" cy="525036"/>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sp>
        <p:nvSpPr>
          <p:cNvPr id="57" name="CasellaDiTesto 56">
            <a:extLst>
              <a:ext uri="{FF2B5EF4-FFF2-40B4-BE49-F238E27FC236}">
                <a16:creationId xmlns:a16="http://schemas.microsoft.com/office/drawing/2014/main" id="{C6F3AB65-8FFF-F840-B21B-2B560EA9BD3D}"/>
              </a:ext>
            </a:extLst>
          </p:cNvPr>
          <p:cNvSpPr txBox="1"/>
          <p:nvPr/>
        </p:nvSpPr>
        <p:spPr>
          <a:xfrm>
            <a:off x="2900330" y="922111"/>
            <a:ext cx="2337499" cy="369332"/>
          </a:xfrm>
          <a:prstGeom prst="rect">
            <a:avLst/>
          </a:prstGeom>
          <a:solidFill>
            <a:schemeClr val="accent1"/>
          </a:solidFill>
        </p:spPr>
        <p:txBody>
          <a:bodyPr wrap="none" rtlCol="0">
            <a:spAutoFit/>
          </a:bodyPr>
          <a:lstStyle/>
          <a:p>
            <a:r>
              <a:rPr lang="it-IT" dirty="0"/>
              <a:t>UI </a:t>
            </a:r>
            <a:r>
              <a:rPr lang="it-IT" dirty="0" err="1"/>
              <a:t>Communication</a:t>
            </a:r>
            <a:endParaRPr lang="it-IT" dirty="0"/>
          </a:p>
        </p:txBody>
      </p:sp>
      <p:sp>
        <p:nvSpPr>
          <p:cNvPr id="58" name="CasellaDiTesto 57">
            <a:extLst>
              <a:ext uri="{FF2B5EF4-FFF2-40B4-BE49-F238E27FC236}">
                <a16:creationId xmlns:a16="http://schemas.microsoft.com/office/drawing/2014/main" id="{840E35B1-16D8-8D4E-B8BA-4C821EE869C4}"/>
              </a:ext>
            </a:extLst>
          </p:cNvPr>
          <p:cNvSpPr txBox="1"/>
          <p:nvPr/>
        </p:nvSpPr>
        <p:spPr>
          <a:xfrm>
            <a:off x="9691274" y="2740831"/>
            <a:ext cx="2287366" cy="923330"/>
          </a:xfrm>
          <a:prstGeom prst="rect">
            <a:avLst/>
          </a:prstGeom>
          <a:solidFill>
            <a:schemeClr val="accent5"/>
          </a:solidFill>
        </p:spPr>
        <p:txBody>
          <a:bodyPr wrap="square" rtlCol="0">
            <a:spAutoFit/>
          </a:bodyPr>
          <a:lstStyle/>
          <a:p>
            <a:r>
              <a:rPr lang="it-IT" dirty="0" err="1"/>
              <a:t>Frontend-Backend</a:t>
            </a:r>
            <a:endParaRPr lang="it-IT" dirty="0"/>
          </a:p>
          <a:p>
            <a:r>
              <a:rPr lang="it-IT" dirty="0" err="1"/>
              <a:t>Communication</a:t>
            </a:r>
            <a:endParaRPr lang="it-IT" dirty="0"/>
          </a:p>
          <a:p>
            <a:r>
              <a:rPr lang="it-IT" dirty="0"/>
              <a:t>(</a:t>
            </a:r>
            <a:r>
              <a:rPr lang="it-IT" dirty="0" err="1"/>
              <a:t>rest,GraphQL</a:t>
            </a:r>
            <a:r>
              <a:rPr lang="it-IT" dirty="0"/>
              <a:t>)</a:t>
            </a:r>
          </a:p>
        </p:txBody>
      </p:sp>
    </p:spTree>
    <p:extLst>
      <p:ext uri="{BB962C8B-B14F-4D97-AF65-F5344CB8AC3E}">
        <p14:creationId xmlns:p14="http://schemas.microsoft.com/office/powerpoint/2010/main" val="1142005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0E54E474-0142-B843-9509-C255B184CFFA}"/>
              </a:ext>
            </a:extLst>
          </p:cNvPr>
          <p:cNvSpPr/>
          <p:nvPr/>
        </p:nvSpPr>
        <p:spPr>
          <a:xfrm>
            <a:off x="827896" y="2012670"/>
            <a:ext cx="1960525" cy="3349783"/>
          </a:xfrm>
          <a:prstGeom prst="rect">
            <a:avLst/>
          </a:prstGeom>
          <a:solidFill>
            <a:schemeClr val="bg1"/>
          </a:solid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6" name="Rettangolo 5">
            <a:extLst>
              <a:ext uri="{FF2B5EF4-FFF2-40B4-BE49-F238E27FC236}">
                <a16:creationId xmlns:a16="http://schemas.microsoft.com/office/drawing/2014/main" id="{E828D031-A313-DE43-ABB1-52F8AA4E8A73}"/>
              </a:ext>
            </a:extLst>
          </p:cNvPr>
          <p:cNvSpPr/>
          <p:nvPr/>
        </p:nvSpPr>
        <p:spPr>
          <a:xfrm>
            <a:off x="3534275" y="2012670"/>
            <a:ext cx="1960525" cy="3349783"/>
          </a:xfrm>
          <a:prstGeom prst="rect">
            <a:avLst/>
          </a:prstGeom>
          <a:solidFill>
            <a:schemeClr val="bg1"/>
          </a:solid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dirty="0"/>
          </a:p>
        </p:txBody>
      </p:sp>
      <p:sp>
        <p:nvSpPr>
          <p:cNvPr id="7" name="CasellaDiTesto 6">
            <a:extLst>
              <a:ext uri="{FF2B5EF4-FFF2-40B4-BE49-F238E27FC236}">
                <a16:creationId xmlns:a16="http://schemas.microsoft.com/office/drawing/2014/main" id="{0722F8F2-CBC9-6D4A-95E4-BC6771086036}"/>
              </a:ext>
            </a:extLst>
          </p:cNvPr>
          <p:cNvSpPr txBox="1"/>
          <p:nvPr/>
        </p:nvSpPr>
        <p:spPr>
          <a:xfrm>
            <a:off x="1200418" y="3486297"/>
            <a:ext cx="1144859" cy="369332"/>
          </a:xfrm>
          <a:prstGeom prst="rect">
            <a:avLst/>
          </a:prstGeom>
          <a:noFill/>
        </p:spPr>
        <p:txBody>
          <a:bodyPr wrap="square" rtlCol="0">
            <a:spAutoFit/>
          </a:bodyPr>
          <a:lstStyle/>
          <a:p>
            <a:r>
              <a:rPr lang="it-IT" dirty="0"/>
              <a:t>Team A</a:t>
            </a:r>
          </a:p>
        </p:txBody>
      </p:sp>
      <p:sp>
        <p:nvSpPr>
          <p:cNvPr id="8" name="Rettangolo 7">
            <a:extLst>
              <a:ext uri="{FF2B5EF4-FFF2-40B4-BE49-F238E27FC236}">
                <a16:creationId xmlns:a16="http://schemas.microsoft.com/office/drawing/2014/main" id="{C02DD0DF-0B40-B043-8B35-BC00C68D64DA}"/>
              </a:ext>
            </a:extLst>
          </p:cNvPr>
          <p:cNvSpPr/>
          <p:nvPr/>
        </p:nvSpPr>
        <p:spPr>
          <a:xfrm>
            <a:off x="6142122" y="2012670"/>
            <a:ext cx="1960525" cy="3349783"/>
          </a:xfrm>
          <a:prstGeom prst="rect">
            <a:avLst/>
          </a:prstGeom>
          <a:solidFill>
            <a:schemeClr val="bg1"/>
          </a:solid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9" name="CasellaDiTesto 8">
            <a:extLst>
              <a:ext uri="{FF2B5EF4-FFF2-40B4-BE49-F238E27FC236}">
                <a16:creationId xmlns:a16="http://schemas.microsoft.com/office/drawing/2014/main" id="{BB24DDEA-AB20-5E44-AB9C-220337794060}"/>
              </a:ext>
            </a:extLst>
          </p:cNvPr>
          <p:cNvSpPr txBox="1"/>
          <p:nvPr/>
        </p:nvSpPr>
        <p:spPr>
          <a:xfrm>
            <a:off x="6552444" y="3512194"/>
            <a:ext cx="1150145" cy="369332"/>
          </a:xfrm>
          <a:prstGeom prst="rect">
            <a:avLst/>
          </a:prstGeom>
          <a:noFill/>
        </p:spPr>
        <p:txBody>
          <a:bodyPr wrap="square" rtlCol="0">
            <a:spAutoFit/>
          </a:bodyPr>
          <a:lstStyle/>
          <a:p>
            <a:r>
              <a:rPr lang="it-IT" dirty="0"/>
              <a:t>Team C</a:t>
            </a:r>
          </a:p>
        </p:txBody>
      </p:sp>
      <p:sp>
        <p:nvSpPr>
          <p:cNvPr id="10" name="CasellaDiTesto 9">
            <a:extLst>
              <a:ext uri="{FF2B5EF4-FFF2-40B4-BE49-F238E27FC236}">
                <a16:creationId xmlns:a16="http://schemas.microsoft.com/office/drawing/2014/main" id="{C74489BC-F205-844F-8B78-148169172CDA}"/>
              </a:ext>
            </a:extLst>
          </p:cNvPr>
          <p:cNvSpPr txBox="1"/>
          <p:nvPr/>
        </p:nvSpPr>
        <p:spPr>
          <a:xfrm>
            <a:off x="4034017" y="3508259"/>
            <a:ext cx="1144859" cy="369332"/>
          </a:xfrm>
          <a:prstGeom prst="rect">
            <a:avLst/>
          </a:prstGeom>
          <a:noFill/>
        </p:spPr>
        <p:txBody>
          <a:bodyPr wrap="square" rtlCol="0">
            <a:spAutoFit/>
          </a:bodyPr>
          <a:lstStyle/>
          <a:p>
            <a:r>
              <a:rPr lang="it-IT" dirty="0"/>
              <a:t>Team B</a:t>
            </a:r>
          </a:p>
        </p:txBody>
      </p:sp>
      <p:sp>
        <p:nvSpPr>
          <p:cNvPr id="11" name="CasellaDiTesto 10">
            <a:extLst>
              <a:ext uri="{FF2B5EF4-FFF2-40B4-BE49-F238E27FC236}">
                <a16:creationId xmlns:a16="http://schemas.microsoft.com/office/drawing/2014/main" id="{DDBFC761-0C28-E44D-B4BD-99A29C14875E}"/>
              </a:ext>
            </a:extLst>
          </p:cNvPr>
          <p:cNvSpPr txBox="1"/>
          <p:nvPr/>
        </p:nvSpPr>
        <p:spPr>
          <a:xfrm>
            <a:off x="1228477" y="4915142"/>
            <a:ext cx="1159363" cy="369332"/>
          </a:xfrm>
          <a:prstGeom prst="rect">
            <a:avLst/>
          </a:prstGeom>
          <a:noFill/>
        </p:spPr>
        <p:txBody>
          <a:bodyPr wrap="square" rtlCol="0">
            <a:spAutoFit/>
          </a:bodyPr>
          <a:lstStyle/>
          <a:p>
            <a:r>
              <a:rPr lang="it-IT" b="1" dirty="0" err="1"/>
              <a:t>Mission</a:t>
            </a:r>
            <a:endParaRPr lang="it-IT" b="1" dirty="0"/>
          </a:p>
        </p:txBody>
      </p:sp>
      <p:sp>
        <p:nvSpPr>
          <p:cNvPr id="12" name="CasellaDiTesto 11">
            <a:extLst>
              <a:ext uri="{FF2B5EF4-FFF2-40B4-BE49-F238E27FC236}">
                <a16:creationId xmlns:a16="http://schemas.microsoft.com/office/drawing/2014/main" id="{F752D99A-C9C7-4940-8F9D-853CF8D7474D}"/>
              </a:ext>
            </a:extLst>
          </p:cNvPr>
          <p:cNvSpPr txBox="1"/>
          <p:nvPr/>
        </p:nvSpPr>
        <p:spPr>
          <a:xfrm>
            <a:off x="3969401" y="4915142"/>
            <a:ext cx="1159363" cy="369332"/>
          </a:xfrm>
          <a:prstGeom prst="rect">
            <a:avLst/>
          </a:prstGeom>
          <a:noFill/>
        </p:spPr>
        <p:txBody>
          <a:bodyPr wrap="square" rtlCol="0">
            <a:spAutoFit/>
          </a:bodyPr>
          <a:lstStyle/>
          <a:p>
            <a:r>
              <a:rPr lang="it-IT" b="1" dirty="0" err="1"/>
              <a:t>Mission</a:t>
            </a:r>
            <a:endParaRPr lang="it-IT" b="1" dirty="0"/>
          </a:p>
        </p:txBody>
      </p:sp>
      <p:sp>
        <p:nvSpPr>
          <p:cNvPr id="13" name="CasellaDiTesto 12">
            <a:extLst>
              <a:ext uri="{FF2B5EF4-FFF2-40B4-BE49-F238E27FC236}">
                <a16:creationId xmlns:a16="http://schemas.microsoft.com/office/drawing/2014/main" id="{BB05C8FD-4A05-1E40-AC11-CCCFB9961438}"/>
              </a:ext>
            </a:extLst>
          </p:cNvPr>
          <p:cNvSpPr txBox="1"/>
          <p:nvPr/>
        </p:nvSpPr>
        <p:spPr>
          <a:xfrm>
            <a:off x="6552444" y="4884559"/>
            <a:ext cx="1159363" cy="369332"/>
          </a:xfrm>
          <a:prstGeom prst="rect">
            <a:avLst/>
          </a:prstGeom>
          <a:noFill/>
        </p:spPr>
        <p:txBody>
          <a:bodyPr wrap="square" rtlCol="0">
            <a:spAutoFit/>
          </a:bodyPr>
          <a:lstStyle/>
          <a:p>
            <a:r>
              <a:rPr lang="it-IT" b="1" dirty="0" err="1"/>
              <a:t>Mission</a:t>
            </a:r>
            <a:endParaRPr lang="it-IT" b="1" dirty="0"/>
          </a:p>
        </p:txBody>
      </p:sp>
      <p:sp>
        <p:nvSpPr>
          <p:cNvPr id="14" name="Rettangolo 13">
            <a:extLst>
              <a:ext uri="{FF2B5EF4-FFF2-40B4-BE49-F238E27FC236}">
                <a16:creationId xmlns:a16="http://schemas.microsoft.com/office/drawing/2014/main" id="{1199404A-C8E0-C743-A0A2-7F6635DFB7D0}"/>
              </a:ext>
            </a:extLst>
          </p:cNvPr>
          <p:cNvSpPr/>
          <p:nvPr/>
        </p:nvSpPr>
        <p:spPr>
          <a:xfrm>
            <a:off x="957133" y="2135432"/>
            <a:ext cx="1702051"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React</a:t>
            </a:r>
            <a:endParaRPr lang="it-IT" dirty="0"/>
          </a:p>
        </p:txBody>
      </p:sp>
      <p:sp>
        <p:nvSpPr>
          <p:cNvPr id="15" name="Rettangolo 14">
            <a:extLst>
              <a:ext uri="{FF2B5EF4-FFF2-40B4-BE49-F238E27FC236}">
                <a16:creationId xmlns:a16="http://schemas.microsoft.com/office/drawing/2014/main" id="{C9BA2515-C28B-A148-86C6-AC5A3E88F622}"/>
              </a:ext>
            </a:extLst>
          </p:cNvPr>
          <p:cNvSpPr/>
          <p:nvPr/>
        </p:nvSpPr>
        <p:spPr>
          <a:xfrm>
            <a:off x="3663513" y="2169147"/>
            <a:ext cx="1702051"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Angular</a:t>
            </a:r>
            <a:endParaRPr lang="it-IT" dirty="0"/>
          </a:p>
        </p:txBody>
      </p:sp>
      <p:sp>
        <p:nvSpPr>
          <p:cNvPr id="16" name="Rettangolo 15">
            <a:extLst>
              <a:ext uri="{FF2B5EF4-FFF2-40B4-BE49-F238E27FC236}">
                <a16:creationId xmlns:a16="http://schemas.microsoft.com/office/drawing/2014/main" id="{817EADA1-484D-1843-9BED-D7E0707FB260}"/>
              </a:ext>
            </a:extLst>
          </p:cNvPr>
          <p:cNvSpPr/>
          <p:nvPr/>
        </p:nvSpPr>
        <p:spPr>
          <a:xfrm>
            <a:off x="6266917" y="2169147"/>
            <a:ext cx="1702051"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Vue.js</a:t>
            </a:r>
            <a:endParaRPr lang="it-IT" dirty="0"/>
          </a:p>
        </p:txBody>
      </p:sp>
      <p:grpSp>
        <p:nvGrpSpPr>
          <p:cNvPr id="2" name="Gruppo 1">
            <a:extLst>
              <a:ext uri="{FF2B5EF4-FFF2-40B4-BE49-F238E27FC236}">
                <a16:creationId xmlns:a16="http://schemas.microsoft.com/office/drawing/2014/main" id="{088B619C-7D79-CF4C-8DBA-E9873E8093B3}"/>
              </a:ext>
            </a:extLst>
          </p:cNvPr>
          <p:cNvGrpSpPr/>
          <p:nvPr/>
        </p:nvGrpSpPr>
        <p:grpSpPr>
          <a:xfrm>
            <a:off x="182082" y="4444635"/>
            <a:ext cx="11668905" cy="647700"/>
            <a:chOff x="2320" y="0"/>
            <a:chExt cx="2827494" cy="647700"/>
          </a:xfrm>
        </p:grpSpPr>
        <p:sp>
          <p:nvSpPr>
            <p:cNvPr id="3" name="Mostrina 2">
              <a:extLst>
                <a:ext uri="{FF2B5EF4-FFF2-40B4-BE49-F238E27FC236}">
                  <a16:creationId xmlns:a16="http://schemas.microsoft.com/office/drawing/2014/main" id="{7A1D3CA2-1AB6-DA43-A7CA-840073006D0C}"/>
                </a:ext>
              </a:extLst>
            </p:cNvPr>
            <p:cNvSpPr/>
            <p:nvPr/>
          </p:nvSpPr>
          <p:spPr>
            <a:xfrm>
              <a:off x="2320" y="0"/>
              <a:ext cx="2827494" cy="647700"/>
            </a:xfrm>
            <a:prstGeom prst="chevron">
              <a:avLst/>
            </a:prstGeom>
            <a:solidFill>
              <a:srgbClr val="12ABDB"/>
            </a:solidFill>
            <a:ln w="57150">
              <a:solidFill>
                <a:srgbClr val="E6E7E7"/>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4" name="Mostrina 4">
              <a:extLst>
                <a:ext uri="{FF2B5EF4-FFF2-40B4-BE49-F238E27FC236}">
                  <a16:creationId xmlns:a16="http://schemas.microsoft.com/office/drawing/2014/main" id="{805A3928-AC09-DB4C-A498-DB7756384D19}"/>
                </a:ext>
              </a:extLst>
            </p:cNvPr>
            <p:cNvSpPr txBox="1"/>
            <p:nvPr/>
          </p:nvSpPr>
          <p:spPr>
            <a:xfrm>
              <a:off x="326170" y="0"/>
              <a:ext cx="2371908" cy="6477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008" tIns="21336" rIns="21336" bIns="21336" numCol="1" spcCol="1270" anchor="ctr" anchorCtr="0">
              <a:noAutofit/>
            </a:bodyPr>
            <a:lstStyle/>
            <a:p>
              <a:pPr marL="0" lvl="0" indent="0" algn="r" defTabSz="711200">
                <a:lnSpc>
                  <a:spcPct val="90000"/>
                </a:lnSpc>
                <a:spcBef>
                  <a:spcPct val="0"/>
                </a:spcBef>
                <a:spcAft>
                  <a:spcPct val="35000"/>
                </a:spcAft>
                <a:buNone/>
              </a:pPr>
              <a:r>
                <a:rPr lang="en-US" sz="1600" b="1" kern="1200" dirty="0"/>
                <a:t>Sharing knowledge</a:t>
              </a:r>
            </a:p>
          </p:txBody>
        </p:sp>
      </p:grpSp>
      <p:sp>
        <p:nvSpPr>
          <p:cNvPr id="20" name="CasellaDiTesto 19">
            <a:extLst>
              <a:ext uri="{FF2B5EF4-FFF2-40B4-BE49-F238E27FC236}">
                <a16:creationId xmlns:a16="http://schemas.microsoft.com/office/drawing/2014/main" id="{25ACE875-6412-2D4F-8E3D-81A598616AE7}"/>
              </a:ext>
            </a:extLst>
          </p:cNvPr>
          <p:cNvSpPr txBox="1"/>
          <p:nvPr/>
        </p:nvSpPr>
        <p:spPr>
          <a:xfrm>
            <a:off x="8876565" y="3127955"/>
            <a:ext cx="1777281" cy="307777"/>
          </a:xfrm>
          <a:prstGeom prst="rect">
            <a:avLst/>
          </a:prstGeom>
          <a:noFill/>
        </p:spPr>
        <p:txBody>
          <a:bodyPr wrap="none" rtlCol="0">
            <a:spAutoFit/>
          </a:bodyPr>
          <a:lstStyle/>
          <a:p>
            <a:r>
              <a:rPr lang="it-IT" sz="1400" dirty="0"/>
              <a:t>Web performance</a:t>
            </a:r>
          </a:p>
        </p:txBody>
      </p:sp>
      <p:sp>
        <p:nvSpPr>
          <p:cNvPr id="21" name="CasellaDiTesto 20">
            <a:extLst>
              <a:ext uri="{FF2B5EF4-FFF2-40B4-BE49-F238E27FC236}">
                <a16:creationId xmlns:a16="http://schemas.microsoft.com/office/drawing/2014/main" id="{F100F6DF-4C92-0A41-B67D-9DE921F18D27}"/>
              </a:ext>
            </a:extLst>
          </p:cNvPr>
          <p:cNvSpPr txBox="1"/>
          <p:nvPr/>
        </p:nvSpPr>
        <p:spPr>
          <a:xfrm>
            <a:off x="8923320" y="3937904"/>
            <a:ext cx="1505540" cy="307777"/>
          </a:xfrm>
          <a:prstGeom prst="rect">
            <a:avLst/>
          </a:prstGeom>
          <a:noFill/>
        </p:spPr>
        <p:txBody>
          <a:bodyPr wrap="none" rtlCol="0">
            <a:spAutoFit/>
          </a:bodyPr>
          <a:lstStyle/>
          <a:p>
            <a:r>
              <a:rPr lang="it-IT" sz="1400" dirty="0"/>
              <a:t>Design </a:t>
            </a:r>
            <a:r>
              <a:rPr lang="it-IT" sz="1400" dirty="0" err="1"/>
              <a:t>system</a:t>
            </a:r>
            <a:endParaRPr lang="it-IT" sz="1400" dirty="0"/>
          </a:p>
        </p:txBody>
      </p:sp>
      <p:cxnSp>
        <p:nvCxnSpPr>
          <p:cNvPr id="22" name="Connettore 2 21">
            <a:extLst>
              <a:ext uri="{FF2B5EF4-FFF2-40B4-BE49-F238E27FC236}">
                <a16:creationId xmlns:a16="http://schemas.microsoft.com/office/drawing/2014/main" id="{795ED2E1-779E-5B44-9003-700851C2EEF5}"/>
              </a:ext>
            </a:extLst>
          </p:cNvPr>
          <p:cNvCxnSpPr>
            <a:endCxn id="20" idx="3"/>
          </p:cNvCxnSpPr>
          <p:nvPr/>
        </p:nvCxnSpPr>
        <p:spPr>
          <a:xfrm flipH="1">
            <a:off x="10653846" y="2934847"/>
            <a:ext cx="560966" cy="3469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Connettore 2 22">
            <a:extLst>
              <a:ext uri="{FF2B5EF4-FFF2-40B4-BE49-F238E27FC236}">
                <a16:creationId xmlns:a16="http://schemas.microsoft.com/office/drawing/2014/main" id="{493321BE-2412-9949-A7F7-D57450B82BD5}"/>
              </a:ext>
            </a:extLst>
          </p:cNvPr>
          <p:cNvCxnSpPr>
            <a:cxnSpLocks/>
            <a:endCxn id="21" idx="3"/>
          </p:cNvCxnSpPr>
          <p:nvPr/>
        </p:nvCxnSpPr>
        <p:spPr>
          <a:xfrm flipH="1">
            <a:off x="10428860" y="2934847"/>
            <a:ext cx="785952" cy="1156946"/>
          </a:xfrm>
          <a:prstGeom prst="straightConnector1">
            <a:avLst/>
          </a:prstGeom>
          <a:ln w="381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24" name="Connettore 2 23">
            <a:extLst>
              <a:ext uri="{FF2B5EF4-FFF2-40B4-BE49-F238E27FC236}">
                <a16:creationId xmlns:a16="http://schemas.microsoft.com/office/drawing/2014/main" id="{9F6BBCB4-9831-324E-9B06-B1A236593898}"/>
              </a:ext>
            </a:extLst>
          </p:cNvPr>
          <p:cNvCxnSpPr>
            <a:cxnSpLocks/>
          </p:cNvCxnSpPr>
          <p:nvPr/>
        </p:nvCxnSpPr>
        <p:spPr>
          <a:xfrm flipH="1">
            <a:off x="11214811" y="2934847"/>
            <a:ext cx="1" cy="14551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5" name="Elemento grafico 24" descr="Batteria in carica contorno">
            <a:extLst>
              <a:ext uri="{FF2B5EF4-FFF2-40B4-BE49-F238E27FC236}">
                <a16:creationId xmlns:a16="http://schemas.microsoft.com/office/drawing/2014/main" id="{AF78DA65-6B94-7444-8EDC-79117A7044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47935" y="3008147"/>
            <a:ext cx="545991" cy="545991"/>
          </a:xfrm>
          <a:prstGeom prst="rect">
            <a:avLst/>
          </a:prstGeom>
        </p:spPr>
      </p:pic>
      <p:pic>
        <p:nvPicPr>
          <p:cNvPr id="26" name="Elemento grafico 25" descr="Blog contorno">
            <a:extLst>
              <a:ext uri="{FF2B5EF4-FFF2-40B4-BE49-F238E27FC236}">
                <a16:creationId xmlns:a16="http://schemas.microsoft.com/office/drawing/2014/main" id="{F2A61274-07A3-254B-B6B2-EE69E4429AF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28949" y="3813506"/>
            <a:ext cx="564977" cy="564977"/>
          </a:xfrm>
          <a:prstGeom prst="rect">
            <a:avLst/>
          </a:prstGeom>
        </p:spPr>
      </p:pic>
      <p:sp>
        <p:nvSpPr>
          <p:cNvPr id="30" name="Title 3">
            <a:extLst>
              <a:ext uri="{FF2B5EF4-FFF2-40B4-BE49-F238E27FC236}">
                <a16:creationId xmlns:a16="http://schemas.microsoft.com/office/drawing/2014/main" id="{5926B118-9EAC-994A-81B3-7E9F4407F563}"/>
              </a:ext>
            </a:extLst>
          </p:cNvPr>
          <p:cNvSpPr txBox="1">
            <a:spLocks/>
          </p:cNvSpPr>
          <p:nvPr/>
        </p:nvSpPr>
        <p:spPr>
          <a:xfrm>
            <a:off x="182082" y="224574"/>
            <a:ext cx="8907597" cy="633743"/>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it-IT" dirty="0" err="1"/>
              <a:t>Shared</a:t>
            </a:r>
            <a:r>
              <a:rPr lang="it-IT" dirty="0"/>
              <a:t> </a:t>
            </a:r>
            <a:r>
              <a:rPr lang="it-IT" dirty="0" err="1"/>
              <a:t>topics</a:t>
            </a:r>
            <a:endParaRPr lang="it-IT" dirty="0"/>
          </a:p>
        </p:txBody>
      </p:sp>
      <p:pic>
        <p:nvPicPr>
          <p:cNvPr id="17" name="Picture 11">
            <a:extLst>
              <a:ext uri="{FF2B5EF4-FFF2-40B4-BE49-F238E27FC236}">
                <a16:creationId xmlns:a16="http://schemas.microsoft.com/office/drawing/2014/main" id="{2AC9F060-DF85-5843-931F-A087594974A9}"/>
              </a:ext>
            </a:extLst>
          </p:cNvPr>
          <p:cNvPicPr>
            <a:picLocks noChangeAspect="1" noChangeArrowheads="1"/>
          </p:cNvPicPr>
          <p:nvPr/>
        </p:nvPicPr>
        <p:blipFill>
          <a:blip r:embed="rId6">
            <a:alphaModFix amt="50000"/>
            <a:extLst>
              <a:ext uri="{28A0092B-C50C-407E-A947-70E740481C1C}">
                <a14:useLocalDpi xmlns:a14="http://schemas.microsoft.com/office/drawing/2010/main" val="0"/>
              </a:ext>
            </a:extLst>
          </a:blip>
          <a:srcRect/>
          <a:stretch>
            <a:fillRect/>
          </a:stretch>
        </p:blipFill>
        <p:spPr bwMode="auto">
          <a:xfrm>
            <a:off x="1538158" y="4113016"/>
            <a:ext cx="54000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11">
            <a:extLst>
              <a:ext uri="{FF2B5EF4-FFF2-40B4-BE49-F238E27FC236}">
                <a16:creationId xmlns:a16="http://schemas.microsoft.com/office/drawing/2014/main" id="{9C8632C3-185D-274A-A3E2-6AC5BF5F6582}"/>
              </a:ext>
            </a:extLst>
          </p:cNvPr>
          <p:cNvPicPr>
            <a:picLocks noChangeAspect="1" noChangeArrowheads="1"/>
          </p:cNvPicPr>
          <p:nvPr/>
        </p:nvPicPr>
        <p:blipFill>
          <a:blip r:embed="rId6">
            <a:alphaModFix amt="35000"/>
            <a:extLst>
              <a:ext uri="{28A0092B-C50C-407E-A947-70E740481C1C}">
                <a14:useLocalDpi xmlns:a14="http://schemas.microsoft.com/office/drawing/2010/main" val="0"/>
              </a:ext>
            </a:extLst>
          </a:blip>
          <a:srcRect/>
          <a:stretch>
            <a:fillRect/>
          </a:stretch>
        </p:blipFill>
        <p:spPr bwMode="auto">
          <a:xfrm>
            <a:off x="4266631" y="4113016"/>
            <a:ext cx="54000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11">
            <a:extLst>
              <a:ext uri="{FF2B5EF4-FFF2-40B4-BE49-F238E27FC236}">
                <a16:creationId xmlns:a16="http://schemas.microsoft.com/office/drawing/2014/main" id="{E6BA194F-7F65-374A-B163-2B67A3A7EDBA}"/>
              </a:ext>
            </a:extLst>
          </p:cNvPr>
          <p:cNvPicPr>
            <a:picLocks noChangeAspect="1" noChangeArrowheads="1"/>
          </p:cNvPicPr>
          <p:nvPr/>
        </p:nvPicPr>
        <p:blipFill>
          <a:blip r:embed="rId6">
            <a:alphaModFix amt="35000"/>
            <a:extLst>
              <a:ext uri="{28A0092B-C50C-407E-A947-70E740481C1C}">
                <a14:useLocalDpi xmlns:a14="http://schemas.microsoft.com/office/drawing/2010/main" val="0"/>
              </a:ext>
            </a:extLst>
          </a:blip>
          <a:srcRect/>
          <a:stretch>
            <a:fillRect/>
          </a:stretch>
        </p:blipFill>
        <p:spPr bwMode="auto">
          <a:xfrm>
            <a:off x="6857516" y="4108483"/>
            <a:ext cx="54000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4184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7">
            <a:extLst>
              <a:ext uri="{FF2B5EF4-FFF2-40B4-BE49-F238E27FC236}">
                <a16:creationId xmlns:a16="http://schemas.microsoft.com/office/drawing/2014/main" id="{7CF15303-39DD-3A41-B63A-701C4AE38B4E}"/>
              </a:ext>
            </a:extLst>
          </p:cNvPr>
          <p:cNvSpPr txBox="1">
            <a:spLocks/>
          </p:cNvSpPr>
          <p:nvPr/>
        </p:nvSpPr>
        <p:spPr>
          <a:xfrm>
            <a:off x="1267486" y="365760"/>
            <a:ext cx="10396165" cy="6035039"/>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a:lnSpc>
                <a:spcPct val="100000"/>
              </a:lnSpc>
            </a:pPr>
            <a:r>
              <a:rPr lang="it-IT" sz="1600" b="1" dirty="0">
                <a:solidFill>
                  <a:srgbClr val="008CC1"/>
                </a:solidFill>
              </a:rPr>
              <a:t>WEB PERFORMANCE</a:t>
            </a:r>
          </a:p>
          <a:p>
            <a:pPr>
              <a:lnSpc>
                <a:spcPct val="100000"/>
              </a:lnSpc>
            </a:pPr>
            <a:r>
              <a:rPr lang="it-IT" sz="1600" dirty="0"/>
              <a:t>Poiché assembliamo una pagina con frammenti realizzati da più̀ team, spesso ci ritroviamo con più codice che il nostro utente deve scaricare. È fondamentale prestare particolare attenzione alle prestazioni della pagina fin dall'inizio. In questi casi è possibile anche creare delle librerie condivise, in maniera tale da ottimizzare quelle che sono le risorse condivise da più micro front end.</a:t>
            </a:r>
          </a:p>
          <a:p>
            <a:pPr>
              <a:lnSpc>
                <a:spcPct val="100000"/>
              </a:lnSpc>
            </a:pPr>
            <a:endParaRPr lang="it-IT" sz="1600" dirty="0"/>
          </a:p>
          <a:p>
            <a:pPr>
              <a:lnSpc>
                <a:spcPct val="100000"/>
              </a:lnSpc>
            </a:pPr>
            <a:r>
              <a:rPr lang="it-IT" sz="1600" b="1" dirty="0">
                <a:solidFill>
                  <a:srgbClr val="008CC1"/>
                </a:solidFill>
              </a:rPr>
              <a:t>Design System</a:t>
            </a:r>
          </a:p>
          <a:p>
            <a:pPr>
              <a:lnSpc>
                <a:spcPct val="100000"/>
              </a:lnSpc>
            </a:pPr>
            <a:r>
              <a:rPr lang="it-IT" sz="1600" dirty="0"/>
              <a:t>Il design è una parte fondamentale del nostro applicativo, e rientra quindi tra gli argomenti che vanno discussi e progettati all’inizio. Infatti sarà verosimile che molti elementi come pulsanti, campi di input, caratteri tipografici o icone, siano comuni. Anche in questo caso librerie comuni che possano agevolare lo sviluppo andrebbero previste, in maniera tale che il team rimanga concentrato solo sulla propria </a:t>
            </a:r>
            <a:r>
              <a:rPr lang="it-IT" sz="1600" b="1" dirty="0"/>
              <a:t>MISSION</a:t>
            </a:r>
            <a:r>
              <a:rPr lang="it-IT" sz="1600" dirty="0"/>
              <a:t>. È inoltre utile creare degli spazi che consentano lo scambio di informazioni comuni tra i vari team.</a:t>
            </a:r>
          </a:p>
          <a:p>
            <a:pPr>
              <a:lnSpc>
                <a:spcPct val="100000"/>
              </a:lnSpc>
            </a:pPr>
            <a:endParaRPr lang="it-IT" sz="1600" dirty="0"/>
          </a:p>
          <a:p>
            <a:pPr>
              <a:lnSpc>
                <a:spcPct val="100000"/>
              </a:lnSpc>
            </a:pPr>
            <a:r>
              <a:rPr lang="it-IT" sz="1600" b="1" dirty="0" err="1">
                <a:solidFill>
                  <a:srgbClr val="008CC1"/>
                </a:solidFill>
              </a:rPr>
              <a:t>Sharing</a:t>
            </a:r>
            <a:r>
              <a:rPr lang="it-IT" sz="1600" b="1" dirty="0">
                <a:solidFill>
                  <a:srgbClr val="008CC1"/>
                </a:solidFill>
              </a:rPr>
              <a:t> Knowledge </a:t>
            </a:r>
          </a:p>
          <a:p>
            <a:pPr>
              <a:lnSpc>
                <a:spcPct val="100000"/>
              </a:lnSpc>
            </a:pPr>
            <a:r>
              <a:rPr lang="it-IT" sz="1600" dirty="0"/>
              <a:t>Lo sviluppo a micro-front-end promuove l’autonomia architetturale, tuttavia andrebbe evitata la creazione di silos informativi. Un esempio è la creazione di una infrastruttura per la gestione degli errori. Non condividere la conoscenza sotto questo punto di vista, potrebbe creare duplicazione di codice e logica, che potrebbe diminuire la produttività del team. Di conseguenza alcune tematiche andrebbero discusse in team interdisciplinari, che abbiano l’obbiettivo di trovare soluzioni comuni. </a:t>
            </a:r>
          </a:p>
          <a:p>
            <a:pPr>
              <a:lnSpc>
                <a:spcPct val="100000"/>
              </a:lnSpc>
            </a:pPr>
            <a:r>
              <a:rPr lang="it-IT" sz="1600" dirty="0"/>
              <a:t> </a:t>
            </a:r>
            <a:endParaRPr lang="it-IT" sz="1600" dirty="0">
              <a:solidFill>
                <a:schemeClr val="accent1"/>
              </a:solidFill>
            </a:endParaRPr>
          </a:p>
          <a:p>
            <a:pPr>
              <a:lnSpc>
                <a:spcPct val="100000"/>
              </a:lnSpc>
            </a:pPr>
            <a:endParaRPr lang="it-IT" dirty="0"/>
          </a:p>
          <a:p>
            <a:pPr>
              <a:lnSpc>
                <a:spcPct val="100000"/>
              </a:lnSpc>
            </a:pPr>
            <a:r>
              <a:rPr lang="it-IT" sz="1800" dirty="0"/>
              <a:t> </a:t>
            </a:r>
            <a:endParaRPr lang="it-IT" sz="1800" dirty="0">
              <a:solidFill>
                <a:schemeClr val="accent1"/>
              </a:solidFill>
            </a:endParaRPr>
          </a:p>
          <a:p>
            <a:pPr marL="173038" indent="-173038">
              <a:lnSpc>
                <a:spcPct val="90000"/>
              </a:lnSpc>
              <a:spcBef>
                <a:spcPts val="1000"/>
              </a:spcBef>
              <a:buClr>
                <a:srgbClr val="0070AD"/>
              </a:buClr>
              <a:buFont typeface="Arial" panose="020B0604020202020204" pitchFamily="34" charset="0"/>
              <a:buChar char="•"/>
              <a:defRPr/>
            </a:pPr>
            <a:endParaRPr lang="it-IT" sz="1600" dirty="0"/>
          </a:p>
        </p:txBody>
      </p:sp>
      <p:sp>
        <p:nvSpPr>
          <p:cNvPr id="3" name="Oval 28">
            <a:extLst>
              <a:ext uri="{FF2B5EF4-FFF2-40B4-BE49-F238E27FC236}">
                <a16:creationId xmlns:a16="http://schemas.microsoft.com/office/drawing/2014/main" id="{6DB3DDBE-F899-BA47-993B-E73536510164}"/>
              </a:ext>
            </a:extLst>
          </p:cNvPr>
          <p:cNvSpPr>
            <a:spLocks noChangeAspect="1"/>
          </p:cNvSpPr>
          <p:nvPr/>
        </p:nvSpPr>
        <p:spPr bwMode="auto">
          <a:xfrm>
            <a:off x="441839" y="2287644"/>
            <a:ext cx="647821" cy="647821"/>
          </a:xfrm>
          <a:prstGeom prst="ellipse">
            <a:avLst/>
          </a:prstGeom>
          <a:solidFill>
            <a:srgbClr val="FFFFFF"/>
          </a:solidFill>
          <a:ln w="38100" cap="flat" cmpd="sng" algn="ctr">
            <a:solidFill>
              <a:srgbClr val="008CC1"/>
            </a:solidFill>
            <a:prstDash val="solid"/>
            <a:round/>
            <a:headEnd type="none" w="med" len="med"/>
            <a:tailEnd type="none" w="med" len="med"/>
          </a:ln>
          <a:effectLst/>
        </p:spPr>
        <p:txBody>
          <a:bodyPr wrap="none"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t-IT" sz="1400" b="1" i="0" u="none" strike="noStrike" kern="0" cap="none" spc="0" normalizeH="0" baseline="0" noProof="0" dirty="0">
                <a:ln>
                  <a:noFill/>
                </a:ln>
                <a:effectLst/>
                <a:uLnTx/>
                <a:uFillTx/>
                <a:ea typeface="ヒラギノ角ゴ ProN W3" charset="0"/>
                <a:cs typeface="Arial Narrow" charset="0"/>
              </a:rPr>
              <a:t>2</a:t>
            </a:r>
          </a:p>
        </p:txBody>
      </p:sp>
      <p:sp>
        <p:nvSpPr>
          <p:cNvPr id="4" name="Oval 28">
            <a:extLst>
              <a:ext uri="{FF2B5EF4-FFF2-40B4-BE49-F238E27FC236}">
                <a16:creationId xmlns:a16="http://schemas.microsoft.com/office/drawing/2014/main" id="{04923904-1E44-6A43-B8EA-49D2CC804E11}"/>
              </a:ext>
            </a:extLst>
          </p:cNvPr>
          <p:cNvSpPr>
            <a:spLocks noChangeAspect="1"/>
          </p:cNvSpPr>
          <p:nvPr/>
        </p:nvSpPr>
        <p:spPr bwMode="auto">
          <a:xfrm>
            <a:off x="441839" y="365761"/>
            <a:ext cx="647821" cy="647821"/>
          </a:xfrm>
          <a:prstGeom prst="ellipse">
            <a:avLst/>
          </a:prstGeom>
          <a:solidFill>
            <a:srgbClr val="FFFFFF"/>
          </a:solidFill>
          <a:ln w="38100" cap="flat" cmpd="sng" algn="ctr">
            <a:solidFill>
              <a:srgbClr val="008CC1"/>
            </a:solidFill>
            <a:prstDash val="solid"/>
            <a:round/>
            <a:headEnd type="none" w="med" len="med"/>
            <a:tailEnd type="none" w="med" len="med"/>
          </a:ln>
          <a:effectLst/>
        </p:spPr>
        <p:txBody>
          <a:bodyPr wrap="none"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t-IT" sz="1400" b="1" i="0" u="none" strike="noStrike" kern="0" cap="none" spc="0" normalizeH="0" baseline="0" noProof="0" dirty="0">
                <a:ln>
                  <a:noFill/>
                </a:ln>
                <a:effectLst/>
                <a:uLnTx/>
                <a:uFillTx/>
                <a:ea typeface="ヒラギノ角ゴ ProN W3" charset="0"/>
                <a:cs typeface="Arial Narrow" charset="0"/>
              </a:rPr>
              <a:t>1</a:t>
            </a:r>
          </a:p>
        </p:txBody>
      </p:sp>
      <p:sp>
        <p:nvSpPr>
          <p:cNvPr id="5" name="Oval 28">
            <a:extLst>
              <a:ext uri="{FF2B5EF4-FFF2-40B4-BE49-F238E27FC236}">
                <a16:creationId xmlns:a16="http://schemas.microsoft.com/office/drawing/2014/main" id="{D8B87480-4D74-584C-88EA-2D43076FF429}"/>
              </a:ext>
            </a:extLst>
          </p:cNvPr>
          <p:cNvSpPr>
            <a:spLocks noChangeAspect="1"/>
          </p:cNvSpPr>
          <p:nvPr/>
        </p:nvSpPr>
        <p:spPr bwMode="auto">
          <a:xfrm>
            <a:off x="441839" y="4416553"/>
            <a:ext cx="647821" cy="647821"/>
          </a:xfrm>
          <a:prstGeom prst="ellipse">
            <a:avLst/>
          </a:prstGeom>
          <a:solidFill>
            <a:srgbClr val="FFFFFF"/>
          </a:solidFill>
          <a:ln w="38100" cap="flat" cmpd="sng" algn="ctr">
            <a:solidFill>
              <a:srgbClr val="008CC1"/>
            </a:solidFill>
            <a:prstDash val="solid"/>
            <a:round/>
            <a:headEnd type="none" w="med" len="med"/>
            <a:tailEnd type="none" w="med" len="med"/>
          </a:ln>
          <a:effectLst/>
        </p:spPr>
        <p:txBody>
          <a:bodyPr wrap="none"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it-IT" sz="1400" b="1" kern="0" dirty="0">
                <a:ea typeface="ヒラギノ角ゴ ProN W3" charset="0"/>
                <a:cs typeface="Arial Narrow" charset="0"/>
              </a:rPr>
              <a:t>3</a:t>
            </a:r>
            <a:endParaRPr kumimoji="0" lang="it-IT" sz="1400" b="1" i="0" u="none" strike="noStrike" kern="0" cap="none" spc="0" normalizeH="0" baseline="0" noProof="0" dirty="0">
              <a:ln>
                <a:noFill/>
              </a:ln>
              <a:effectLst/>
              <a:uLnTx/>
              <a:uFillTx/>
              <a:ea typeface="ヒラギノ角ゴ ProN W3" charset="0"/>
              <a:cs typeface="Arial Narrow" charset="0"/>
            </a:endParaRPr>
          </a:p>
        </p:txBody>
      </p:sp>
    </p:spTree>
    <p:extLst>
      <p:ext uri="{BB962C8B-B14F-4D97-AF65-F5344CB8AC3E}">
        <p14:creationId xmlns:p14="http://schemas.microsoft.com/office/powerpoint/2010/main" val="337402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581C589E-E1C2-E442-AE3A-65E299CD23BE}"/>
              </a:ext>
            </a:extLst>
          </p:cNvPr>
          <p:cNvSpPr txBox="1">
            <a:spLocks/>
          </p:cNvSpPr>
          <p:nvPr/>
        </p:nvSpPr>
        <p:spPr>
          <a:xfrm>
            <a:off x="182082" y="224574"/>
            <a:ext cx="8907597" cy="633743"/>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it-IT" dirty="0"/>
              <a:t>CHALLENGE 2</a:t>
            </a:r>
          </a:p>
        </p:txBody>
      </p:sp>
      <p:sp>
        <p:nvSpPr>
          <p:cNvPr id="5" name="Text Placeholder 7">
            <a:extLst>
              <a:ext uri="{FF2B5EF4-FFF2-40B4-BE49-F238E27FC236}">
                <a16:creationId xmlns:a16="http://schemas.microsoft.com/office/drawing/2014/main" id="{67AB556F-209C-2B47-A3C6-3F0C47928572}"/>
              </a:ext>
            </a:extLst>
          </p:cNvPr>
          <p:cNvSpPr txBox="1">
            <a:spLocks/>
          </p:cNvSpPr>
          <p:nvPr/>
        </p:nvSpPr>
        <p:spPr>
          <a:xfrm>
            <a:off x="334481" y="1202204"/>
            <a:ext cx="11260111" cy="5317468"/>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173038" indent="-173038">
              <a:lnSpc>
                <a:spcPct val="150000"/>
              </a:lnSpc>
              <a:spcBef>
                <a:spcPts val="1000"/>
              </a:spcBef>
              <a:buClr>
                <a:srgbClr val="0070AD"/>
              </a:buClr>
              <a:buFont typeface="Arial" panose="020B0604020202020204" pitchFamily="34" charset="0"/>
              <a:buChar char="•"/>
              <a:defRPr/>
            </a:pPr>
            <a:r>
              <a:rPr lang="it-IT" sz="1800" dirty="0">
                <a:solidFill>
                  <a:srgbClr val="008CC1"/>
                </a:solidFill>
              </a:rPr>
              <a:t>Richieste dello stakeholder</a:t>
            </a:r>
          </a:p>
          <a:p>
            <a:pPr marL="630238" lvl="1" indent="-173038">
              <a:lnSpc>
                <a:spcPct val="150000"/>
              </a:lnSpc>
              <a:spcBef>
                <a:spcPts val="1000"/>
              </a:spcBef>
              <a:buClr>
                <a:srgbClr val="0070AD"/>
              </a:buClr>
              <a:buFont typeface="Arial" panose="020B0604020202020204" pitchFamily="34" charset="0"/>
              <a:buChar char="•"/>
              <a:defRPr/>
            </a:pPr>
            <a:r>
              <a:rPr lang="it-IT" dirty="0"/>
              <a:t>Realizzare una applicazione mobile su </a:t>
            </a:r>
            <a:r>
              <a:rPr lang="it-IT" dirty="0" err="1"/>
              <a:t>Android</a:t>
            </a:r>
            <a:r>
              <a:rPr lang="it-IT" dirty="0"/>
              <a:t> che in base alla latitudine e longitudine dell’utente mostri su mappa il più̀ vicino degli oggetti di una data categoria (es: colonnine per il pagamento del parcheggio, farmacie, bancomat, ...). Deve essere possibile definire nuovi oggetti tramite nome, descrizione breve e attributi. </a:t>
            </a:r>
          </a:p>
          <a:p>
            <a:pPr marL="630238" lvl="1" indent="-173038">
              <a:lnSpc>
                <a:spcPct val="150000"/>
              </a:lnSpc>
              <a:spcBef>
                <a:spcPts val="1000"/>
              </a:spcBef>
              <a:buClr>
                <a:srgbClr val="0070AD"/>
              </a:buClr>
              <a:buFont typeface="Arial" panose="020B0604020202020204" pitchFamily="34" charset="0"/>
              <a:buChar char="•"/>
              <a:defRPr/>
            </a:pPr>
            <a:r>
              <a:rPr lang="it-IT" dirty="0"/>
              <a:t>L’applicazione deve fornire anche la distanza attuale in metri tra utente e oggetto. I dati sono richiesti ad una applicazione server tramite un web service che restituisce le informazioni sugli oggetti ricevendo in input latitudine e longitudine. </a:t>
            </a:r>
          </a:p>
          <a:p>
            <a:pPr marL="630238" lvl="1" indent="-173038">
              <a:lnSpc>
                <a:spcPct val="150000"/>
              </a:lnSpc>
              <a:spcBef>
                <a:spcPts val="1000"/>
              </a:spcBef>
              <a:buClr>
                <a:srgbClr val="0070AD"/>
              </a:buClr>
              <a:buFont typeface="Arial" panose="020B0604020202020204" pitchFamily="34" charset="0"/>
              <a:buChar char="•"/>
              <a:defRPr/>
            </a:pPr>
            <a:r>
              <a:rPr lang="it-IT" dirty="0"/>
              <a:t>Gli oggetti di ogni categoria devono poter essere inseriti/modificati tramite una interfaccia web (no mobile). </a:t>
            </a:r>
          </a:p>
          <a:p>
            <a:pPr marL="173038" indent="-173038">
              <a:lnSpc>
                <a:spcPct val="150000"/>
              </a:lnSpc>
              <a:spcBef>
                <a:spcPts val="1000"/>
              </a:spcBef>
              <a:buClr>
                <a:srgbClr val="0070AD"/>
              </a:buClr>
              <a:buFont typeface="Arial" panose="020B0604020202020204" pitchFamily="34" charset="0"/>
              <a:buChar char="•"/>
              <a:defRPr/>
            </a:pPr>
            <a:r>
              <a:rPr lang="it-IT" sz="1800" dirty="0">
                <a:solidFill>
                  <a:srgbClr val="008CC1"/>
                </a:solidFill>
              </a:rPr>
              <a:t>Obbiettivo</a:t>
            </a:r>
          </a:p>
          <a:p>
            <a:pPr marL="630238" lvl="1" indent="-173038">
              <a:spcBef>
                <a:spcPts val="1000"/>
              </a:spcBef>
              <a:buClr>
                <a:srgbClr val="0070AD"/>
              </a:buClr>
              <a:buFont typeface="Arial" panose="020B0604020202020204" pitchFamily="34" charset="0"/>
              <a:buChar char="•"/>
              <a:defRPr/>
            </a:pPr>
            <a:r>
              <a:rPr lang="it-IT" dirty="0"/>
              <a:t>Presentare un team organizzato a micro </a:t>
            </a:r>
            <a:r>
              <a:rPr lang="it-IT" dirty="0" err="1"/>
              <a:t>Frontend</a:t>
            </a:r>
            <a:r>
              <a:rPr lang="it-IT" dirty="0"/>
              <a:t> applicando tutti i punti discussi precedentemente, </a:t>
            </a:r>
          </a:p>
          <a:p>
            <a:pPr>
              <a:lnSpc>
                <a:spcPct val="150000"/>
              </a:lnSpc>
              <a:spcBef>
                <a:spcPts val="1000"/>
              </a:spcBef>
              <a:buClr>
                <a:srgbClr val="0070AD"/>
              </a:buClr>
              <a:defRPr/>
            </a:pPr>
            <a:endParaRPr lang="it-IT" dirty="0"/>
          </a:p>
          <a:p>
            <a:pPr marL="173038" indent="-173038">
              <a:lnSpc>
                <a:spcPct val="150000"/>
              </a:lnSpc>
              <a:spcBef>
                <a:spcPts val="1000"/>
              </a:spcBef>
              <a:buClr>
                <a:srgbClr val="0070AD"/>
              </a:buClr>
              <a:buFont typeface="Arial" panose="020B0604020202020204" pitchFamily="34" charset="0"/>
              <a:buChar char="•"/>
              <a:defRPr/>
            </a:pPr>
            <a:endParaRPr lang="it-IT" dirty="0"/>
          </a:p>
        </p:txBody>
      </p:sp>
    </p:spTree>
    <p:extLst>
      <p:ext uri="{BB962C8B-B14F-4D97-AF65-F5344CB8AC3E}">
        <p14:creationId xmlns:p14="http://schemas.microsoft.com/office/powerpoint/2010/main" val="6767306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37529C-A58F-4FE3-84BF-7544BEA96422}"/>
              </a:ext>
            </a:extLst>
          </p:cNvPr>
          <p:cNvSpPr>
            <a:spLocks noGrp="1"/>
          </p:cNvSpPr>
          <p:nvPr>
            <p:ph type="ctrTitle"/>
          </p:nvPr>
        </p:nvSpPr>
        <p:spPr>
          <a:xfrm>
            <a:off x="652306" y="2893729"/>
            <a:ext cx="8628854" cy="1470025"/>
          </a:xfrm>
        </p:spPr>
        <p:txBody>
          <a:bodyPr/>
          <a:lstStyle/>
          <a:p>
            <a:r>
              <a:rPr lang="en-US" dirty="0"/>
              <a:t>Micro Frontend–PARTE 2</a:t>
            </a:r>
          </a:p>
        </p:txBody>
      </p:sp>
      <p:sp>
        <p:nvSpPr>
          <p:cNvPr id="3" name="Sous-titre 2">
            <a:extLst>
              <a:ext uri="{FF2B5EF4-FFF2-40B4-BE49-F238E27FC236}">
                <a16:creationId xmlns:a16="http://schemas.microsoft.com/office/drawing/2014/main" id="{25F950C6-5C12-46EA-B2FB-353B1D83297C}"/>
              </a:ext>
            </a:extLst>
          </p:cNvPr>
          <p:cNvSpPr>
            <a:spLocks noGrp="1"/>
          </p:cNvSpPr>
          <p:nvPr>
            <p:ph type="subTitle" idx="1"/>
          </p:nvPr>
        </p:nvSpPr>
        <p:spPr/>
        <p:txBody>
          <a:bodyPr/>
          <a:lstStyle/>
          <a:p>
            <a:r>
              <a:rPr lang="en-US" dirty="0"/>
              <a:t>Capgemini E-learning</a:t>
            </a:r>
          </a:p>
        </p:txBody>
      </p:sp>
    </p:spTree>
    <p:extLst>
      <p:ext uri="{BB962C8B-B14F-4D97-AF65-F5344CB8AC3E}">
        <p14:creationId xmlns:p14="http://schemas.microsoft.com/office/powerpoint/2010/main" val="2398048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37529C-A58F-4FE3-84BF-7544BEA96422}"/>
              </a:ext>
            </a:extLst>
          </p:cNvPr>
          <p:cNvSpPr>
            <a:spLocks noGrp="1"/>
          </p:cNvSpPr>
          <p:nvPr>
            <p:ph type="ctrTitle"/>
          </p:nvPr>
        </p:nvSpPr>
        <p:spPr>
          <a:xfrm>
            <a:off x="652306" y="2893729"/>
            <a:ext cx="8400254" cy="1470025"/>
          </a:xfrm>
        </p:spPr>
        <p:txBody>
          <a:bodyPr/>
          <a:lstStyle/>
          <a:p>
            <a:r>
              <a:rPr lang="en-US" dirty="0"/>
              <a:t>Micro Frontend-PARTE1</a:t>
            </a:r>
          </a:p>
        </p:txBody>
      </p:sp>
      <p:sp>
        <p:nvSpPr>
          <p:cNvPr id="3" name="Sous-titre 2">
            <a:extLst>
              <a:ext uri="{FF2B5EF4-FFF2-40B4-BE49-F238E27FC236}">
                <a16:creationId xmlns:a16="http://schemas.microsoft.com/office/drawing/2014/main" id="{25F950C6-5C12-46EA-B2FB-353B1D83297C}"/>
              </a:ext>
            </a:extLst>
          </p:cNvPr>
          <p:cNvSpPr>
            <a:spLocks noGrp="1"/>
          </p:cNvSpPr>
          <p:nvPr>
            <p:ph type="subTitle" idx="1"/>
          </p:nvPr>
        </p:nvSpPr>
        <p:spPr/>
        <p:txBody>
          <a:bodyPr/>
          <a:lstStyle/>
          <a:p>
            <a:r>
              <a:rPr lang="en-US" dirty="0"/>
              <a:t>Capgemini E-learning</a:t>
            </a:r>
          </a:p>
        </p:txBody>
      </p:sp>
    </p:spTree>
    <p:extLst>
      <p:ext uri="{BB962C8B-B14F-4D97-AF65-F5344CB8AC3E}">
        <p14:creationId xmlns:p14="http://schemas.microsoft.com/office/powerpoint/2010/main" val="3602598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3">
            <a:extLst>
              <a:ext uri="{FF2B5EF4-FFF2-40B4-BE49-F238E27FC236}">
                <a16:creationId xmlns:a16="http://schemas.microsoft.com/office/drawing/2014/main" id="{0C3DDBFB-1B74-1646-BBFB-406C05B7B5F4}"/>
              </a:ext>
            </a:extLst>
          </p:cNvPr>
          <p:cNvSpPr/>
          <p:nvPr/>
        </p:nvSpPr>
        <p:spPr>
          <a:xfrm>
            <a:off x="182082" y="940682"/>
            <a:ext cx="5684026" cy="5391207"/>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 name="Rectangle 64">
            <a:extLst>
              <a:ext uri="{FF2B5EF4-FFF2-40B4-BE49-F238E27FC236}">
                <a16:creationId xmlns:a16="http://schemas.microsoft.com/office/drawing/2014/main" id="{3D578577-5630-D448-907D-CC46623DBC22}"/>
              </a:ext>
            </a:extLst>
          </p:cNvPr>
          <p:cNvSpPr/>
          <p:nvPr/>
        </p:nvSpPr>
        <p:spPr>
          <a:xfrm>
            <a:off x="347235" y="1029962"/>
            <a:ext cx="5353719" cy="986637"/>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grpSp>
        <p:nvGrpSpPr>
          <p:cNvPr id="5" name="Group 23">
            <a:extLst>
              <a:ext uri="{FF2B5EF4-FFF2-40B4-BE49-F238E27FC236}">
                <a16:creationId xmlns:a16="http://schemas.microsoft.com/office/drawing/2014/main" id="{4AFBF32C-5ED2-944E-B3AB-4CB6E99B2844}"/>
              </a:ext>
            </a:extLst>
          </p:cNvPr>
          <p:cNvGrpSpPr>
            <a:grpSpLocks noChangeAspect="1"/>
          </p:cNvGrpSpPr>
          <p:nvPr/>
        </p:nvGrpSpPr>
        <p:grpSpPr>
          <a:xfrm>
            <a:off x="444712" y="1179930"/>
            <a:ext cx="695280" cy="614113"/>
            <a:chOff x="-2836862" y="6440488"/>
            <a:chExt cx="885824" cy="823913"/>
          </a:xfrm>
        </p:grpSpPr>
        <p:sp>
          <p:nvSpPr>
            <p:cNvPr id="6" name="Freeform 23">
              <a:extLst>
                <a:ext uri="{FF2B5EF4-FFF2-40B4-BE49-F238E27FC236}">
                  <a16:creationId xmlns:a16="http://schemas.microsoft.com/office/drawing/2014/main" id="{1C994DDE-BAC7-4540-9BD5-A3290B0ECD8F}"/>
                </a:ext>
              </a:extLst>
            </p:cNvPr>
            <p:cNvSpPr>
              <a:spLocks/>
            </p:cNvSpPr>
            <p:nvPr/>
          </p:nvSpPr>
          <p:spPr bwMode="auto">
            <a:xfrm>
              <a:off x="-2836862" y="6440488"/>
              <a:ext cx="885824" cy="823913"/>
            </a:xfrm>
            <a:custGeom>
              <a:avLst/>
              <a:gdLst>
                <a:gd name="T0" fmla="*/ 34 w 233"/>
                <a:gd name="T1" fmla="*/ 170 h 217"/>
                <a:gd name="T2" fmla="*/ 56 w 233"/>
                <a:gd name="T3" fmla="*/ 32 h 217"/>
                <a:gd name="T4" fmla="*/ 199 w 233"/>
                <a:gd name="T5" fmla="*/ 52 h 217"/>
                <a:gd name="T6" fmla="*/ 173 w 233"/>
                <a:gd name="T7" fmla="*/ 184 h 217"/>
                <a:gd name="T8" fmla="*/ 34 w 233"/>
                <a:gd name="T9" fmla="*/ 170 h 217"/>
              </a:gdLst>
              <a:ahLst/>
              <a:cxnLst>
                <a:cxn ang="0">
                  <a:pos x="T0" y="T1"/>
                </a:cxn>
                <a:cxn ang="0">
                  <a:pos x="T2" y="T3"/>
                </a:cxn>
                <a:cxn ang="0">
                  <a:pos x="T4" y="T5"/>
                </a:cxn>
                <a:cxn ang="0">
                  <a:pos x="T6" y="T7"/>
                </a:cxn>
                <a:cxn ang="0">
                  <a:pos x="T8" y="T9"/>
                </a:cxn>
              </a:cxnLst>
              <a:rect l="0" t="0" r="r" b="b"/>
              <a:pathLst>
                <a:path w="233" h="217">
                  <a:moveTo>
                    <a:pt x="34" y="170"/>
                  </a:moveTo>
                  <a:cubicBezTo>
                    <a:pt x="0" y="126"/>
                    <a:pt x="10" y="65"/>
                    <a:pt x="56" y="32"/>
                  </a:cubicBezTo>
                  <a:cubicBezTo>
                    <a:pt x="102" y="0"/>
                    <a:pt x="166" y="9"/>
                    <a:pt x="199" y="52"/>
                  </a:cubicBezTo>
                  <a:cubicBezTo>
                    <a:pt x="233" y="96"/>
                    <a:pt x="219" y="152"/>
                    <a:pt x="173" y="184"/>
                  </a:cubicBezTo>
                  <a:cubicBezTo>
                    <a:pt x="128" y="217"/>
                    <a:pt x="67" y="213"/>
                    <a:pt x="34" y="170"/>
                  </a:cubicBezTo>
                </a:path>
              </a:pathLst>
            </a:custGeom>
            <a:solidFill>
              <a:schemeClr val="bg1">
                <a:lumMod val="9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24">
              <a:extLst>
                <a:ext uri="{FF2B5EF4-FFF2-40B4-BE49-F238E27FC236}">
                  <a16:creationId xmlns:a16="http://schemas.microsoft.com/office/drawing/2014/main" id="{618F7C53-3BF9-DF4F-A055-5A29B3E8EF18}"/>
                </a:ext>
              </a:extLst>
            </p:cNvPr>
            <p:cNvSpPr>
              <a:spLocks/>
            </p:cNvSpPr>
            <p:nvPr/>
          </p:nvSpPr>
          <p:spPr bwMode="auto">
            <a:xfrm>
              <a:off x="-2312988" y="6770688"/>
              <a:ext cx="100012" cy="106363"/>
            </a:xfrm>
            <a:custGeom>
              <a:avLst/>
              <a:gdLst>
                <a:gd name="T0" fmla="*/ 15 w 26"/>
                <a:gd name="T1" fmla="*/ 27 h 28"/>
                <a:gd name="T2" fmla="*/ 25 w 26"/>
                <a:gd name="T3" fmla="*/ 12 h 28"/>
                <a:gd name="T4" fmla="*/ 11 w 26"/>
                <a:gd name="T5" fmla="*/ 1 h 28"/>
                <a:gd name="T6" fmla="*/ 1 w 26"/>
                <a:gd name="T7" fmla="*/ 17 h 28"/>
                <a:gd name="T8" fmla="*/ 15 w 26"/>
                <a:gd name="T9" fmla="*/ 27 h 28"/>
              </a:gdLst>
              <a:ahLst/>
              <a:cxnLst>
                <a:cxn ang="0">
                  <a:pos x="T0" y="T1"/>
                </a:cxn>
                <a:cxn ang="0">
                  <a:pos x="T2" y="T3"/>
                </a:cxn>
                <a:cxn ang="0">
                  <a:pos x="T4" y="T5"/>
                </a:cxn>
                <a:cxn ang="0">
                  <a:pos x="T6" y="T7"/>
                </a:cxn>
                <a:cxn ang="0">
                  <a:pos x="T8" y="T9"/>
                </a:cxn>
              </a:cxnLst>
              <a:rect l="0" t="0" r="r" b="b"/>
              <a:pathLst>
                <a:path w="26" h="28">
                  <a:moveTo>
                    <a:pt x="15" y="27"/>
                  </a:moveTo>
                  <a:cubicBezTo>
                    <a:pt x="22" y="25"/>
                    <a:pt x="26" y="19"/>
                    <a:pt x="25" y="12"/>
                  </a:cubicBezTo>
                  <a:cubicBezTo>
                    <a:pt x="24" y="5"/>
                    <a:pt x="18" y="0"/>
                    <a:pt x="11" y="1"/>
                  </a:cubicBezTo>
                  <a:cubicBezTo>
                    <a:pt x="5" y="3"/>
                    <a:pt x="0" y="10"/>
                    <a:pt x="1" y="17"/>
                  </a:cubicBezTo>
                  <a:cubicBezTo>
                    <a:pt x="2" y="24"/>
                    <a:pt x="9" y="28"/>
                    <a:pt x="15" y="27"/>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25">
              <a:extLst>
                <a:ext uri="{FF2B5EF4-FFF2-40B4-BE49-F238E27FC236}">
                  <a16:creationId xmlns:a16="http://schemas.microsoft.com/office/drawing/2014/main" id="{76FECC5B-5ED7-BB4C-AA21-D42824308A07}"/>
                </a:ext>
              </a:extLst>
            </p:cNvPr>
            <p:cNvSpPr>
              <a:spLocks/>
            </p:cNvSpPr>
            <p:nvPr/>
          </p:nvSpPr>
          <p:spPr bwMode="auto">
            <a:xfrm>
              <a:off x="-2351088" y="6884988"/>
              <a:ext cx="176212" cy="117475"/>
            </a:xfrm>
            <a:custGeom>
              <a:avLst/>
              <a:gdLst>
                <a:gd name="T0" fmla="*/ 39 w 46"/>
                <a:gd name="T1" fmla="*/ 28 h 31"/>
                <a:gd name="T2" fmla="*/ 45 w 46"/>
                <a:gd name="T3" fmla="*/ 18 h 31"/>
                <a:gd name="T4" fmla="*/ 17 w 46"/>
                <a:gd name="T5" fmla="*/ 4 h 31"/>
                <a:gd name="T6" fmla="*/ 0 w 46"/>
                <a:gd name="T7" fmla="*/ 21 h 31"/>
                <a:gd name="T8" fmla="*/ 0 w 46"/>
                <a:gd name="T9" fmla="*/ 26 h 31"/>
                <a:gd name="T10" fmla="*/ 39 w 46"/>
                <a:gd name="T11" fmla="*/ 28 h 31"/>
              </a:gdLst>
              <a:ahLst/>
              <a:cxnLst>
                <a:cxn ang="0">
                  <a:pos x="T0" y="T1"/>
                </a:cxn>
                <a:cxn ang="0">
                  <a:pos x="T2" y="T3"/>
                </a:cxn>
                <a:cxn ang="0">
                  <a:pos x="T4" y="T5"/>
                </a:cxn>
                <a:cxn ang="0">
                  <a:pos x="T6" y="T7"/>
                </a:cxn>
                <a:cxn ang="0">
                  <a:pos x="T8" y="T9"/>
                </a:cxn>
                <a:cxn ang="0">
                  <a:pos x="T10" y="T11"/>
                </a:cxn>
              </a:cxnLst>
              <a:rect l="0" t="0" r="r" b="b"/>
              <a:pathLst>
                <a:path w="46" h="31">
                  <a:moveTo>
                    <a:pt x="39" y="28"/>
                  </a:moveTo>
                  <a:cubicBezTo>
                    <a:pt x="43" y="27"/>
                    <a:pt x="46" y="23"/>
                    <a:pt x="45" y="18"/>
                  </a:cubicBezTo>
                  <a:cubicBezTo>
                    <a:pt x="43" y="9"/>
                    <a:pt x="33" y="0"/>
                    <a:pt x="17" y="4"/>
                  </a:cubicBezTo>
                  <a:cubicBezTo>
                    <a:pt x="9" y="6"/>
                    <a:pt x="2" y="12"/>
                    <a:pt x="0" y="21"/>
                  </a:cubicBezTo>
                  <a:cubicBezTo>
                    <a:pt x="0" y="23"/>
                    <a:pt x="0" y="24"/>
                    <a:pt x="0" y="26"/>
                  </a:cubicBezTo>
                  <a:cubicBezTo>
                    <a:pt x="11" y="26"/>
                    <a:pt x="21" y="31"/>
                    <a:pt x="39" y="28"/>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26">
              <a:extLst>
                <a:ext uri="{FF2B5EF4-FFF2-40B4-BE49-F238E27FC236}">
                  <a16:creationId xmlns:a16="http://schemas.microsoft.com/office/drawing/2014/main" id="{A39DD288-06A0-2F46-BAD8-3D0747E75FA2}"/>
                </a:ext>
              </a:extLst>
            </p:cNvPr>
            <p:cNvSpPr>
              <a:spLocks/>
            </p:cNvSpPr>
            <p:nvPr/>
          </p:nvSpPr>
          <p:spPr bwMode="auto">
            <a:xfrm>
              <a:off x="-2586038" y="6740525"/>
              <a:ext cx="87312" cy="90488"/>
            </a:xfrm>
            <a:custGeom>
              <a:avLst/>
              <a:gdLst>
                <a:gd name="T0" fmla="*/ 9 w 23"/>
                <a:gd name="T1" fmla="*/ 23 h 24"/>
                <a:gd name="T2" fmla="*/ 1 w 23"/>
                <a:gd name="T3" fmla="*/ 10 h 24"/>
                <a:gd name="T4" fmla="*/ 13 w 23"/>
                <a:gd name="T5" fmla="*/ 1 h 24"/>
                <a:gd name="T6" fmla="*/ 22 w 23"/>
                <a:gd name="T7" fmla="*/ 14 h 24"/>
                <a:gd name="T8" fmla="*/ 9 w 23"/>
                <a:gd name="T9" fmla="*/ 23 h 24"/>
              </a:gdLst>
              <a:ahLst/>
              <a:cxnLst>
                <a:cxn ang="0">
                  <a:pos x="T0" y="T1"/>
                </a:cxn>
                <a:cxn ang="0">
                  <a:pos x="T2" y="T3"/>
                </a:cxn>
                <a:cxn ang="0">
                  <a:pos x="T4" y="T5"/>
                </a:cxn>
                <a:cxn ang="0">
                  <a:pos x="T6" y="T7"/>
                </a:cxn>
                <a:cxn ang="0">
                  <a:pos x="T8" y="T9"/>
                </a:cxn>
              </a:cxnLst>
              <a:rect l="0" t="0" r="r" b="b"/>
              <a:pathLst>
                <a:path w="23" h="24">
                  <a:moveTo>
                    <a:pt x="9" y="23"/>
                  </a:moveTo>
                  <a:cubicBezTo>
                    <a:pt x="3" y="22"/>
                    <a:pt x="0" y="16"/>
                    <a:pt x="1" y="10"/>
                  </a:cubicBezTo>
                  <a:cubicBezTo>
                    <a:pt x="2" y="4"/>
                    <a:pt x="7" y="0"/>
                    <a:pt x="13" y="1"/>
                  </a:cubicBezTo>
                  <a:cubicBezTo>
                    <a:pt x="19" y="2"/>
                    <a:pt x="23" y="8"/>
                    <a:pt x="22" y="14"/>
                  </a:cubicBezTo>
                  <a:cubicBezTo>
                    <a:pt x="21" y="20"/>
                    <a:pt x="15" y="24"/>
                    <a:pt x="9" y="23"/>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27">
              <a:extLst>
                <a:ext uri="{FF2B5EF4-FFF2-40B4-BE49-F238E27FC236}">
                  <a16:creationId xmlns:a16="http://schemas.microsoft.com/office/drawing/2014/main" id="{6743B6B8-1859-944F-85B8-4B616B8733C0}"/>
                </a:ext>
              </a:extLst>
            </p:cNvPr>
            <p:cNvSpPr>
              <a:spLocks/>
            </p:cNvSpPr>
            <p:nvPr/>
          </p:nvSpPr>
          <p:spPr bwMode="auto">
            <a:xfrm>
              <a:off x="-2620963" y="6838950"/>
              <a:ext cx="155575" cy="103188"/>
            </a:xfrm>
            <a:custGeom>
              <a:avLst/>
              <a:gdLst>
                <a:gd name="T0" fmla="*/ 7 w 41"/>
                <a:gd name="T1" fmla="*/ 24 h 27"/>
                <a:gd name="T2" fmla="*/ 1 w 41"/>
                <a:gd name="T3" fmla="*/ 16 h 27"/>
                <a:gd name="T4" fmla="*/ 26 w 41"/>
                <a:gd name="T5" fmla="*/ 3 h 27"/>
                <a:gd name="T6" fmla="*/ 40 w 41"/>
                <a:gd name="T7" fmla="*/ 18 h 27"/>
                <a:gd name="T8" fmla="*/ 41 w 41"/>
                <a:gd name="T9" fmla="*/ 23 h 27"/>
                <a:gd name="T10" fmla="*/ 7 w 41"/>
                <a:gd name="T11" fmla="*/ 24 h 27"/>
              </a:gdLst>
              <a:ahLst/>
              <a:cxnLst>
                <a:cxn ang="0">
                  <a:pos x="T0" y="T1"/>
                </a:cxn>
                <a:cxn ang="0">
                  <a:pos x="T2" y="T3"/>
                </a:cxn>
                <a:cxn ang="0">
                  <a:pos x="T4" y="T5"/>
                </a:cxn>
                <a:cxn ang="0">
                  <a:pos x="T6" y="T7"/>
                </a:cxn>
                <a:cxn ang="0">
                  <a:pos x="T8" y="T9"/>
                </a:cxn>
                <a:cxn ang="0">
                  <a:pos x="T10" y="T11"/>
                </a:cxn>
              </a:cxnLst>
              <a:rect l="0" t="0" r="r" b="b"/>
              <a:pathLst>
                <a:path w="41" h="27">
                  <a:moveTo>
                    <a:pt x="7" y="24"/>
                  </a:moveTo>
                  <a:cubicBezTo>
                    <a:pt x="3" y="24"/>
                    <a:pt x="0" y="20"/>
                    <a:pt x="1" y="16"/>
                  </a:cubicBezTo>
                  <a:cubicBezTo>
                    <a:pt x="3" y="8"/>
                    <a:pt x="12" y="0"/>
                    <a:pt x="26" y="3"/>
                  </a:cubicBezTo>
                  <a:cubicBezTo>
                    <a:pt x="33" y="5"/>
                    <a:pt x="39" y="11"/>
                    <a:pt x="40" y="18"/>
                  </a:cubicBezTo>
                  <a:cubicBezTo>
                    <a:pt x="41" y="20"/>
                    <a:pt x="41" y="21"/>
                    <a:pt x="41" y="23"/>
                  </a:cubicBezTo>
                  <a:cubicBezTo>
                    <a:pt x="31" y="23"/>
                    <a:pt x="23" y="27"/>
                    <a:pt x="7" y="24"/>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28">
              <a:extLst>
                <a:ext uri="{FF2B5EF4-FFF2-40B4-BE49-F238E27FC236}">
                  <a16:creationId xmlns:a16="http://schemas.microsoft.com/office/drawing/2014/main" id="{6F949664-AD13-4840-B19A-2D4A37E966AE}"/>
                </a:ext>
              </a:extLst>
            </p:cNvPr>
            <p:cNvSpPr>
              <a:spLocks/>
            </p:cNvSpPr>
            <p:nvPr/>
          </p:nvSpPr>
          <p:spPr bwMode="auto">
            <a:xfrm>
              <a:off x="-2482850" y="6710363"/>
              <a:ext cx="136525" cy="147638"/>
            </a:xfrm>
            <a:custGeom>
              <a:avLst/>
              <a:gdLst>
                <a:gd name="T0" fmla="*/ 19 w 36"/>
                <a:gd name="T1" fmla="*/ 38 h 39"/>
                <a:gd name="T2" fmla="*/ 36 w 36"/>
                <a:gd name="T3" fmla="*/ 18 h 39"/>
                <a:gd name="T4" fmla="*/ 18 w 36"/>
                <a:gd name="T5" fmla="*/ 1 h 39"/>
                <a:gd name="T6" fmla="*/ 1 w 36"/>
                <a:gd name="T7" fmla="*/ 21 h 39"/>
                <a:gd name="T8" fmla="*/ 19 w 36"/>
                <a:gd name="T9" fmla="*/ 38 h 39"/>
              </a:gdLst>
              <a:ahLst/>
              <a:cxnLst>
                <a:cxn ang="0">
                  <a:pos x="T0" y="T1"/>
                </a:cxn>
                <a:cxn ang="0">
                  <a:pos x="T2" y="T3"/>
                </a:cxn>
                <a:cxn ang="0">
                  <a:pos x="T4" y="T5"/>
                </a:cxn>
                <a:cxn ang="0">
                  <a:pos x="T6" y="T7"/>
                </a:cxn>
                <a:cxn ang="0">
                  <a:pos x="T8" y="T9"/>
                </a:cxn>
              </a:cxnLst>
              <a:rect l="0" t="0" r="r" b="b"/>
              <a:pathLst>
                <a:path w="36" h="39">
                  <a:moveTo>
                    <a:pt x="19" y="38"/>
                  </a:moveTo>
                  <a:cubicBezTo>
                    <a:pt x="30" y="37"/>
                    <a:pt x="36" y="28"/>
                    <a:pt x="36" y="18"/>
                  </a:cubicBezTo>
                  <a:cubicBezTo>
                    <a:pt x="36" y="8"/>
                    <a:pt x="28" y="0"/>
                    <a:pt x="18" y="1"/>
                  </a:cubicBezTo>
                  <a:cubicBezTo>
                    <a:pt x="8" y="1"/>
                    <a:pt x="0" y="10"/>
                    <a:pt x="1" y="21"/>
                  </a:cubicBezTo>
                  <a:cubicBezTo>
                    <a:pt x="1" y="31"/>
                    <a:pt x="9" y="39"/>
                    <a:pt x="19" y="38"/>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29">
              <a:extLst>
                <a:ext uri="{FF2B5EF4-FFF2-40B4-BE49-F238E27FC236}">
                  <a16:creationId xmlns:a16="http://schemas.microsoft.com/office/drawing/2014/main" id="{5741426D-1197-0D4E-A9BE-3B7950D1BDB7}"/>
                </a:ext>
              </a:extLst>
            </p:cNvPr>
            <p:cNvSpPr>
              <a:spLocks/>
            </p:cNvSpPr>
            <p:nvPr/>
          </p:nvSpPr>
          <p:spPr bwMode="auto">
            <a:xfrm>
              <a:off x="-2540000" y="6873875"/>
              <a:ext cx="254000" cy="166688"/>
            </a:xfrm>
            <a:custGeom>
              <a:avLst/>
              <a:gdLst>
                <a:gd name="T0" fmla="*/ 0 w 67"/>
                <a:gd name="T1" fmla="*/ 38 h 44"/>
                <a:gd name="T2" fmla="*/ 0 w 67"/>
                <a:gd name="T3" fmla="*/ 30 h 44"/>
                <a:gd name="T4" fmla="*/ 24 w 67"/>
                <a:gd name="T5" fmla="*/ 5 h 44"/>
                <a:gd name="T6" fmla="*/ 64 w 67"/>
                <a:gd name="T7" fmla="*/ 24 h 44"/>
                <a:gd name="T8" fmla="*/ 55 w 67"/>
                <a:gd name="T9" fmla="*/ 40 h 44"/>
                <a:gd name="T10" fmla="*/ 0 w 67"/>
                <a:gd name="T11" fmla="*/ 38 h 44"/>
              </a:gdLst>
              <a:ahLst/>
              <a:cxnLst>
                <a:cxn ang="0">
                  <a:pos x="T0" y="T1"/>
                </a:cxn>
                <a:cxn ang="0">
                  <a:pos x="T2" y="T3"/>
                </a:cxn>
                <a:cxn ang="0">
                  <a:pos x="T4" y="T5"/>
                </a:cxn>
                <a:cxn ang="0">
                  <a:pos x="T6" y="T7"/>
                </a:cxn>
                <a:cxn ang="0">
                  <a:pos x="T8" y="T9"/>
                </a:cxn>
                <a:cxn ang="0">
                  <a:pos x="T10" y="T11"/>
                </a:cxn>
              </a:cxnLst>
              <a:rect l="0" t="0" r="r" b="b"/>
              <a:pathLst>
                <a:path w="67" h="44">
                  <a:moveTo>
                    <a:pt x="0" y="38"/>
                  </a:moveTo>
                  <a:cubicBezTo>
                    <a:pt x="0" y="35"/>
                    <a:pt x="0" y="32"/>
                    <a:pt x="0" y="30"/>
                  </a:cubicBezTo>
                  <a:cubicBezTo>
                    <a:pt x="3" y="17"/>
                    <a:pt x="13" y="8"/>
                    <a:pt x="24" y="5"/>
                  </a:cubicBezTo>
                  <a:cubicBezTo>
                    <a:pt x="47" y="0"/>
                    <a:pt x="60" y="11"/>
                    <a:pt x="64" y="24"/>
                  </a:cubicBezTo>
                  <a:cubicBezTo>
                    <a:pt x="67" y="31"/>
                    <a:pt x="62" y="39"/>
                    <a:pt x="55" y="40"/>
                  </a:cubicBezTo>
                  <a:cubicBezTo>
                    <a:pt x="30" y="44"/>
                    <a:pt x="15" y="37"/>
                    <a:pt x="0" y="38"/>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 name="Text Placeholder 49">
            <a:extLst>
              <a:ext uri="{FF2B5EF4-FFF2-40B4-BE49-F238E27FC236}">
                <a16:creationId xmlns:a16="http://schemas.microsoft.com/office/drawing/2014/main" id="{685DEE49-A574-2140-A3CC-5D5B434A880B}"/>
              </a:ext>
            </a:extLst>
          </p:cNvPr>
          <p:cNvSpPr txBox="1">
            <a:spLocks/>
          </p:cNvSpPr>
          <p:nvPr/>
        </p:nvSpPr>
        <p:spPr>
          <a:xfrm>
            <a:off x="1134451" y="1220258"/>
            <a:ext cx="4361002" cy="52722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lang="en-US" sz="1400" dirty="0">
                <a:solidFill>
                  <a:schemeClr val="bg1"/>
                </a:solidFill>
              </a:rPr>
              <a:t>Team di </a:t>
            </a:r>
            <a:r>
              <a:rPr lang="en-US" sz="1400" dirty="0" err="1">
                <a:solidFill>
                  <a:schemeClr val="bg1"/>
                </a:solidFill>
              </a:rPr>
              <a:t>specialisti</a:t>
            </a:r>
            <a:r>
              <a:rPr lang="en-US" sz="1400" dirty="0">
                <a:solidFill>
                  <a:schemeClr val="bg1"/>
                </a:solidFill>
              </a:rPr>
              <a:t> (</a:t>
            </a:r>
            <a:r>
              <a:rPr lang="en-US" sz="1400" dirty="0" err="1">
                <a:solidFill>
                  <a:schemeClr val="bg1"/>
                </a:solidFill>
              </a:rPr>
              <a:t>risorse</a:t>
            </a:r>
            <a:r>
              <a:rPr lang="en-US" sz="1400" dirty="0">
                <a:solidFill>
                  <a:schemeClr val="bg1"/>
                </a:solidFill>
              </a:rPr>
              <a:t> </a:t>
            </a:r>
            <a:r>
              <a:rPr lang="en-US" sz="1400" dirty="0" err="1">
                <a:solidFill>
                  <a:schemeClr val="bg1"/>
                </a:solidFill>
              </a:rPr>
              <a:t>raggruppate</a:t>
            </a:r>
            <a:r>
              <a:rPr lang="en-US" sz="1400" dirty="0">
                <a:solidFill>
                  <a:schemeClr val="bg1"/>
                </a:solidFill>
              </a:rPr>
              <a:t> in base alle skills)</a:t>
            </a:r>
            <a:endParaRPr kumimoji="0" lang="pt-PT" sz="1400" b="0" i="0" u="none" strike="noStrike" kern="1200" cap="none" spc="0" normalizeH="0" baseline="0" noProof="0" dirty="0">
              <a:ln>
                <a:noFill/>
              </a:ln>
              <a:solidFill>
                <a:schemeClr val="bg1"/>
              </a:solidFill>
              <a:effectLst/>
              <a:uLnTx/>
              <a:uFillTx/>
              <a:latin typeface="+mn-lt"/>
              <a:ea typeface="+mn-ea"/>
              <a:cs typeface="+mn-cs"/>
            </a:endParaRPr>
          </a:p>
        </p:txBody>
      </p:sp>
      <p:sp>
        <p:nvSpPr>
          <p:cNvPr id="14" name="Rectangle 63">
            <a:extLst>
              <a:ext uri="{FF2B5EF4-FFF2-40B4-BE49-F238E27FC236}">
                <a16:creationId xmlns:a16="http://schemas.microsoft.com/office/drawing/2014/main" id="{BE8355BD-E028-0342-A159-B5BA76E80EA8}"/>
              </a:ext>
            </a:extLst>
          </p:cNvPr>
          <p:cNvSpPr/>
          <p:nvPr/>
        </p:nvSpPr>
        <p:spPr>
          <a:xfrm>
            <a:off x="6261102" y="945077"/>
            <a:ext cx="5684026" cy="5391207"/>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64">
            <a:extLst>
              <a:ext uri="{FF2B5EF4-FFF2-40B4-BE49-F238E27FC236}">
                <a16:creationId xmlns:a16="http://schemas.microsoft.com/office/drawing/2014/main" id="{642B51FB-FD64-7A45-B659-B8F7B629779D}"/>
              </a:ext>
            </a:extLst>
          </p:cNvPr>
          <p:cNvSpPr/>
          <p:nvPr/>
        </p:nvSpPr>
        <p:spPr>
          <a:xfrm>
            <a:off x="6426255" y="1038041"/>
            <a:ext cx="5353719" cy="986637"/>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pSp>
        <p:nvGrpSpPr>
          <p:cNvPr id="16" name="Group 23">
            <a:extLst>
              <a:ext uri="{FF2B5EF4-FFF2-40B4-BE49-F238E27FC236}">
                <a16:creationId xmlns:a16="http://schemas.microsoft.com/office/drawing/2014/main" id="{0B3E54C8-FC48-BA49-97A6-A05B40CBDDA6}"/>
              </a:ext>
            </a:extLst>
          </p:cNvPr>
          <p:cNvGrpSpPr>
            <a:grpSpLocks noChangeAspect="1"/>
          </p:cNvGrpSpPr>
          <p:nvPr/>
        </p:nvGrpSpPr>
        <p:grpSpPr>
          <a:xfrm>
            <a:off x="6523732" y="1188009"/>
            <a:ext cx="762478" cy="673467"/>
            <a:chOff x="-2836862" y="6440488"/>
            <a:chExt cx="885824" cy="823913"/>
          </a:xfrm>
        </p:grpSpPr>
        <p:sp>
          <p:nvSpPr>
            <p:cNvPr id="17" name="Freeform 23">
              <a:extLst>
                <a:ext uri="{FF2B5EF4-FFF2-40B4-BE49-F238E27FC236}">
                  <a16:creationId xmlns:a16="http://schemas.microsoft.com/office/drawing/2014/main" id="{0758BB27-F95C-E64A-98C0-6BA7E3A0BEDC}"/>
                </a:ext>
              </a:extLst>
            </p:cNvPr>
            <p:cNvSpPr>
              <a:spLocks/>
            </p:cNvSpPr>
            <p:nvPr/>
          </p:nvSpPr>
          <p:spPr bwMode="auto">
            <a:xfrm>
              <a:off x="-2836862" y="6440488"/>
              <a:ext cx="885824" cy="823913"/>
            </a:xfrm>
            <a:custGeom>
              <a:avLst/>
              <a:gdLst>
                <a:gd name="T0" fmla="*/ 34 w 233"/>
                <a:gd name="T1" fmla="*/ 170 h 217"/>
                <a:gd name="T2" fmla="*/ 56 w 233"/>
                <a:gd name="T3" fmla="*/ 32 h 217"/>
                <a:gd name="T4" fmla="*/ 199 w 233"/>
                <a:gd name="T5" fmla="*/ 52 h 217"/>
                <a:gd name="T6" fmla="*/ 173 w 233"/>
                <a:gd name="T7" fmla="*/ 184 h 217"/>
                <a:gd name="T8" fmla="*/ 34 w 233"/>
                <a:gd name="T9" fmla="*/ 170 h 217"/>
              </a:gdLst>
              <a:ahLst/>
              <a:cxnLst>
                <a:cxn ang="0">
                  <a:pos x="T0" y="T1"/>
                </a:cxn>
                <a:cxn ang="0">
                  <a:pos x="T2" y="T3"/>
                </a:cxn>
                <a:cxn ang="0">
                  <a:pos x="T4" y="T5"/>
                </a:cxn>
                <a:cxn ang="0">
                  <a:pos x="T6" y="T7"/>
                </a:cxn>
                <a:cxn ang="0">
                  <a:pos x="T8" y="T9"/>
                </a:cxn>
              </a:cxnLst>
              <a:rect l="0" t="0" r="r" b="b"/>
              <a:pathLst>
                <a:path w="233" h="217">
                  <a:moveTo>
                    <a:pt x="34" y="170"/>
                  </a:moveTo>
                  <a:cubicBezTo>
                    <a:pt x="0" y="126"/>
                    <a:pt x="10" y="65"/>
                    <a:pt x="56" y="32"/>
                  </a:cubicBezTo>
                  <a:cubicBezTo>
                    <a:pt x="102" y="0"/>
                    <a:pt x="166" y="9"/>
                    <a:pt x="199" y="52"/>
                  </a:cubicBezTo>
                  <a:cubicBezTo>
                    <a:pt x="233" y="96"/>
                    <a:pt x="219" y="152"/>
                    <a:pt x="173" y="184"/>
                  </a:cubicBezTo>
                  <a:cubicBezTo>
                    <a:pt x="128" y="217"/>
                    <a:pt x="67" y="213"/>
                    <a:pt x="34" y="170"/>
                  </a:cubicBezTo>
                </a:path>
              </a:pathLst>
            </a:custGeom>
            <a:solidFill>
              <a:schemeClr val="bg1">
                <a:lumMod val="95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24">
              <a:extLst>
                <a:ext uri="{FF2B5EF4-FFF2-40B4-BE49-F238E27FC236}">
                  <a16:creationId xmlns:a16="http://schemas.microsoft.com/office/drawing/2014/main" id="{01B2B41B-968E-8847-BB7B-57C6C2871320}"/>
                </a:ext>
              </a:extLst>
            </p:cNvPr>
            <p:cNvSpPr>
              <a:spLocks/>
            </p:cNvSpPr>
            <p:nvPr/>
          </p:nvSpPr>
          <p:spPr bwMode="auto">
            <a:xfrm>
              <a:off x="-2312988" y="6770688"/>
              <a:ext cx="100012" cy="106363"/>
            </a:xfrm>
            <a:custGeom>
              <a:avLst/>
              <a:gdLst>
                <a:gd name="T0" fmla="*/ 15 w 26"/>
                <a:gd name="T1" fmla="*/ 27 h 28"/>
                <a:gd name="T2" fmla="*/ 25 w 26"/>
                <a:gd name="T3" fmla="*/ 12 h 28"/>
                <a:gd name="T4" fmla="*/ 11 w 26"/>
                <a:gd name="T5" fmla="*/ 1 h 28"/>
                <a:gd name="T6" fmla="*/ 1 w 26"/>
                <a:gd name="T7" fmla="*/ 17 h 28"/>
                <a:gd name="T8" fmla="*/ 15 w 26"/>
                <a:gd name="T9" fmla="*/ 27 h 28"/>
              </a:gdLst>
              <a:ahLst/>
              <a:cxnLst>
                <a:cxn ang="0">
                  <a:pos x="T0" y="T1"/>
                </a:cxn>
                <a:cxn ang="0">
                  <a:pos x="T2" y="T3"/>
                </a:cxn>
                <a:cxn ang="0">
                  <a:pos x="T4" y="T5"/>
                </a:cxn>
                <a:cxn ang="0">
                  <a:pos x="T6" y="T7"/>
                </a:cxn>
                <a:cxn ang="0">
                  <a:pos x="T8" y="T9"/>
                </a:cxn>
              </a:cxnLst>
              <a:rect l="0" t="0" r="r" b="b"/>
              <a:pathLst>
                <a:path w="26" h="28">
                  <a:moveTo>
                    <a:pt x="15" y="27"/>
                  </a:moveTo>
                  <a:cubicBezTo>
                    <a:pt x="22" y="25"/>
                    <a:pt x="26" y="19"/>
                    <a:pt x="25" y="12"/>
                  </a:cubicBezTo>
                  <a:cubicBezTo>
                    <a:pt x="24" y="5"/>
                    <a:pt x="18" y="0"/>
                    <a:pt x="11" y="1"/>
                  </a:cubicBezTo>
                  <a:cubicBezTo>
                    <a:pt x="5" y="3"/>
                    <a:pt x="0" y="10"/>
                    <a:pt x="1" y="17"/>
                  </a:cubicBezTo>
                  <a:cubicBezTo>
                    <a:pt x="2" y="24"/>
                    <a:pt x="9" y="28"/>
                    <a:pt x="15" y="27"/>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25">
              <a:extLst>
                <a:ext uri="{FF2B5EF4-FFF2-40B4-BE49-F238E27FC236}">
                  <a16:creationId xmlns:a16="http://schemas.microsoft.com/office/drawing/2014/main" id="{8E3C3F86-C982-BA48-A5B4-6B1DBFCB723C}"/>
                </a:ext>
              </a:extLst>
            </p:cNvPr>
            <p:cNvSpPr>
              <a:spLocks/>
            </p:cNvSpPr>
            <p:nvPr/>
          </p:nvSpPr>
          <p:spPr bwMode="auto">
            <a:xfrm>
              <a:off x="-2351088" y="6884988"/>
              <a:ext cx="176212" cy="117475"/>
            </a:xfrm>
            <a:custGeom>
              <a:avLst/>
              <a:gdLst>
                <a:gd name="T0" fmla="*/ 39 w 46"/>
                <a:gd name="T1" fmla="*/ 28 h 31"/>
                <a:gd name="T2" fmla="*/ 45 w 46"/>
                <a:gd name="T3" fmla="*/ 18 h 31"/>
                <a:gd name="T4" fmla="*/ 17 w 46"/>
                <a:gd name="T5" fmla="*/ 4 h 31"/>
                <a:gd name="T6" fmla="*/ 0 w 46"/>
                <a:gd name="T7" fmla="*/ 21 h 31"/>
                <a:gd name="T8" fmla="*/ 0 w 46"/>
                <a:gd name="T9" fmla="*/ 26 h 31"/>
                <a:gd name="T10" fmla="*/ 39 w 46"/>
                <a:gd name="T11" fmla="*/ 28 h 31"/>
              </a:gdLst>
              <a:ahLst/>
              <a:cxnLst>
                <a:cxn ang="0">
                  <a:pos x="T0" y="T1"/>
                </a:cxn>
                <a:cxn ang="0">
                  <a:pos x="T2" y="T3"/>
                </a:cxn>
                <a:cxn ang="0">
                  <a:pos x="T4" y="T5"/>
                </a:cxn>
                <a:cxn ang="0">
                  <a:pos x="T6" y="T7"/>
                </a:cxn>
                <a:cxn ang="0">
                  <a:pos x="T8" y="T9"/>
                </a:cxn>
                <a:cxn ang="0">
                  <a:pos x="T10" y="T11"/>
                </a:cxn>
              </a:cxnLst>
              <a:rect l="0" t="0" r="r" b="b"/>
              <a:pathLst>
                <a:path w="46" h="31">
                  <a:moveTo>
                    <a:pt x="39" y="28"/>
                  </a:moveTo>
                  <a:cubicBezTo>
                    <a:pt x="43" y="27"/>
                    <a:pt x="46" y="23"/>
                    <a:pt x="45" y="18"/>
                  </a:cubicBezTo>
                  <a:cubicBezTo>
                    <a:pt x="43" y="9"/>
                    <a:pt x="33" y="0"/>
                    <a:pt x="17" y="4"/>
                  </a:cubicBezTo>
                  <a:cubicBezTo>
                    <a:pt x="9" y="6"/>
                    <a:pt x="2" y="12"/>
                    <a:pt x="0" y="21"/>
                  </a:cubicBezTo>
                  <a:cubicBezTo>
                    <a:pt x="0" y="23"/>
                    <a:pt x="0" y="24"/>
                    <a:pt x="0" y="26"/>
                  </a:cubicBezTo>
                  <a:cubicBezTo>
                    <a:pt x="11" y="26"/>
                    <a:pt x="21" y="31"/>
                    <a:pt x="39" y="28"/>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26">
              <a:extLst>
                <a:ext uri="{FF2B5EF4-FFF2-40B4-BE49-F238E27FC236}">
                  <a16:creationId xmlns:a16="http://schemas.microsoft.com/office/drawing/2014/main" id="{23BAF927-FC3A-0D47-B1F0-8F28E8EA0DA3}"/>
                </a:ext>
              </a:extLst>
            </p:cNvPr>
            <p:cNvSpPr>
              <a:spLocks/>
            </p:cNvSpPr>
            <p:nvPr/>
          </p:nvSpPr>
          <p:spPr bwMode="auto">
            <a:xfrm>
              <a:off x="-2586038" y="6740525"/>
              <a:ext cx="87312" cy="90488"/>
            </a:xfrm>
            <a:custGeom>
              <a:avLst/>
              <a:gdLst>
                <a:gd name="T0" fmla="*/ 9 w 23"/>
                <a:gd name="T1" fmla="*/ 23 h 24"/>
                <a:gd name="T2" fmla="*/ 1 w 23"/>
                <a:gd name="T3" fmla="*/ 10 h 24"/>
                <a:gd name="T4" fmla="*/ 13 w 23"/>
                <a:gd name="T5" fmla="*/ 1 h 24"/>
                <a:gd name="T6" fmla="*/ 22 w 23"/>
                <a:gd name="T7" fmla="*/ 14 h 24"/>
                <a:gd name="T8" fmla="*/ 9 w 23"/>
                <a:gd name="T9" fmla="*/ 23 h 24"/>
              </a:gdLst>
              <a:ahLst/>
              <a:cxnLst>
                <a:cxn ang="0">
                  <a:pos x="T0" y="T1"/>
                </a:cxn>
                <a:cxn ang="0">
                  <a:pos x="T2" y="T3"/>
                </a:cxn>
                <a:cxn ang="0">
                  <a:pos x="T4" y="T5"/>
                </a:cxn>
                <a:cxn ang="0">
                  <a:pos x="T6" y="T7"/>
                </a:cxn>
                <a:cxn ang="0">
                  <a:pos x="T8" y="T9"/>
                </a:cxn>
              </a:cxnLst>
              <a:rect l="0" t="0" r="r" b="b"/>
              <a:pathLst>
                <a:path w="23" h="24">
                  <a:moveTo>
                    <a:pt x="9" y="23"/>
                  </a:moveTo>
                  <a:cubicBezTo>
                    <a:pt x="3" y="22"/>
                    <a:pt x="0" y="16"/>
                    <a:pt x="1" y="10"/>
                  </a:cubicBezTo>
                  <a:cubicBezTo>
                    <a:pt x="2" y="4"/>
                    <a:pt x="7" y="0"/>
                    <a:pt x="13" y="1"/>
                  </a:cubicBezTo>
                  <a:cubicBezTo>
                    <a:pt x="19" y="2"/>
                    <a:pt x="23" y="8"/>
                    <a:pt x="22" y="14"/>
                  </a:cubicBezTo>
                  <a:cubicBezTo>
                    <a:pt x="21" y="20"/>
                    <a:pt x="15" y="24"/>
                    <a:pt x="9" y="23"/>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27">
              <a:extLst>
                <a:ext uri="{FF2B5EF4-FFF2-40B4-BE49-F238E27FC236}">
                  <a16:creationId xmlns:a16="http://schemas.microsoft.com/office/drawing/2014/main" id="{A956087F-3072-6A4B-AD13-97363CF048F1}"/>
                </a:ext>
              </a:extLst>
            </p:cNvPr>
            <p:cNvSpPr>
              <a:spLocks/>
            </p:cNvSpPr>
            <p:nvPr/>
          </p:nvSpPr>
          <p:spPr bwMode="auto">
            <a:xfrm>
              <a:off x="-2620963" y="6838950"/>
              <a:ext cx="155575" cy="103188"/>
            </a:xfrm>
            <a:custGeom>
              <a:avLst/>
              <a:gdLst>
                <a:gd name="T0" fmla="*/ 7 w 41"/>
                <a:gd name="T1" fmla="*/ 24 h 27"/>
                <a:gd name="T2" fmla="*/ 1 w 41"/>
                <a:gd name="T3" fmla="*/ 16 h 27"/>
                <a:gd name="T4" fmla="*/ 26 w 41"/>
                <a:gd name="T5" fmla="*/ 3 h 27"/>
                <a:gd name="T6" fmla="*/ 40 w 41"/>
                <a:gd name="T7" fmla="*/ 18 h 27"/>
                <a:gd name="T8" fmla="*/ 41 w 41"/>
                <a:gd name="T9" fmla="*/ 23 h 27"/>
                <a:gd name="T10" fmla="*/ 7 w 41"/>
                <a:gd name="T11" fmla="*/ 24 h 27"/>
              </a:gdLst>
              <a:ahLst/>
              <a:cxnLst>
                <a:cxn ang="0">
                  <a:pos x="T0" y="T1"/>
                </a:cxn>
                <a:cxn ang="0">
                  <a:pos x="T2" y="T3"/>
                </a:cxn>
                <a:cxn ang="0">
                  <a:pos x="T4" y="T5"/>
                </a:cxn>
                <a:cxn ang="0">
                  <a:pos x="T6" y="T7"/>
                </a:cxn>
                <a:cxn ang="0">
                  <a:pos x="T8" y="T9"/>
                </a:cxn>
                <a:cxn ang="0">
                  <a:pos x="T10" y="T11"/>
                </a:cxn>
              </a:cxnLst>
              <a:rect l="0" t="0" r="r" b="b"/>
              <a:pathLst>
                <a:path w="41" h="27">
                  <a:moveTo>
                    <a:pt x="7" y="24"/>
                  </a:moveTo>
                  <a:cubicBezTo>
                    <a:pt x="3" y="24"/>
                    <a:pt x="0" y="20"/>
                    <a:pt x="1" y="16"/>
                  </a:cubicBezTo>
                  <a:cubicBezTo>
                    <a:pt x="3" y="8"/>
                    <a:pt x="12" y="0"/>
                    <a:pt x="26" y="3"/>
                  </a:cubicBezTo>
                  <a:cubicBezTo>
                    <a:pt x="33" y="5"/>
                    <a:pt x="39" y="11"/>
                    <a:pt x="40" y="18"/>
                  </a:cubicBezTo>
                  <a:cubicBezTo>
                    <a:pt x="41" y="20"/>
                    <a:pt x="41" y="21"/>
                    <a:pt x="41" y="23"/>
                  </a:cubicBezTo>
                  <a:cubicBezTo>
                    <a:pt x="31" y="23"/>
                    <a:pt x="23" y="27"/>
                    <a:pt x="7" y="24"/>
                  </a:cubicBezTo>
                </a:path>
              </a:pathLst>
            </a:custGeom>
            <a:solidFill>
              <a:srgbClr val="2B0A3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28">
              <a:extLst>
                <a:ext uri="{FF2B5EF4-FFF2-40B4-BE49-F238E27FC236}">
                  <a16:creationId xmlns:a16="http://schemas.microsoft.com/office/drawing/2014/main" id="{60BDB12D-7F27-4946-8FC7-95855E7142C4}"/>
                </a:ext>
              </a:extLst>
            </p:cNvPr>
            <p:cNvSpPr>
              <a:spLocks/>
            </p:cNvSpPr>
            <p:nvPr/>
          </p:nvSpPr>
          <p:spPr bwMode="auto">
            <a:xfrm>
              <a:off x="-2482850" y="6710363"/>
              <a:ext cx="136525" cy="147638"/>
            </a:xfrm>
            <a:custGeom>
              <a:avLst/>
              <a:gdLst>
                <a:gd name="T0" fmla="*/ 19 w 36"/>
                <a:gd name="T1" fmla="*/ 38 h 39"/>
                <a:gd name="T2" fmla="*/ 36 w 36"/>
                <a:gd name="T3" fmla="*/ 18 h 39"/>
                <a:gd name="T4" fmla="*/ 18 w 36"/>
                <a:gd name="T5" fmla="*/ 1 h 39"/>
                <a:gd name="T6" fmla="*/ 1 w 36"/>
                <a:gd name="T7" fmla="*/ 21 h 39"/>
                <a:gd name="T8" fmla="*/ 19 w 36"/>
                <a:gd name="T9" fmla="*/ 38 h 39"/>
              </a:gdLst>
              <a:ahLst/>
              <a:cxnLst>
                <a:cxn ang="0">
                  <a:pos x="T0" y="T1"/>
                </a:cxn>
                <a:cxn ang="0">
                  <a:pos x="T2" y="T3"/>
                </a:cxn>
                <a:cxn ang="0">
                  <a:pos x="T4" y="T5"/>
                </a:cxn>
                <a:cxn ang="0">
                  <a:pos x="T6" y="T7"/>
                </a:cxn>
                <a:cxn ang="0">
                  <a:pos x="T8" y="T9"/>
                </a:cxn>
              </a:cxnLst>
              <a:rect l="0" t="0" r="r" b="b"/>
              <a:pathLst>
                <a:path w="36" h="39">
                  <a:moveTo>
                    <a:pt x="19" y="38"/>
                  </a:moveTo>
                  <a:cubicBezTo>
                    <a:pt x="30" y="37"/>
                    <a:pt x="36" y="28"/>
                    <a:pt x="36" y="18"/>
                  </a:cubicBezTo>
                  <a:cubicBezTo>
                    <a:pt x="36" y="8"/>
                    <a:pt x="28" y="0"/>
                    <a:pt x="18" y="1"/>
                  </a:cubicBezTo>
                  <a:cubicBezTo>
                    <a:pt x="8" y="1"/>
                    <a:pt x="0" y="10"/>
                    <a:pt x="1" y="21"/>
                  </a:cubicBezTo>
                  <a:cubicBezTo>
                    <a:pt x="1" y="31"/>
                    <a:pt x="9" y="39"/>
                    <a:pt x="19" y="38"/>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29">
              <a:extLst>
                <a:ext uri="{FF2B5EF4-FFF2-40B4-BE49-F238E27FC236}">
                  <a16:creationId xmlns:a16="http://schemas.microsoft.com/office/drawing/2014/main" id="{7907042F-CA68-8040-9C7E-907BBC5A5AA8}"/>
                </a:ext>
              </a:extLst>
            </p:cNvPr>
            <p:cNvSpPr>
              <a:spLocks/>
            </p:cNvSpPr>
            <p:nvPr/>
          </p:nvSpPr>
          <p:spPr bwMode="auto">
            <a:xfrm>
              <a:off x="-2540000" y="6873875"/>
              <a:ext cx="254000" cy="166688"/>
            </a:xfrm>
            <a:custGeom>
              <a:avLst/>
              <a:gdLst>
                <a:gd name="T0" fmla="*/ 0 w 67"/>
                <a:gd name="T1" fmla="*/ 38 h 44"/>
                <a:gd name="T2" fmla="*/ 0 w 67"/>
                <a:gd name="T3" fmla="*/ 30 h 44"/>
                <a:gd name="T4" fmla="*/ 24 w 67"/>
                <a:gd name="T5" fmla="*/ 5 h 44"/>
                <a:gd name="T6" fmla="*/ 64 w 67"/>
                <a:gd name="T7" fmla="*/ 24 h 44"/>
                <a:gd name="T8" fmla="*/ 55 w 67"/>
                <a:gd name="T9" fmla="*/ 40 h 44"/>
                <a:gd name="T10" fmla="*/ 0 w 67"/>
                <a:gd name="T11" fmla="*/ 38 h 44"/>
              </a:gdLst>
              <a:ahLst/>
              <a:cxnLst>
                <a:cxn ang="0">
                  <a:pos x="T0" y="T1"/>
                </a:cxn>
                <a:cxn ang="0">
                  <a:pos x="T2" y="T3"/>
                </a:cxn>
                <a:cxn ang="0">
                  <a:pos x="T4" y="T5"/>
                </a:cxn>
                <a:cxn ang="0">
                  <a:pos x="T6" y="T7"/>
                </a:cxn>
                <a:cxn ang="0">
                  <a:pos x="T8" y="T9"/>
                </a:cxn>
                <a:cxn ang="0">
                  <a:pos x="T10" y="T11"/>
                </a:cxn>
              </a:cxnLst>
              <a:rect l="0" t="0" r="r" b="b"/>
              <a:pathLst>
                <a:path w="67" h="44">
                  <a:moveTo>
                    <a:pt x="0" y="38"/>
                  </a:moveTo>
                  <a:cubicBezTo>
                    <a:pt x="0" y="35"/>
                    <a:pt x="0" y="32"/>
                    <a:pt x="0" y="30"/>
                  </a:cubicBezTo>
                  <a:cubicBezTo>
                    <a:pt x="3" y="17"/>
                    <a:pt x="13" y="8"/>
                    <a:pt x="24" y="5"/>
                  </a:cubicBezTo>
                  <a:cubicBezTo>
                    <a:pt x="47" y="0"/>
                    <a:pt x="60" y="11"/>
                    <a:pt x="64" y="24"/>
                  </a:cubicBezTo>
                  <a:cubicBezTo>
                    <a:pt x="67" y="31"/>
                    <a:pt x="62" y="39"/>
                    <a:pt x="55" y="40"/>
                  </a:cubicBezTo>
                  <a:cubicBezTo>
                    <a:pt x="30" y="44"/>
                    <a:pt x="15" y="37"/>
                    <a:pt x="0" y="38"/>
                  </a:cubicBezTo>
                </a:path>
              </a:pathLst>
            </a:custGeom>
            <a:solidFill>
              <a:srgbClr val="FF304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4" name="Text Placeholder 49">
            <a:extLst>
              <a:ext uri="{FF2B5EF4-FFF2-40B4-BE49-F238E27FC236}">
                <a16:creationId xmlns:a16="http://schemas.microsoft.com/office/drawing/2014/main" id="{3BE82BFD-6223-134A-903D-CC846BC5B99C}"/>
              </a:ext>
            </a:extLst>
          </p:cNvPr>
          <p:cNvSpPr txBox="1">
            <a:spLocks/>
          </p:cNvSpPr>
          <p:nvPr/>
        </p:nvSpPr>
        <p:spPr>
          <a:xfrm>
            <a:off x="7286209" y="1228337"/>
            <a:ext cx="4291621" cy="52722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400" b="0" i="0" u="none" strike="noStrike" kern="1200" cap="none" spc="0" normalizeH="0" baseline="0" noProof="0" dirty="0">
                <a:ln>
                  <a:noFill/>
                </a:ln>
                <a:solidFill>
                  <a:schemeClr val="bg1"/>
                </a:solidFill>
                <a:effectLst/>
                <a:uLnTx/>
                <a:uFillTx/>
                <a:latin typeface="+mn-lt"/>
                <a:ea typeface="+mn-ea"/>
                <a:cs typeface="+mn-cs"/>
              </a:rPr>
              <a:t>Team </a:t>
            </a:r>
            <a:r>
              <a:rPr kumimoji="0" lang="en-US" sz="1400" b="0" i="0" u="none" strike="noStrike" kern="1200" cap="none" spc="0" normalizeH="0" baseline="0" noProof="0" dirty="0" err="1">
                <a:ln>
                  <a:noFill/>
                </a:ln>
                <a:solidFill>
                  <a:schemeClr val="bg1"/>
                </a:solidFill>
                <a:effectLst/>
                <a:uLnTx/>
                <a:uFillTx/>
                <a:latin typeface="+mn-lt"/>
                <a:ea typeface="+mn-ea"/>
                <a:cs typeface="+mn-cs"/>
              </a:rPr>
              <a:t>cros</a:t>
            </a:r>
            <a:r>
              <a:rPr lang="en-US" sz="1400" dirty="0">
                <a:solidFill>
                  <a:schemeClr val="bg1"/>
                </a:solidFill>
              </a:rPr>
              <a:t>s-</a:t>
            </a:r>
            <a:r>
              <a:rPr lang="en-US" sz="1400" dirty="0" err="1">
                <a:solidFill>
                  <a:schemeClr val="bg1"/>
                </a:solidFill>
              </a:rPr>
              <a:t>funzionali</a:t>
            </a:r>
            <a:r>
              <a:rPr lang="en-US" sz="1400" dirty="0">
                <a:solidFill>
                  <a:schemeClr val="bg1"/>
                </a:solidFill>
              </a:rPr>
              <a:t> (</a:t>
            </a:r>
            <a:r>
              <a:rPr lang="en-US" sz="1400" dirty="0" err="1">
                <a:solidFill>
                  <a:schemeClr val="bg1"/>
                </a:solidFill>
              </a:rPr>
              <a:t>risorse</a:t>
            </a:r>
            <a:r>
              <a:rPr lang="en-US" sz="1400" dirty="0">
                <a:solidFill>
                  <a:schemeClr val="bg1"/>
                </a:solidFill>
              </a:rPr>
              <a:t> </a:t>
            </a:r>
            <a:r>
              <a:rPr lang="en-US" sz="1400" dirty="0" err="1">
                <a:solidFill>
                  <a:schemeClr val="bg1"/>
                </a:solidFill>
              </a:rPr>
              <a:t>raggruppate</a:t>
            </a:r>
            <a:r>
              <a:rPr lang="en-US" sz="1400" dirty="0">
                <a:solidFill>
                  <a:schemeClr val="bg1"/>
                </a:solidFill>
              </a:rPr>
              <a:t> </a:t>
            </a:r>
            <a:r>
              <a:rPr lang="en-US" sz="1400" dirty="0" err="1">
                <a:solidFill>
                  <a:schemeClr val="bg1"/>
                </a:solidFill>
              </a:rPr>
              <a:t>intorno</a:t>
            </a:r>
            <a:r>
              <a:rPr lang="en-US" sz="1400" dirty="0">
                <a:solidFill>
                  <a:schemeClr val="bg1"/>
                </a:solidFill>
              </a:rPr>
              <a:t> ad uno use case)</a:t>
            </a:r>
            <a:endParaRPr kumimoji="0" lang="pt-PT" sz="1400" b="0" i="0" u="none" strike="noStrike" kern="1200" cap="none" spc="0" normalizeH="0" baseline="0" noProof="0" dirty="0">
              <a:ln>
                <a:noFill/>
              </a:ln>
              <a:solidFill>
                <a:schemeClr val="bg1"/>
              </a:solidFill>
              <a:effectLst/>
              <a:uLnTx/>
              <a:uFillTx/>
              <a:latin typeface="+mn-lt"/>
              <a:ea typeface="+mn-ea"/>
              <a:cs typeface="+mn-cs"/>
            </a:endParaRPr>
          </a:p>
        </p:txBody>
      </p:sp>
      <p:pic>
        <p:nvPicPr>
          <p:cNvPr id="25" name="Picture 13" descr="C:\Users\CHIERI~1\AppData\Local\Temp\Rar$DRa0.524\png\officeworker2.png">
            <a:extLst>
              <a:ext uri="{FF2B5EF4-FFF2-40B4-BE49-F238E27FC236}">
                <a16:creationId xmlns:a16="http://schemas.microsoft.com/office/drawing/2014/main" id="{FA8B3913-0267-6443-BEF6-64C6B607A51C}"/>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25283" y="2414083"/>
            <a:ext cx="540000" cy="540000"/>
          </a:xfrm>
          <a:prstGeom prst="rect">
            <a:avLst/>
          </a:prstGeom>
          <a:noFill/>
          <a:ln w="19050">
            <a:solidFill>
              <a:schemeClr val="bg1"/>
            </a:solidFill>
          </a:ln>
          <a:extLst>
            <a:ext uri="{909E8E84-426E-40DD-AFC4-6F175D3DCCD1}">
              <a14:hiddenFill xmlns:a14="http://schemas.microsoft.com/office/drawing/2010/main">
                <a:solidFill>
                  <a:srgbClr val="FFFFFF"/>
                </a:solidFill>
              </a14:hiddenFill>
            </a:ext>
          </a:extLst>
        </p:spPr>
      </p:pic>
      <p:pic>
        <p:nvPicPr>
          <p:cNvPr id="26" name="Picture 13" descr="C:\Users\CHIERI~1\AppData\Local\Temp\Rar$DRa0.524\png\officeworker2.png">
            <a:extLst>
              <a:ext uri="{FF2B5EF4-FFF2-40B4-BE49-F238E27FC236}">
                <a16:creationId xmlns:a16="http://schemas.microsoft.com/office/drawing/2014/main" id="{B8612109-099A-1745-89AE-4BF46264A9CF}"/>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50767" y="2407862"/>
            <a:ext cx="540000" cy="540000"/>
          </a:xfrm>
          <a:prstGeom prst="rect">
            <a:avLst/>
          </a:prstGeom>
          <a:noFill/>
          <a:ln w="19050">
            <a:solidFill>
              <a:schemeClr val="bg1"/>
            </a:solidFill>
          </a:ln>
          <a:extLst>
            <a:ext uri="{909E8E84-426E-40DD-AFC4-6F175D3DCCD1}">
              <a14:hiddenFill xmlns:a14="http://schemas.microsoft.com/office/drawing/2010/main">
                <a:solidFill>
                  <a:srgbClr val="FFFFFF"/>
                </a:solidFill>
              </a14:hiddenFill>
            </a:ext>
          </a:extLst>
        </p:spPr>
      </p:pic>
      <p:pic>
        <p:nvPicPr>
          <p:cNvPr id="27" name="Picture 13" descr="C:\Users\CHIERI~1\AppData\Local\Temp\Rar$DRa0.524\png\officeworker2.png">
            <a:extLst>
              <a:ext uri="{FF2B5EF4-FFF2-40B4-BE49-F238E27FC236}">
                <a16:creationId xmlns:a16="http://schemas.microsoft.com/office/drawing/2014/main" id="{86319DCE-990E-ED4C-B1A6-F3DA46D8037F}"/>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17008" y="2407862"/>
            <a:ext cx="540000" cy="540000"/>
          </a:xfrm>
          <a:prstGeom prst="rect">
            <a:avLst/>
          </a:prstGeom>
          <a:noFill/>
          <a:ln w="19050">
            <a:solidFill>
              <a:schemeClr val="bg1"/>
            </a:solidFill>
          </a:ln>
          <a:extLst>
            <a:ext uri="{909E8E84-426E-40DD-AFC4-6F175D3DCCD1}">
              <a14:hiddenFill xmlns:a14="http://schemas.microsoft.com/office/drawing/2010/main">
                <a:solidFill>
                  <a:srgbClr val="FFFFFF"/>
                </a:solidFill>
              </a14:hiddenFill>
            </a:ext>
          </a:extLst>
        </p:spPr>
      </p:pic>
      <p:cxnSp>
        <p:nvCxnSpPr>
          <p:cNvPr id="28" name="Connettore 1 27">
            <a:extLst>
              <a:ext uri="{FF2B5EF4-FFF2-40B4-BE49-F238E27FC236}">
                <a16:creationId xmlns:a16="http://schemas.microsoft.com/office/drawing/2014/main" id="{34EB94BD-6150-C843-8A7D-69E1F4C88216}"/>
              </a:ext>
            </a:extLst>
          </p:cNvPr>
          <p:cNvCxnSpPr/>
          <p:nvPr/>
        </p:nvCxnSpPr>
        <p:spPr>
          <a:xfrm>
            <a:off x="2886749" y="2690204"/>
            <a:ext cx="278877" cy="0"/>
          </a:xfrm>
          <a:prstGeom prst="line">
            <a:avLst/>
          </a:prstGeom>
          <a:ln w="19050">
            <a:solidFill>
              <a:srgbClr val="008CC1"/>
            </a:solidFill>
          </a:ln>
        </p:spPr>
        <p:style>
          <a:lnRef idx="1">
            <a:schemeClr val="accent1"/>
          </a:lnRef>
          <a:fillRef idx="0">
            <a:schemeClr val="accent1"/>
          </a:fillRef>
          <a:effectRef idx="0">
            <a:schemeClr val="accent1"/>
          </a:effectRef>
          <a:fontRef idx="minor">
            <a:schemeClr val="tx1"/>
          </a:fontRef>
        </p:style>
      </p:cxnSp>
      <p:cxnSp>
        <p:nvCxnSpPr>
          <p:cNvPr id="29" name="Connettore 1 28">
            <a:extLst>
              <a:ext uri="{FF2B5EF4-FFF2-40B4-BE49-F238E27FC236}">
                <a16:creationId xmlns:a16="http://schemas.microsoft.com/office/drawing/2014/main" id="{1EFD7D0F-C688-B341-B95F-E3764C1AC58C}"/>
              </a:ext>
            </a:extLst>
          </p:cNvPr>
          <p:cNvCxnSpPr/>
          <p:nvPr/>
        </p:nvCxnSpPr>
        <p:spPr>
          <a:xfrm>
            <a:off x="2258692" y="2690204"/>
            <a:ext cx="278877" cy="0"/>
          </a:xfrm>
          <a:prstGeom prst="line">
            <a:avLst/>
          </a:prstGeom>
          <a:ln w="19050">
            <a:solidFill>
              <a:srgbClr val="008CC1"/>
            </a:solidFill>
          </a:ln>
        </p:spPr>
        <p:style>
          <a:lnRef idx="1">
            <a:schemeClr val="accent1"/>
          </a:lnRef>
          <a:fillRef idx="0">
            <a:schemeClr val="accent1"/>
          </a:fillRef>
          <a:effectRef idx="0">
            <a:schemeClr val="accent1"/>
          </a:effectRef>
          <a:fontRef idx="minor">
            <a:schemeClr val="tx1"/>
          </a:fontRef>
        </p:style>
      </p:cxnSp>
      <p:cxnSp>
        <p:nvCxnSpPr>
          <p:cNvPr id="30" name="Connettore 1 29">
            <a:extLst>
              <a:ext uri="{FF2B5EF4-FFF2-40B4-BE49-F238E27FC236}">
                <a16:creationId xmlns:a16="http://schemas.microsoft.com/office/drawing/2014/main" id="{A82519EC-548D-D343-92C7-058D1EED4D1F}"/>
              </a:ext>
            </a:extLst>
          </p:cNvPr>
          <p:cNvCxnSpPr>
            <a:cxnSpLocks/>
          </p:cNvCxnSpPr>
          <p:nvPr/>
        </p:nvCxnSpPr>
        <p:spPr>
          <a:xfrm>
            <a:off x="3750165" y="2695386"/>
            <a:ext cx="1120599" cy="834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Connettore 1 30">
            <a:extLst>
              <a:ext uri="{FF2B5EF4-FFF2-40B4-BE49-F238E27FC236}">
                <a16:creationId xmlns:a16="http://schemas.microsoft.com/office/drawing/2014/main" id="{45E3B609-3678-8345-B8EC-B86B644E0FB9}"/>
              </a:ext>
            </a:extLst>
          </p:cNvPr>
          <p:cNvCxnSpPr>
            <a:cxnSpLocks/>
          </p:cNvCxnSpPr>
          <p:nvPr/>
        </p:nvCxnSpPr>
        <p:spPr>
          <a:xfrm>
            <a:off x="1542468" y="2245806"/>
            <a:ext cx="3328296" cy="2556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Connettore 1 31">
            <a:extLst>
              <a:ext uri="{FF2B5EF4-FFF2-40B4-BE49-F238E27FC236}">
                <a16:creationId xmlns:a16="http://schemas.microsoft.com/office/drawing/2014/main" id="{A035C9A2-C683-5A4D-A111-3D0A9F17299E}"/>
              </a:ext>
            </a:extLst>
          </p:cNvPr>
          <p:cNvCxnSpPr>
            <a:cxnSpLocks/>
          </p:cNvCxnSpPr>
          <p:nvPr/>
        </p:nvCxnSpPr>
        <p:spPr>
          <a:xfrm flipV="1">
            <a:off x="4870764" y="2271372"/>
            <a:ext cx="0" cy="43838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Connettore 1 32">
            <a:extLst>
              <a:ext uri="{FF2B5EF4-FFF2-40B4-BE49-F238E27FC236}">
                <a16:creationId xmlns:a16="http://schemas.microsoft.com/office/drawing/2014/main" id="{7E8CAB20-54F5-FF4D-88CA-9BE6EE303577}"/>
              </a:ext>
            </a:extLst>
          </p:cNvPr>
          <p:cNvCxnSpPr>
            <a:cxnSpLocks/>
          </p:cNvCxnSpPr>
          <p:nvPr/>
        </p:nvCxnSpPr>
        <p:spPr>
          <a:xfrm flipV="1">
            <a:off x="1545499" y="2251689"/>
            <a:ext cx="0" cy="42617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4" name="Connettore 1 33">
            <a:extLst>
              <a:ext uri="{FF2B5EF4-FFF2-40B4-BE49-F238E27FC236}">
                <a16:creationId xmlns:a16="http://schemas.microsoft.com/office/drawing/2014/main" id="{7D0ACF33-EF38-4247-80E4-CD80A7D27592}"/>
              </a:ext>
            </a:extLst>
          </p:cNvPr>
          <p:cNvCxnSpPr>
            <a:cxnSpLocks/>
            <a:endCxn id="27" idx="1"/>
          </p:cNvCxnSpPr>
          <p:nvPr/>
        </p:nvCxnSpPr>
        <p:spPr>
          <a:xfrm>
            <a:off x="1548531" y="2677862"/>
            <a:ext cx="268477"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35" name="Picture 13" descr="C:\Users\CHIERI~1\AppData\Local\Temp\Rar$DRa0.524\png\officeworker2.png">
            <a:extLst>
              <a:ext uri="{FF2B5EF4-FFF2-40B4-BE49-F238E27FC236}">
                <a16:creationId xmlns:a16="http://schemas.microsoft.com/office/drawing/2014/main" id="{702A0BBF-E658-9740-8BAC-0500F0AD9BA0}"/>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927841" y="3693336"/>
            <a:ext cx="540000" cy="540000"/>
          </a:xfrm>
          <a:prstGeom prst="rect">
            <a:avLst/>
          </a:prstGeom>
          <a:noFill/>
          <a:ln w="19050">
            <a:solidFill>
              <a:schemeClr val="bg1"/>
            </a:solidFill>
          </a:ln>
          <a:extLst>
            <a:ext uri="{909E8E84-426E-40DD-AFC4-6F175D3DCCD1}">
              <a14:hiddenFill xmlns:a14="http://schemas.microsoft.com/office/drawing/2010/main">
                <a:solidFill>
                  <a:srgbClr val="FFFFFF"/>
                </a:solidFill>
              </a14:hiddenFill>
            </a:ext>
          </a:extLst>
        </p:spPr>
      </p:pic>
      <p:pic>
        <p:nvPicPr>
          <p:cNvPr id="36" name="Picture 13" descr="C:\Users\CHIERI~1\AppData\Local\Temp\Rar$DRa0.524\png\officeworker2.png">
            <a:extLst>
              <a:ext uri="{FF2B5EF4-FFF2-40B4-BE49-F238E27FC236}">
                <a16:creationId xmlns:a16="http://schemas.microsoft.com/office/drawing/2014/main" id="{0438E1E8-D50B-1340-AF05-60B28253F335}"/>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67158" y="3693336"/>
            <a:ext cx="540000" cy="540000"/>
          </a:xfrm>
          <a:prstGeom prst="rect">
            <a:avLst/>
          </a:prstGeom>
          <a:noFill/>
          <a:ln w="19050">
            <a:solidFill>
              <a:schemeClr val="bg1"/>
            </a:solidFill>
          </a:ln>
          <a:extLst>
            <a:ext uri="{909E8E84-426E-40DD-AFC4-6F175D3DCCD1}">
              <a14:hiddenFill xmlns:a14="http://schemas.microsoft.com/office/drawing/2010/main">
                <a:solidFill>
                  <a:srgbClr val="FFFFFF"/>
                </a:solidFill>
              </a14:hiddenFill>
            </a:ext>
          </a:extLst>
        </p:spPr>
      </p:pic>
      <p:pic>
        <p:nvPicPr>
          <p:cNvPr id="37" name="Picture 13" descr="C:\Users\CHIERI~1\AppData\Local\Temp\Rar$DRa0.524\png\officeworker2.png">
            <a:extLst>
              <a:ext uri="{FF2B5EF4-FFF2-40B4-BE49-F238E27FC236}">
                <a16:creationId xmlns:a16="http://schemas.microsoft.com/office/drawing/2014/main" id="{DD83875D-3F7C-F948-909E-6CDAE82F4A65}"/>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4711" y="3680994"/>
            <a:ext cx="540000" cy="547634"/>
          </a:xfrm>
          <a:prstGeom prst="rect">
            <a:avLst/>
          </a:prstGeom>
          <a:noFill/>
          <a:ln w="19050">
            <a:solidFill>
              <a:schemeClr val="bg1"/>
            </a:solidFill>
          </a:ln>
          <a:extLst>
            <a:ext uri="{909E8E84-426E-40DD-AFC4-6F175D3DCCD1}">
              <a14:hiddenFill xmlns:a14="http://schemas.microsoft.com/office/drawing/2010/main">
                <a:solidFill>
                  <a:srgbClr val="FFFFFF"/>
                </a:solidFill>
              </a14:hiddenFill>
            </a:ext>
          </a:extLst>
        </p:spPr>
      </p:pic>
      <p:cxnSp>
        <p:nvCxnSpPr>
          <p:cNvPr id="38" name="Connettore 1 37">
            <a:extLst>
              <a:ext uri="{FF2B5EF4-FFF2-40B4-BE49-F238E27FC236}">
                <a16:creationId xmlns:a16="http://schemas.microsoft.com/office/drawing/2014/main" id="{4510AE65-AE66-0648-99AB-2ABDFBCBD25F}"/>
              </a:ext>
            </a:extLst>
          </p:cNvPr>
          <p:cNvCxnSpPr/>
          <p:nvPr/>
        </p:nvCxnSpPr>
        <p:spPr>
          <a:xfrm>
            <a:off x="1694452" y="3963336"/>
            <a:ext cx="278877" cy="0"/>
          </a:xfrm>
          <a:prstGeom prst="line">
            <a:avLst/>
          </a:prstGeom>
          <a:ln w="19050">
            <a:solidFill>
              <a:srgbClr val="008CC1"/>
            </a:solidFill>
          </a:ln>
        </p:spPr>
        <p:style>
          <a:lnRef idx="1">
            <a:schemeClr val="accent1"/>
          </a:lnRef>
          <a:fillRef idx="0">
            <a:schemeClr val="accent1"/>
          </a:fillRef>
          <a:effectRef idx="0">
            <a:schemeClr val="accent1"/>
          </a:effectRef>
          <a:fontRef idx="minor">
            <a:schemeClr val="tx1"/>
          </a:fontRef>
        </p:style>
      </p:cxnSp>
      <p:cxnSp>
        <p:nvCxnSpPr>
          <p:cNvPr id="39" name="Connettore 1 38">
            <a:extLst>
              <a:ext uri="{FF2B5EF4-FFF2-40B4-BE49-F238E27FC236}">
                <a16:creationId xmlns:a16="http://schemas.microsoft.com/office/drawing/2014/main" id="{4219CB33-25C9-3247-87D9-0FA3AB8CC50A}"/>
              </a:ext>
            </a:extLst>
          </p:cNvPr>
          <p:cNvCxnSpPr/>
          <p:nvPr/>
        </p:nvCxnSpPr>
        <p:spPr>
          <a:xfrm>
            <a:off x="1066395" y="3963336"/>
            <a:ext cx="278877" cy="0"/>
          </a:xfrm>
          <a:prstGeom prst="line">
            <a:avLst/>
          </a:prstGeom>
          <a:ln w="19050">
            <a:solidFill>
              <a:srgbClr val="008CC1"/>
            </a:solidFill>
          </a:ln>
        </p:spPr>
        <p:style>
          <a:lnRef idx="1">
            <a:schemeClr val="accent1"/>
          </a:lnRef>
          <a:fillRef idx="0">
            <a:schemeClr val="accent1"/>
          </a:fillRef>
          <a:effectRef idx="0">
            <a:schemeClr val="accent1"/>
          </a:effectRef>
          <a:fontRef idx="minor">
            <a:schemeClr val="tx1"/>
          </a:fontRef>
        </p:style>
      </p:cxnSp>
      <p:cxnSp>
        <p:nvCxnSpPr>
          <p:cNvPr id="40" name="Connettore 1 39">
            <a:extLst>
              <a:ext uri="{FF2B5EF4-FFF2-40B4-BE49-F238E27FC236}">
                <a16:creationId xmlns:a16="http://schemas.microsoft.com/office/drawing/2014/main" id="{7183CA41-0EB9-3D45-9AA9-DC09C4A793A8}"/>
              </a:ext>
            </a:extLst>
          </p:cNvPr>
          <p:cNvCxnSpPr>
            <a:cxnSpLocks/>
            <a:stCxn id="35" idx="3"/>
          </p:cNvCxnSpPr>
          <p:nvPr/>
        </p:nvCxnSpPr>
        <p:spPr>
          <a:xfrm>
            <a:off x="2467841" y="3963336"/>
            <a:ext cx="119744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Connettore 1 40">
            <a:extLst>
              <a:ext uri="{FF2B5EF4-FFF2-40B4-BE49-F238E27FC236}">
                <a16:creationId xmlns:a16="http://schemas.microsoft.com/office/drawing/2014/main" id="{FED7C1A8-972F-E74B-A045-9764D2ADD1E6}"/>
              </a:ext>
            </a:extLst>
          </p:cNvPr>
          <p:cNvCxnSpPr>
            <a:cxnSpLocks/>
          </p:cNvCxnSpPr>
          <p:nvPr/>
        </p:nvCxnSpPr>
        <p:spPr>
          <a:xfrm>
            <a:off x="353202" y="3529528"/>
            <a:ext cx="3325265" cy="1497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Connettore 1 41">
            <a:extLst>
              <a:ext uri="{FF2B5EF4-FFF2-40B4-BE49-F238E27FC236}">
                <a16:creationId xmlns:a16="http://schemas.microsoft.com/office/drawing/2014/main" id="{03605520-9997-4F48-95B1-E5F922956300}"/>
              </a:ext>
            </a:extLst>
          </p:cNvPr>
          <p:cNvCxnSpPr>
            <a:cxnSpLocks/>
          </p:cNvCxnSpPr>
          <p:nvPr/>
        </p:nvCxnSpPr>
        <p:spPr>
          <a:xfrm flipV="1">
            <a:off x="3678467" y="3544504"/>
            <a:ext cx="0" cy="41883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Connettore 1 42">
            <a:extLst>
              <a:ext uri="{FF2B5EF4-FFF2-40B4-BE49-F238E27FC236}">
                <a16:creationId xmlns:a16="http://schemas.microsoft.com/office/drawing/2014/main" id="{DE13A219-FA5B-B24B-843D-6AF88C5AA14A}"/>
              </a:ext>
            </a:extLst>
          </p:cNvPr>
          <p:cNvCxnSpPr>
            <a:cxnSpLocks/>
          </p:cNvCxnSpPr>
          <p:nvPr/>
        </p:nvCxnSpPr>
        <p:spPr>
          <a:xfrm flipV="1">
            <a:off x="353202" y="3524821"/>
            <a:ext cx="0" cy="42617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Connettore 1 43">
            <a:extLst>
              <a:ext uri="{FF2B5EF4-FFF2-40B4-BE49-F238E27FC236}">
                <a16:creationId xmlns:a16="http://schemas.microsoft.com/office/drawing/2014/main" id="{3FFA7913-D8ED-FF47-AA92-304F3D2CC4B5}"/>
              </a:ext>
            </a:extLst>
          </p:cNvPr>
          <p:cNvCxnSpPr>
            <a:cxnSpLocks/>
            <a:endCxn id="37" idx="1"/>
          </p:cNvCxnSpPr>
          <p:nvPr/>
        </p:nvCxnSpPr>
        <p:spPr>
          <a:xfrm>
            <a:off x="356234" y="3950994"/>
            <a:ext cx="268477" cy="3817"/>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45" name="Picture 13" descr="C:\Users\CHIERI~1\AppData\Local\Temp\Rar$DRa0.524\png\officeworker2.png">
            <a:extLst>
              <a:ext uri="{FF2B5EF4-FFF2-40B4-BE49-F238E27FC236}">
                <a16:creationId xmlns:a16="http://schemas.microsoft.com/office/drawing/2014/main" id="{DCF6FF13-E48B-9346-A776-2DE6D72342EC}"/>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815126" y="4541013"/>
            <a:ext cx="540000" cy="540000"/>
          </a:xfrm>
          <a:prstGeom prst="rect">
            <a:avLst/>
          </a:prstGeom>
          <a:noFill/>
          <a:ln w="19050">
            <a:solidFill>
              <a:schemeClr val="bg1"/>
            </a:solidFill>
          </a:ln>
          <a:extLst>
            <a:ext uri="{909E8E84-426E-40DD-AFC4-6F175D3DCCD1}">
              <a14:hiddenFill xmlns:a14="http://schemas.microsoft.com/office/drawing/2010/main">
                <a:solidFill>
                  <a:srgbClr val="FFFFFF"/>
                </a:solidFill>
              </a14:hiddenFill>
            </a:ext>
          </a:extLst>
        </p:spPr>
      </p:pic>
      <p:pic>
        <p:nvPicPr>
          <p:cNvPr id="46" name="Picture 13" descr="C:\Users\CHIERI~1\AppData\Local\Temp\Rar$DRa0.524\png\officeworker2.png">
            <a:extLst>
              <a:ext uri="{FF2B5EF4-FFF2-40B4-BE49-F238E27FC236}">
                <a16:creationId xmlns:a16="http://schemas.microsoft.com/office/drawing/2014/main" id="{CDD7172C-06D9-4140-85B5-F51BF576EC1C}"/>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39705" y="4537275"/>
            <a:ext cx="540000" cy="540000"/>
          </a:xfrm>
          <a:prstGeom prst="rect">
            <a:avLst/>
          </a:prstGeom>
          <a:noFill/>
          <a:ln w="19050">
            <a:solidFill>
              <a:schemeClr val="bg1"/>
            </a:solidFill>
          </a:ln>
          <a:extLst>
            <a:ext uri="{909E8E84-426E-40DD-AFC4-6F175D3DCCD1}">
              <a14:hiddenFill xmlns:a14="http://schemas.microsoft.com/office/drawing/2010/main">
                <a:solidFill>
                  <a:srgbClr val="FFFFFF"/>
                </a:solidFill>
              </a14:hiddenFill>
            </a:ext>
          </a:extLst>
        </p:spPr>
      </p:pic>
      <p:cxnSp>
        <p:nvCxnSpPr>
          <p:cNvPr id="47" name="Connettore 1 46">
            <a:extLst>
              <a:ext uri="{FF2B5EF4-FFF2-40B4-BE49-F238E27FC236}">
                <a16:creationId xmlns:a16="http://schemas.microsoft.com/office/drawing/2014/main" id="{C085B0A0-1CE0-5D4B-A523-D574606B0446}"/>
              </a:ext>
            </a:extLst>
          </p:cNvPr>
          <p:cNvCxnSpPr/>
          <p:nvPr/>
        </p:nvCxnSpPr>
        <p:spPr>
          <a:xfrm>
            <a:off x="2982086" y="4811013"/>
            <a:ext cx="278877" cy="0"/>
          </a:xfrm>
          <a:prstGeom prst="line">
            <a:avLst/>
          </a:prstGeom>
          <a:ln w="19050">
            <a:solidFill>
              <a:srgbClr val="008CC1"/>
            </a:solidFill>
          </a:ln>
        </p:spPr>
        <p:style>
          <a:lnRef idx="1">
            <a:schemeClr val="accent1"/>
          </a:lnRef>
          <a:fillRef idx="0">
            <a:schemeClr val="accent1"/>
          </a:fillRef>
          <a:effectRef idx="0">
            <a:schemeClr val="accent1"/>
          </a:effectRef>
          <a:fontRef idx="minor">
            <a:schemeClr val="tx1"/>
          </a:fontRef>
        </p:style>
      </p:cxnSp>
      <p:cxnSp>
        <p:nvCxnSpPr>
          <p:cNvPr id="48" name="Connettore 1 47">
            <a:extLst>
              <a:ext uri="{FF2B5EF4-FFF2-40B4-BE49-F238E27FC236}">
                <a16:creationId xmlns:a16="http://schemas.microsoft.com/office/drawing/2014/main" id="{C640F7DE-BFD2-5141-9381-C554295A7C9C}"/>
              </a:ext>
            </a:extLst>
          </p:cNvPr>
          <p:cNvCxnSpPr>
            <a:cxnSpLocks/>
          </p:cNvCxnSpPr>
          <p:nvPr/>
        </p:nvCxnSpPr>
        <p:spPr>
          <a:xfrm>
            <a:off x="4333868" y="4811013"/>
            <a:ext cx="125309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9" name="Connettore 1 48">
            <a:extLst>
              <a:ext uri="{FF2B5EF4-FFF2-40B4-BE49-F238E27FC236}">
                <a16:creationId xmlns:a16="http://schemas.microsoft.com/office/drawing/2014/main" id="{17B171B7-2E50-064E-94CE-5CBFE21A0066}"/>
              </a:ext>
            </a:extLst>
          </p:cNvPr>
          <p:cNvCxnSpPr>
            <a:cxnSpLocks/>
          </p:cNvCxnSpPr>
          <p:nvPr/>
        </p:nvCxnSpPr>
        <p:spPr>
          <a:xfrm>
            <a:off x="2990767" y="4388441"/>
            <a:ext cx="2603391" cy="37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0" name="Connettore 1 49">
            <a:extLst>
              <a:ext uri="{FF2B5EF4-FFF2-40B4-BE49-F238E27FC236}">
                <a16:creationId xmlns:a16="http://schemas.microsoft.com/office/drawing/2014/main" id="{ED98B0B5-780D-9643-9D43-E01DE8DF4707}"/>
              </a:ext>
            </a:extLst>
          </p:cNvPr>
          <p:cNvCxnSpPr>
            <a:cxnSpLocks/>
          </p:cNvCxnSpPr>
          <p:nvPr/>
        </p:nvCxnSpPr>
        <p:spPr>
          <a:xfrm flipV="1">
            <a:off x="5594158" y="4392181"/>
            <a:ext cx="0" cy="41883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1" name="Connettore 1 50">
            <a:extLst>
              <a:ext uri="{FF2B5EF4-FFF2-40B4-BE49-F238E27FC236}">
                <a16:creationId xmlns:a16="http://schemas.microsoft.com/office/drawing/2014/main" id="{A97B89B9-CB8E-B24B-AB6D-005FA37D6CC0}"/>
              </a:ext>
            </a:extLst>
          </p:cNvPr>
          <p:cNvCxnSpPr>
            <a:cxnSpLocks/>
          </p:cNvCxnSpPr>
          <p:nvPr/>
        </p:nvCxnSpPr>
        <p:spPr>
          <a:xfrm flipV="1">
            <a:off x="2985466" y="4384692"/>
            <a:ext cx="0" cy="426173"/>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52" name="Picture 13" descr="C:\Users\CHIERI~1\AppData\Local\Temp\Rar$DRa0.524\png\officeworker2.png">
            <a:extLst>
              <a:ext uri="{FF2B5EF4-FFF2-40B4-BE49-F238E27FC236}">
                <a16:creationId xmlns:a16="http://schemas.microsoft.com/office/drawing/2014/main" id="{3633336F-A2B9-0E4A-850F-7D208139F96D}"/>
              </a:ext>
            </a:extLst>
          </p:cNvPr>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51585" y="5523956"/>
            <a:ext cx="540000" cy="540000"/>
          </a:xfrm>
          <a:prstGeom prst="rect">
            <a:avLst/>
          </a:prstGeom>
          <a:noFill/>
          <a:ln w="19050">
            <a:solidFill>
              <a:schemeClr val="bg1"/>
            </a:solidFill>
          </a:ln>
          <a:extLst>
            <a:ext uri="{909E8E84-426E-40DD-AFC4-6F175D3DCCD1}">
              <a14:hiddenFill xmlns:a14="http://schemas.microsoft.com/office/drawing/2010/main">
                <a:solidFill>
                  <a:srgbClr val="FFFFFF"/>
                </a:solidFill>
              </a14:hiddenFill>
            </a:ext>
          </a:extLst>
        </p:spPr>
      </p:pic>
      <p:pic>
        <p:nvPicPr>
          <p:cNvPr id="53" name="Picture 13" descr="C:\Users\CHIERI~1\AppData\Local\Temp\Rar$DRa0.524\png\officeworker2.png">
            <a:extLst>
              <a:ext uri="{FF2B5EF4-FFF2-40B4-BE49-F238E27FC236}">
                <a16:creationId xmlns:a16="http://schemas.microsoft.com/office/drawing/2014/main" id="{8C0CC769-7AAA-8541-9576-210E5959E372}"/>
              </a:ext>
            </a:extLst>
          </p:cNvPr>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76164" y="5520218"/>
            <a:ext cx="540000" cy="540000"/>
          </a:xfrm>
          <a:prstGeom prst="rect">
            <a:avLst/>
          </a:prstGeom>
          <a:noFill/>
          <a:ln w="19050">
            <a:solidFill>
              <a:schemeClr val="bg1"/>
            </a:solidFill>
          </a:ln>
          <a:extLst>
            <a:ext uri="{909E8E84-426E-40DD-AFC4-6F175D3DCCD1}">
              <a14:hiddenFill xmlns:a14="http://schemas.microsoft.com/office/drawing/2010/main">
                <a:solidFill>
                  <a:srgbClr val="FFFFFF"/>
                </a:solidFill>
              </a14:hiddenFill>
            </a:ext>
          </a:extLst>
        </p:spPr>
      </p:pic>
      <p:cxnSp>
        <p:nvCxnSpPr>
          <p:cNvPr id="54" name="Connettore 1 53">
            <a:extLst>
              <a:ext uri="{FF2B5EF4-FFF2-40B4-BE49-F238E27FC236}">
                <a16:creationId xmlns:a16="http://schemas.microsoft.com/office/drawing/2014/main" id="{D92D3B7A-5194-804F-89B7-9D794D10235B}"/>
              </a:ext>
            </a:extLst>
          </p:cNvPr>
          <p:cNvCxnSpPr/>
          <p:nvPr/>
        </p:nvCxnSpPr>
        <p:spPr>
          <a:xfrm>
            <a:off x="718545" y="5793956"/>
            <a:ext cx="278877" cy="0"/>
          </a:xfrm>
          <a:prstGeom prst="line">
            <a:avLst/>
          </a:prstGeom>
          <a:ln w="19050">
            <a:solidFill>
              <a:srgbClr val="008CC1"/>
            </a:solidFill>
          </a:ln>
        </p:spPr>
        <p:style>
          <a:lnRef idx="1">
            <a:schemeClr val="accent1"/>
          </a:lnRef>
          <a:fillRef idx="0">
            <a:schemeClr val="accent1"/>
          </a:fillRef>
          <a:effectRef idx="0">
            <a:schemeClr val="accent1"/>
          </a:effectRef>
          <a:fontRef idx="minor">
            <a:schemeClr val="tx1"/>
          </a:fontRef>
        </p:style>
      </p:cxnSp>
      <p:cxnSp>
        <p:nvCxnSpPr>
          <p:cNvPr id="55" name="Connettore 1 54">
            <a:extLst>
              <a:ext uri="{FF2B5EF4-FFF2-40B4-BE49-F238E27FC236}">
                <a16:creationId xmlns:a16="http://schemas.microsoft.com/office/drawing/2014/main" id="{407C6649-5234-8A4A-874B-50BC600FE242}"/>
              </a:ext>
            </a:extLst>
          </p:cNvPr>
          <p:cNvCxnSpPr>
            <a:cxnSpLocks/>
          </p:cNvCxnSpPr>
          <p:nvPr/>
        </p:nvCxnSpPr>
        <p:spPr>
          <a:xfrm>
            <a:off x="2070327" y="5793956"/>
            <a:ext cx="125309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6" name="Connettore 1 55">
            <a:extLst>
              <a:ext uri="{FF2B5EF4-FFF2-40B4-BE49-F238E27FC236}">
                <a16:creationId xmlns:a16="http://schemas.microsoft.com/office/drawing/2014/main" id="{E3396420-7AE8-3349-AD1E-67BBF9F244F0}"/>
              </a:ext>
            </a:extLst>
          </p:cNvPr>
          <p:cNvCxnSpPr>
            <a:cxnSpLocks/>
          </p:cNvCxnSpPr>
          <p:nvPr/>
        </p:nvCxnSpPr>
        <p:spPr>
          <a:xfrm>
            <a:off x="727226" y="5371384"/>
            <a:ext cx="2603391" cy="37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7" name="Connettore 1 56">
            <a:extLst>
              <a:ext uri="{FF2B5EF4-FFF2-40B4-BE49-F238E27FC236}">
                <a16:creationId xmlns:a16="http://schemas.microsoft.com/office/drawing/2014/main" id="{E0213205-4582-0845-884B-7166EABA6C27}"/>
              </a:ext>
            </a:extLst>
          </p:cNvPr>
          <p:cNvCxnSpPr>
            <a:cxnSpLocks/>
          </p:cNvCxnSpPr>
          <p:nvPr/>
        </p:nvCxnSpPr>
        <p:spPr>
          <a:xfrm flipV="1">
            <a:off x="3330617" y="5375124"/>
            <a:ext cx="0" cy="41883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8" name="Connettore 1 57">
            <a:extLst>
              <a:ext uri="{FF2B5EF4-FFF2-40B4-BE49-F238E27FC236}">
                <a16:creationId xmlns:a16="http://schemas.microsoft.com/office/drawing/2014/main" id="{8A1560B1-C246-1440-984C-2B117FB49493}"/>
              </a:ext>
            </a:extLst>
          </p:cNvPr>
          <p:cNvCxnSpPr>
            <a:cxnSpLocks/>
          </p:cNvCxnSpPr>
          <p:nvPr/>
        </p:nvCxnSpPr>
        <p:spPr>
          <a:xfrm flipV="1">
            <a:off x="721925" y="5367635"/>
            <a:ext cx="0" cy="42617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9" name="CasellaDiTesto 58">
            <a:extLst>
              <a:ext uri="{FF2B5EF4-FFF2-40B4-BE49-F238E27FC236}">
                <a16:creationId xmlns:a16="http://schemas.microsoft.com/office/drawing/2014/main" id="{4496F7B5-F4DD-7048-9E72-6EB48DDB327F}"/>
              </a:ext>
            </a:extLst>
          </p:cNvPr>
          <p:cNvSpPr txBox="1"/>
          <p:nvPr/>
        </p:nvSpPr>
        <p:spPr>
          <a:xfrm>
            <a:off x="3678467" y="2334259"/>
            <a:ext cx="990977" cy="307777"/>
          </a:xfrm>
          <a:prstGeom prst="rect">
            <a:avLst/>
          </a:prstGeom>
          <a:noFill/>
        </p:spPr>
        <p:txBody>
          <a:bodyPr wrap="none" rtlCol="0">
            <a:spAutoFit/>
          </a:bodyPr>
          <a:lstStyle/>
          <a:p>
            <a:r>
              <a:rPr lang="it-IT" sz="1400" dirty="0" err="1"/>
              <a:t>Frontend</a:t>
            </a:r>
            <a:endParaRPr lang="it-IT" sz="1400" dirty="0"/>
          </a:p>
        </p:txBody>
      </p:sp>
      <p:sp>
        <p:nvSpPr>
          <p:cNvPr id="60" name="CasellaDiTesto 59">
            <a:extLst>
              <a:ext uri="{FF2B5EF4-FFF2-40B4-BE49-F238E27FC236}">
                <a16:creationId xmlns:a16="http://schemas.microsoft.com/office/drawing/2014/main" id="{A6A82FD0-01AA-694F-9FFE-736EB1329834}"/>
              </a:ext>
            </a:extLst>
          </p:cNvPr>
          <p:cNvSpPr txBox="1"/>
          <p:nvPr/>
        </p:nvSpPr>
        <p:spPr>
          <a:xfrm>
            <a:off x="2541952" y="3599252"/>
            <a:ext cx="945965" cy="307777"/>
          </a:xfrm>
          <a:prstGeom prst="rect">
            <a:avLst/>
          </a:prstGeom>
          <a:noFill/>
        </p:spPr>
        <p:txBody>
          <a:bodyPr wrap="none" rtlCol="0">
            <a:spAutoFit/>
          </a:bodyPr>
          <a:lstStyle/>
          <a:p>
            <a:r>
              <a:rPr lang="it-IT" sz="1400" dirty="0" err="1"/>
              <a:t>Backend</a:t>
            </a:r>
            <a:endParaRPr lang="it-IT" sz="1400" dirty="0"/>
          </a:p>
        </p:txBody>
      </p:sp>
      <p:sp>
        <p:nvSpPr>
          <p:cNvPr id="61" name="CasellaDiTesto 60">
            <a:extLst>
              <a:ext uri="{FF2B5EF4-FFF2-40B4-BE49-F238E27FC236}">
                <a16:creationId xmlns:a16="http://schemas.microsoft.com/office/drawing/2014/main" id="{F5825586-3639-DF42-AEAE-C439526CDB33}"/>
              </a:ext>
            </a:extLst>
          </p:cNvPr>
          <p:cNvSpPr txBox="1"/>
          <p:nvPr/>
        </p:nvSpPr>
        <p:spPr>
          <a:xfrm>
            <a:off x="4440008" y="4453875"/>
            <a:ext cx="971741" cy="307777"/>
          </a:xfrm>
          <a:prstGeom prst="rect">
            <a:avLst/>
          </a:prstGeom>
          <a:noFill/>
        </p:spPr>
        <p:txBody>
          <a:bodyPr wrap="none" rtlCol="0">
            <a:spAutoFit/>
          </a:bodyPr>
          <a:lstStyle/>
          <a:p>
            <a:r>
              <a:rPr lang="it-IT" sz="1400" dirty="0"/>
              <a:t>Business</a:t>
            </a:r>
          </a:p>
        </p:txBody>
      </p:sp>
      <p:sp>
        <p:nvSpPr>
          <p:cNvPr id="62" name="CasellaDiTesto 61">
            <a:extLst>
              <a:ext uri="{FF2B5EF4-FFF2-40B4-BE49-F238E27FC236}">
                <a16:creationId xmlns:a16="http://schemas.microsoft.com/office/drawing/2014/main" id="{5ACB9C70-1C2D-1747-988F-2FBB57D2CE70}"/>
              </a:ext>
            </a:extLst>
          </p:cNvPr>
          <p:cNvSpPr txBox="1"/>
          <p:nvPr/>
        </p:nvSpPr>
        <p:spPr>
          <a:xfrm>
            <a:off x="2265357" y="5430576"/>
            <a:ext cx="848309" cy="307777"/>
          </a:xfrm>
          <a:prstGeom prst="rect">
            <a:avLst/>
          </a:prstGeom>
          <a:noFill/>
        </p:spPr>
        <p:txBody>
          <a:bodyPr wrap="none" rtlCol="0">
            <a:spAutoFit/>
          </a:bodyPr>
          <a:lstStyle/>
          <a:p>
            <a:r>
              <a:rPr lang="it-IT" sz="1400" dirty="0" err="1"/>
              <a:t>Devops</a:t>
            </a:r>
            <a:endParaRPr lang="it-IT" sz="1400" dirty="0"/>
          </a:p>
        </p:txBody>
      </p:sp>
      <p:pic>
        <p:nvPicPr>
          <p:cNvPr id="63" name="Picture 13" descr="C:\Users\CHIERI~1\AppData\Local\Temp\Rar$DRa0.524\png\officeworker2.png">
            <a:extLst>
              <a:ext uri="{FF2B5EF4-FFF2-40B4-BE49-F238E27FC236}">
                <a16:creationId xmlns:a16="http://schemas.microsoft.com/office/drawing/2014/main" id="{4EE5E976-A21B-864C-8CCE-E53FEA49F51C}"/>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37737" y="2560878"/>
            <a:ext cx="540000" cy="540000"/>
          </a:xfrm>
          <a:prstGeom prst="rect">
            <a:avLst/>
          </a:prstGeom>
          <a:noFill/>
          <a:ln w="19050">
            <a:solidFill>
              <a:schemeClr val="bg1"/>
            </a:solidFill>
          </a:ln>
          <a:extLst>
            <a:ext uri="{909E8E84-426E-40DD-AFC4-6F175D3DCCD1}">
              <a14:hiddenFill xmlns:a14="http://schemas.microsoft.com/office/drawing/2010/main">
                <a:solidFill>
                  <a:srgbClr val="FFFFFF"/>
                </a:solidFill>
              </a14:hiddenFill>
            </a:ext>
          </a:extLst>
        </p:spPr>
      </p:pic>
      <p:pic>
        <p:nvPicPr>
          <p:cNvPr id="64" name="Picture 13" descr="C:\Users\CHIERI~1\AppData\Local\Temp\Rar$DRa0.524\png\officeworker2.png">
            <a:extLst>
              <a:ext uri="{FF2B5EF4-FFF2-40B4-BE49-F238E27FC236}">
                <a16:creationId xmlns:a16="http://schemas.microsoft.com/office/drawing/2014/main" id="{AA0BDC25-A35F-CE49-B535-F3911BFC7EB2}"/>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17335" y="3426100"/>
            <a:ext cx="540000" cy="540000"/>
          </a:xfrm>
          <a:prstGeom prst="rect">
            <a:avLst/>
          </a:prstGeom>
          <a:noFill/>
          <a:ln w="19050">
            <a:solidFill>
              <a:schemeClr val="bg1"/>
            </a:solidFill>
          </a:ln>
          <a:extLst>
            <a:ext uri="{909E8E84-426E-40DD-AFC4-6F175D3DCCD1}">
              <a14:hiddenFill xmlns:a14="http://schemas.microsoft.com/office/drawing/2010/main">
                <a:solidFill>
                  <a:srgbClr val="FFFFFF"/>
                </a:solidFill>
              </a14:hiddenFill>
            </a:ext>
          </a:extLst>
        </p:spPr>
      </p:pic>
      <p:pic>
        <p:nvPicPr>
          <p:cNvPr id="65" name="Picture 13" descr="C:\Users\CHIERI~1\AppData\Local\Temp\Rar$DRa0.524\png\officeworker2.png">
            <a:extLst>
              <a:ext uri="{FF2B5EF4-FFF2-40B4-BE49-F238E27FC236}">
                <a16:creationId xmlns:a16="http://schemas.microsoft.com/office/drawing/2014/main" id="{E5F8691C-A0E1-C74A-8F2F-9FCD9533D930}"/>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37737" y="4295657"/>
            <a:ext cx="540000" cy="540000"/>
          </a:xfrm>
          <a:prstGeom prst="rect">
            <a:avLst/>
          </a:prstGeom>
          <a:noFill/>
          <a:ln w="19050">
            <a:solidFill>
              <a:schemeClr val="bg1"/>
            </a:solidFill>
          </a:ln>
          <a:extLst>
            <a:ext uri="{909E8E84-426E-40DD-AFC4-6F175D3DCCD1}">
              <a14:hiddenFill xmlns:a14="http://schemas.microsoft.com/office/drawing/2010/main">
                <a:solidFill>
                  <a:srgbClr val="FFFFFF"/>
                </a:solidFill>
              </a14:hiddenFill>
            </a:ext>
          </a:extLst>
        </p:spPr>
      </p:pic>
      <p:pic>
        <p:nvPicPr>
          <p:cNvPr id="66" name="Picture 13" descr="C:\Users\CHIERI~1\AppData\Local\Temp\Rar$DRa0.524\png\officeworker2.png">
            <a:extLst>
              <a:ext uri="{FF2B5EF4-FFF2-40B4-BE49-F238E27FC236}">
                <a16:creationId xmlns:a16="http://schemas.microsoft.com/office/drawing/2014/main" id="{09FE056B-85F5-C64B-B496-71E1FD90E85B}"/>
              </a:ext>
            </a:extLst>
          </p:cNvPr>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37737" y="5203460"/>
            <a:ext cx="540000" cy="540000"/>
          </a:xfrm>
          <a:prstGeom prst="rect">
            <a:avLst/>
          </a:prstGeom>
          <a:noFill/>
          <a:ln w="19050">
            <a:solidFill>
              <a:schemeClr val="bg1"/>
            </a:solidFill>
          </a:ln>
          <a:extLst>
            <a:ext uri="{909E8E84-426E-40DD-AFC4-6F175D3DCCD1}">
              <a14:hiddenFill xmlns:a14="http://schemas.microsoft.com/office/drawing/2010/main">
                <a:solidFill>
                  <a:srgbClr val="FFFFFF"/>
                </a:solidFill>
              </a14:hiddenFill>
            </a:ext>
          </a:extLst>
        </p:spPr>
      </p:pic>
      <p:cxnSp>
        <p:nvCxnSpPr>
          <p:cNvPr id="67" name="Connettore 1 66">
            <a:extLst>
              <a:ext uri="{FF2B5EF4-FFF2-40B4-BE49-F238E27FC236}">
                <a16:creationId xmlns:a16="http://schemas.microsoft.com/office/drawing/2014/main" id="{A7BCD90F-9858-7B40-82B9-392FE6F2C793}"/>
              </a:ext>
            </a:extLst>
          </p:cNvPr>
          <p:cNvCxnSpPr>
            <a:cxnSpLocks/>
          </p:cNvCxnSpPr>
          <p:nvPr/>
        </p:nvCxnSpPr>
        <p:spPr>
          <a:xfrm>
            <a:off x="6523358" y="2334259"/>
            <a:ext cx="113558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Connettore 1 67">
            <a:extLst>
              <a:ext uri="{FF2B5EF4-FFF2-40B4-BE49-F238E27FC236}">
                <a16:creationId xmlns:a16="http://schemas.microsoft.com/office/drawing/2014/main" id="{62B6D3C8-A3D9-7D47-98D4-AD5B4C0E6EEC}"/>
              </a:ext>
            </a:extLst>
          </p:cNvPr>
          <p:cNvCxnSpPr>
            <a:cxnSpLocks/>
          </p:cNvCxnSpPr>
          <p:nvPr/>
        </p:nvCxnSpPr>
        <p:spPr>
          <a:xfrm>
            <a:off x="6523358" y="5936029"/>
            <a:ext cx="113558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Connettore 1 68">
            <a:extLst>
              <a:ext uri="{FF2B5EF4-FFF2-40B4-BE49-F238E27FC236}">
                <a16:creationId xmlns:a16="http://schemas.microsoft.com/office/drawing/2014/main" id="{B375E74C-797D-1749-83AB-7FA7B37112E2}"/>
              </a:ext>
            </a:extLst>
          </p:cNvPr>
          <p:cNvCxnSpPr>
            <a:cxnSpLocks/>
          </p:cNvCxnSpPr>
          <p:nvPr/>
        </p:nvCxnSpPr>
        <p:spPr>
          <a:xfrm flipV="1">
            <a:off x="7656403" y="2334259"/>
            <a:ext cx="1" cy="360176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Connettore 1 69">
            <a:extLst>
              <a:ext uri="{FF2B5EF4-FFF2-40B4-BE49-F238E27FC236}">
                <a16:creationId xmlns:a16="http://schemas.microsoft.com/office/drawing/2014/main" id="{6BA9C304-C028-4541-AC19-7CA1849C235D}"/>
              </a:ext>
            </a:extLst>
          </p:cNvPr>
          <p:cNvCxnSpPr>
            <a:cxnSpLocks/>
          </p:cNvCxnSpPr>
          <p:nvPr/>
        </p:nvCxnSpPr>
        <p:spPr>
          <a:xfrm>
            <a:off x="6523358" y="2334259"/>
            <a:ext cx="0" cy="12530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Connettore 1 70">
            <a:extLst>
              <a:ext uri="{FF2B5EF4-FFF2-40B4-BE49-F238E27FC236}">
                <a16:creationId xmlns:a16="http://schemas.microsoft.com/office/drawing/2014/main" id="{A59B0D2B-05C4-F94B-A656-4D08A5952068}"/>
              </a:ext>
            </a:extLst>
          </p:cNvPr>
          <p:cNvCxnSpPr>
            <a:cxnSpLocks/>
          </p:cNvCxnSpPr>
          <p:nvPr/>
        </p:nvCxnSpPr>
        <p:spPr>
          <a:xfrm>
            <a:off x="6523358" y="5810720"/>
            <a:ext cx="0" cy="12530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Connettore 1 71">
            <a:extLst>
              <a:ext uri="{FF2B5EF4-FFF2-40B4-BE49-F238E27FC236}">
                <a16:creationId xmlns:a16="http://schemas.microsoft.com/office/drawing/2014/main" id="{F60FFD3E-A69E-DE4A-933C-231662107B75}"/>
              </a:ext>
            </a:extLst>
          </p:cNvPr>
          <p:cNvCxnSpPr>
            <a:cxnSpLocks/>
          </p:cNvCxnSpPr>
          <p:nvPr/>
        </p:nvCxnSpPr>
        <p:spPr>
          <a:xfrm>
            <a:off x="6519369" y="4954730"/>
            <a:ext cx="0" cy="12530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Connettore 1 72">
            <a:extLst>
              <a:ext uri="{FF2B5EF4-FFF2-40B4-BE49-F238E27FC236}">
                <a16:creationId xmlns:a16="http://schemas.microsoft.com/office/drawing/2014/main" id="{C2639F7C-66E2-2B4C-A0C8-F10AE63D4FE1}"/>
              </a:ext>
            </a:extLst>
          </p:cNvPr>
          <p:cNvCxnSpPr>
            <a:cxnSpLocks/>
          </p:cNvCxnSpPr>
          <p:nvPr/>
        </p:nvCxnSpPr>
        <p:spPr>
          <a:xfrm>
            <a:off x="6479631" y="4106083"/>
            <a:ext cx="0" cy="12530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Connettore 1 73">
            <a:extLst>
              <a:ext uri="{FF2B5EF4-FFF2-40B4-BE49-F238E27FC236}">
                <a16:creationId xmlns:a16="http://schemas.microsoft.com/office/drawing/2014/main" id="{9DE0AA9F-2943-9A43-9CE9-9643A2554A34}"/>
              </a:ext>
            </a:extLst>
          </p:cNvPr>
          <p:cNvCxnSpPr>
            <a:cxnSpLocks/>
          </p:cNvCxnSpPr>
          <p:nvPr/>
        </p:nvCxnSpPr>
        <p:spPr>
          <a:xfrm>
            <a:off x="6516920" y="3199227"/>
            <a:ext cx="0" cy="125309"/>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75" name="Picture 13" descr="C:\Users\CHIERI~1\AppData\Local\Temp\Rar$DRa0.524\png\officeworker2.png">
            <a:extLst>
              <a:ext uri="{FF2B5EF4-FFF2-40B4-BE49-F238E27FC236}">
                <a16:creationId xmlns:a16="http://schemas.microsoft.com/office/drawing/2014/main" id="{FAE01EA0-EEA4-A643-B60E-32FB13C15D51}"/>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17792" y="2560878"/>
            <a:ext cx="540000" cy="540000"/>
          </a:xfrm>
          <a:prstGeom prst="rect">
            <a:avLst/>
          </a:prstGeom>
          <a:noFill/>
          <a:ln w="19050">
            <a:solidFill>
              <a:schemeClr val="bg1"/>
            </a:solidFill>
          </a:ln>
          <a:extLst>
            <a:ext uri="{909E8E84-426E-40DD-AFC4-6F175D3DCCD1}">
              <a14:hiddenFill xmlns:a14="http://schemas.microsoft.com/office/drawing/2010/main">
                <a:solidFill>
                  <a:srgbClr val="FFFFFF"/>
                </a:solidFill>
              </a14:hiddenFill>
            </a:ext>
          </a:extLst>
        </p:spPr>
      </p:pic>
      <p:pic>
        <p:nvPicPr>
          <p:cNvPr id="76" name="Picture 13" descr="C:\Users\CHIERI~1\AppData\Local\Temp\Rar$DRa0.524\png\officeworker2.png">
            <a:extLst>
              <a:ext uri="{FF2B5EF4-FFF2-40B4-BE49-F238E27FC236}">
                <a16:creationId xmlns:a16="http://schemas.microsoft.com/office/drawing/2014/main" id="{3667D864-E656-2249-A146-E143FCB14BBC}"/>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97390" y="3426100"/>
            <a:ext cx="540000" cy="540000"/>
          </a:xfrm>
          <a:prstGeom prst="rect">
            <a:avLst/>
          </a:prstGeom>
          <a:noFill/>
          <a:ln w="19050">
            <a:solidFill>
              <a:schemeClr val="bg1"/>
            </a:solidFill>
          </a:ln>
          <a:extLst>
            <a:ext uri="{909E8E84-426E-40DD-AFC4-6F175D3DCCD1}">
              <a14:hiddenFill xmlns:a14="http://schemas.microsoft.com/office/drawing/2010/main">
                <a:solidFill>
                  <a:srgbClr val="FFFFFF"/>
                </a:solidFill>
              </a14:hiddenFill>
            </a:ext>
          </a:extLst>
        </p:spPr>
      </p:pic>
      <p:pic>
        <p:nvPicPr>
          <p:cNvPr id="77" name="Picture 13" descr="C:\Users\CHIERI~1\AppData\Local\Temp\Rar$DRa0.524\png\officeworker2.png">
            <a:extLst>
              <a:ext uri="{FF2B5EF4-FFF2-40B4-BE49-F238E27FC236}">
                <a16:creationId xmlns:a16="http://schemas.microsoft.com/office/drawing/2014/main" id="{0037DEDE-0C07-8E41-AEF3-9DE51521539F}"/>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17792" y="4295657"/>
            <a:ext cx="540000" cy="540000"/>
          </a:xfrm>
          <a:prstGeom prst="rect">
            <a:avLst/>
          </a:prstGeom>
          <a:noFill/>
          <a:ln w="19050">
            <a:solidFill>
              <a:schemeClr val="bg1"/>
            </a:solidFill>
          </a:ln>
          <a:extLst>
            <a:ext uri="{909E8E84-426E-40DD-AFC4-6F175D3DCCD1}">
              <a14:hiddenFill xmlns:a14="http://schemas.microsoft.com/office/drawing/2010/main">
                <a:solidFill>
                  <a:srgbClr val="FFFFFF"/>
                </a:solidFill>
              </a14:hiddenFill>
            </a:ext>
          </a:extLst>
        </p:spPr>
      </p:pic>
      <p:pic>
        <p:nvPicPr>
          <p:cNvPr id="78" name="Picture 13" descr="C:\Users\CHIERI~1\AppData\Local\Temp\Rar$DRa0.524\png\officeworker2.png">
            <a:extLst>
              <a:ext uri="{FF2B5EF4-FFF2-40B4-BE49-F238E27FC236}">
                <a16:creationId xmlns:a16="http://schemas.microsoft.com/office/drawing/2014/main" id="{0E71FA2D-1B44-9240-97F9-F3AA783EF18E}"/>
              </a:ext>
            </a:extLst>
          </p:cNvPr>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17792" y="5203460"/>
            <a:ext cx="540000" cy="540000"/>
          </a:xfrm>
          <a:prstGeom prst="rect">
            <a:avLst/>
          </a:prstGeom>
          <a:noFill/>
          <a:ln w="19050">
            <a:solidFill>
              <a:schemeClr val="bg1"/>
            </a:solidFill>
          </a:ln>
          <a:extLst>
            <a:ext uri="{909E8E84-426E-40DD-AFC4-6F175D3DCCD1}">
              <a14:hiddenFill xmlns:a14="http://schemas.microsoft.com/office/drawing/2010/main">
                <a:solidFill>
                  <a:srgbClr val="FFFFFF"/>
                </a:solidFill>
              </a14:hiddenFill>
            </a:ext>
          </a:extLst>
        </p:spPr>
      </p:pic>
      <p:cxnSp>
        <p:nvCxnSpPr>
          <p:cNvPr id="79" name="Connettore 1 78">
            <a:extLst>
              <a:ext uri="{FF2B5EF4-FFF2-40B4-BE49-F238E27FC236}">
                <a16:creationId xmlns:a16="http://schemas.microsoft.com/office/drawing/2014/main" id="{ACC8A813-AE10-5443-88F9-A550568FA330}"/>
              </a:ext>
            </a:extLst>
          </p:cNvPr>
          <p:cNvCxnSpPr>
            <a:cxnSpLocks/>
          </p:cNvCxnSpPr>
          <p:nvPr/>
        </p:nvCxnSpPr>
        <p:spPr>
          <a:xfrm>
            <a:off x="8603413" y="2334259"/>
            <a:ext cx="113558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0" name="Connettore 1 79">
            <a:extLst>
              <a:ext uri="{FF2B5EF4-FFF2-40B4-BE49-F238E27FC236}">
                <a16:creationId xmlns:a16="http://schemas.microsoft.com/office/drawing/2014/main" id="{4CD3A40D-3522-B742-A9B9-6FDE7EB54DF5}"/>
              </a:ext>
            </a:extLst>
          </p:cNvPr>
          <p:cNvCxnSpPr>
            <a:cxnSpLocks/>
          </p:cNvCxnSpPr>
          <p:nvPr/>
        </p:nvCxnSpPr>
        <p:spPr>
          <a:xfrm>
            <a:off x="8603413" y="5936029"/>
            <a:ext cx="113558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1" name="Connettore 1 80">
            <a:extLst>
              <a:ext uri="{FF2B5EF4-FFF2-40B4-BE49-F238E27FC236}">
                <a16:creationId xmlns:a16="http://schemas.microsoft.com/office/drawing/2014/main" id="{77A55820-9AE2-B640-A148-0E6A4FDB9DAE}"/>
              </a:ext>
            </a:extLst>
          </p:cNvPr>
          <p:cNvCxnSpPr>
            <a:cxnSpLocks/>
          </p:cNvCxnSpPr>
          <p:nvPr/>
        </p:nvCxnSpPr>
        <p:spPr>
          <a:xfrm flipV="1">
            <a:off x="9736458" y="2334259"/>
            <a:ext cx="1" cy="360176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2" name="Connettore 1 81">
            <a:extLst>
              <a:ext uri="{FF2B5EF4-FFF2-40B4-BE49-F238E27FC236}">
                <a16:creationId xmlns:a16="http://schemas.microsoft.com/office/drawing/2014/main" id="{454F36AE-50B4-3344-858A-5DC2C65A49FB}"/>
              </a:ext>
            </a:extLst>
          </p:cNvPr>
          <p:cNvCxnSpPr>
            <a:cxnSpLocks/>
          </p:cNvCxnSpPr>
          <p:nvPr/>
        </p:nvCxnSpPr>
        <p:spPr>
          <a:xfrm>
            <a:off x="8603413" y="2334259"/>
            <a:ext cx="0" cy="12530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3" name="Connettore 1 82">
            <a:extLst>
              <a:ext uri="{FF2B5EF4-FFF2-40B4-BE49-F238E27FC236}">
                <a16:creationId xmlns:a16="http://schemas.microsoft.com/office/drawing/2014/main" id="{3E14D7BC-73F8-774F-BD33-8BCE1D111B79}"/>
              </a:ext>
            </a:extLst>
          </p:cNvPr>
          <p:cNvCxnSpPr>
            <a:cxnSpLocks/>
          </p:cNvCxnSpPr>
          <p:nvPr/>
        </p:nvCxnSpPr>
        <p:spPr>
          <a:xfrm>
            <a:off x="8603413" y="5810720"/>
            <a:ext cx="0" cy="12530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4" name="Connettore 1 83">
            <a:extLst>
              <a:ext uri="{FF2B5EF4-FFF2-40B4-BE49-F238E27FC236}">
                <a16:creationId xmlns:a16="http://schemas.microsoft.com/office/drawing/2014/main" id="{C3F1DD07-2CB8-C543-BD24-12DAEEE481CA}"/>
              </a:ext>
            </a:extLst>
          </p:cNvPr>
          <p:cNvCxnSpPr>
            <a:cxnSpLocks/>
          </p:cNvCxnSpPr>
          <p:nvPr/>
        </p:nvCxnSpPr>
        <p:spPr>
          <a:xfrm>
            <a:off x="8599424" y="4954730"/>
            <a:ext cx="0" cy="12530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5" name="Connettore 1 84">
            <a:extLst>
              <a:ext uri="{FF2B5EF4-FFF2-40B4-BE49-F238E27FC236}">
                <a16:creationId xmlns:a16="http://schemas.microsoft.com/office/drawing/2014/main" id="{4B3BF94B-ADE1-6642-8DF0-82582B01FFBF}"/>
              </a:ext>
            </a:extLst>
          </p:cNvPr>
          <p:cNvCxnSpPr>
            <a:cxnSpLocks/>
          </p:cNvCxnSpPr>
          <p:nvPr/>
        </p:nvCxnSpPr>
        <p:spPr>
          <a:xfrm>
            <a:off x="8559686" y="4106083"/>
            <a:ext cx="0" cy="12530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6" name="Connettore 1 85">
            <a:extLst>
              <a:ext uri="{FF2B5EF4-FFF2-40B4-BE49-F238E27FC236}">
                <a16:creationId xmlns:a16="http://schemas.microsoft.com/office/drawing/2014/main" id="{F4B42EC6-9BCE-9243-B1BD-5CD679998168}"/>
              </a:ext>
            </a:extLst>
          </p:cNvPr>
          <p:cNvCxnSpPr>
            <a:cxnSpLocks/>
          </p:cNvCxnSpPr>
          <p:nvPr/>
        </p:nvCxnSpPr>
        <p:spPr>
          <a:xfrm>
            <a:off x="8596975" y="3199227"/>
            <a:ext cx="0" cy="125309"/>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87" name="Picture 13" descr="C:\Users\CHIERI~1\AppData\Local\Temp\Rar$DRa0.524\png\officeworker2.png">
            <a:extLst>
              <a:ext uri="{FF2B5EF4-FFF2-40B4-BE49-F238E27FC236}">
                <a16:creationId xmlns:a16="http://schemas.microsoft.com/office/drawing/2014/main" id="{836FB36F-2B52-8D4E-80DC-00A25515C798}"/>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420405" y="2576081"/>
            <a:ext cx="540000" cy="540000"/>
          </a:xfrm>
          <a:prstGeom prst="rect">
            <a:avLst/>
          </a:prstGeom>
          <a:noFill/>
          <a:ln w="19050">
            <a:solidFill>
              <a:schemeClr val="bg1"/>
            </a:solidFill>
          </a:ln>
          <a:extLst>
            <a:ext uri="{909E8E84-426E-40DD-AFC4-6F175D3DCCD1}">
              <a14:hiddenFill xmlns:a14="http://schemas.microsoft.com/office/drawing/2010/main">
                <a:solidFill>
                  <a:srgbClr val="FFFFFF"/>
                </a:solidFill>
              </a14:hiddenFill>
            </a:ext>
          </a:extLst>
        </p:spPr>
      </p:pic>
      <p:pic>
        <p:nvPicPr>
          <p:cNvPr id="88" name="Picture 13" descr="C:\Users\CHIERI~1\AppData\Local\Temp\Rar$DRa0.524\png\officeworker2.png">
            <a:extLst>
              <a:ext uri="{FF2B5EF4-FFF2-40B4-BE49-F238E27FC236}">
                <a16:creationId xmlns:a16="http://schemas.microsoft.com/office/drawing/2014/main" id="{C8AF703A-812A-3C45-B5E2-F4CDA63EA380}"/>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400003" y="3441303"/>
            <a:ext cx="540000" cy="540000"/>
          </a:xfrm>
          <a:prstGeom prst="rect">
            <a:avLst/>
          </a:prstGeom>
          <a:noFill/>
          <a:ln w="19050">
            <a:solidFill>
              <a:schemeClr val="bg1"/>
            </a:solidFill>
          </a:ln>
          <a:extLst>
            <a:ext uri="{909E8E84-426E-40DD-AFC4-6F175D3DCCD1}">
              <a14:hiddenFill xmlns:a14="http://schemas.microsoft.com/office/drawing/2010/main">
                <a:solidFill>
                  <a:srgbClr val="FFFFFF"/>
                </a:solidFill>
              </a14:hiddenFill>
            </a:ext>
          </a:extLst>
        </p:spPr>
      </p:pic>
      <p:pic>
        <p:nvPicPr>
          <p:cNvPr id="89" name="Picture 13" descr="C:\Users\CHIERI~1\AppData\Local\Temp\Rar$DRa0.524\png\officeworker2.png">
            <a:extLst>
              <a:ext uri="{FF2B5EF4-FFF2-40B4-BE49-F238E27FC236}">
                <a16:creationId xmlns:a16="http://schemas.microsoft.com/office/drawing/2014/main" id="{9239D23D-AF69-0C47-8B9B-4C8B3D8296F4}"/>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420405" y="4310860"/>
            <a:ext cx="540000" cy="540000"/>
          </a:xfrm>
          <a:prstGeom prst="rect">
            <a:avLst/>
          </a:prstGeom>
          <a:noFill/>
          <a:ln w="19050">
            <a:solidFill>
              <a:schemeClr val="bg1"/>
            </a:solidFill>
          </a:ln>
          <a:extLst>
            <a:ext uri="{909E8E84-426E-40DD-AFC4-6F175D3DCCD1}">
              <a14:hiddenFill xmlns:a14="http://schemas.microsoft.com/office/drawing/2010/main">
                <a:solidFill>
                  <a:srgbClr val="FFFFFF"/>
                </a:solidFill>
              </a14:hiddenFill>
            </a:ext>
          </a:extLst>
        </p:spPr>
      </p:pic>
      <p:pic>
        <p:nvPicPr>
          <p:cNvPr id="90" name="Picture 13" descr="C:\Users\CHIERI~1\AppData\Local\Temp\Rar$DRa0.524\png\officeworker2.png">
            <a:extLst>
              <a:ext uri="{FF2B5EF4-FFF2-40B4-BE49-F238E27FC236}">
                <a16:creationId xmlns:a16="http://schemas.microsoft.com/office/drawing/2014/main" id="{445DB4AE-221B-0E44-9A60-42F36F26E119}"/>
              </a:ext>
            </a:extLst>
          </p:cNvPr>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420405" y="5218663"/>
            <a:ext cx="540000" cy="540000"/>
          </a:xfrm>
          <a:prstGeom prst="rect">
            <a:avLst/>
          </a:prstGeom>
          <a:noFill/>
          <a:ln w="19050">
            <a:solidFill>
              <a:schemeClr val="bg1"/>
            </a:solidFill>
          </a:ln>
          <a:extLst>
            <a:ext uri="{909E8E84-426E-40DD-AFC4-6F175D3DCCD1}">
              <a14:hiddenFill xmlns:a14="http://schemas.microsoft.com/office/drawing/2010/main">
                <a:solidFill>
                  <a:srgbClr val="FFFFFF"/>
                </a:solidFill>
              </a14:hiddenFill>
            </a:ext>
          </a:extLst>
        </p:spPr>
      </p:pic>
      <p:cxnSp>
        <p:nvCxnSpPr>
          <p:cNvPr id="91" name="Connettore 1 90">
            <a:extLst>
              <a:ext uri="{FF2B5EF4-FFF2-40B4-BE49-F238E27FC236}">
                <a16:creationId xmlns:a16="http://schemas.microsoft.com/office/drawing/2014/main" id="{2277DD44-B07B-D04F-9BAD-99A3121D868A}"/>
              </a:ext>
            </a:extLst>
          </p:cNvPr>
          <p:cNvCxnSpPr>
            <a:cxnSpLocks/>
          </p:cNvCxnSpPr>
          <p:nvPr/>
        </p:nvCxnSpPr>
        <p:spPr>
          <a:xfrm>
            <a:off x="10606026" y="2349462"/>
            <a:ext cx="113558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2" name="Connettore 1 91">
            <a:extLst>
              <a:ext uri="{FF2B5EF4-FFF2-40B4-BE49-F238E27FC236}">
                <a16:creationId xmlns:a16="http://schemas.microsoft.com/office/drawing/2014/main" id="{51A87B32-EE72-3244-89BF-3D5FDD04606E}"/>
              </a:ext>
            </a:extLst>
          </p:cNvPr>
          <p:cNvCxnSpPr>
            <a:cxnSpLocks/>
          </p:cNvCxnSpPr>
          <p:nvPr/>
        </p:nvCxnSpPr>
        <p:spPr>
          <a:xfrm>
            <a:off x="10606026" y="5951232"/>
            <a:ext cx="113558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3" name="Connettore 1 92">
            <a:extLst>
              <a:ext uri="{FF2B5EF4-FFF2-40B4-BE49-F238E27FC236}">
                <a16:creationId xmlns:a16="http://schemas.microsoft.com/office/drawing/2014/main" id="{A7CCB6D2-EA67-A74F-8676-AC9A5719E383}"/>
              </a:ext>
            </a:extLst>
          </p:cNvPr>
          <p:cNvCxnSpPr>
            <a:cxnSpLocks/>
          </p:cNvCxnSpPr>
          <p:nvPr/>
        </p:nvCxnSpPr>
        <p:spPr>
          <a:xfrm flipV="1">
            <a:off x="11739071" y="2349462"/>
            <a:ext cx="1" cy="360176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4" name="Connettore 1 93">
            <a:extLst>
              <a:ext uri="{FF2B5EF4-FFF2-40B4-BE49-F238E27FC236}">
                <a16:creationId xmlns:a16="http://schemas.microsoft.com/office/drawing/2014/main" id="{CD2522F1-2BA2-4E48-AD5F-ABCA0598A16E}"/>
              </a:ext>
            </a:extLst>
          </p:cNvPr>
          <p:cNvCxnSpPr>
            <a:cxnSpLocks/>
          </p:cNvCxnSpPr>
          <p:nvPr/>
        </p:nvCxnSpPr>
        <p:spPr>
          <a:xfrm>
            <a:off x="10606026" y="2349462"/>
            <a:ext cx="0" cy="12530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5" name="Connettore 1 94">
            <a:extLst>
              <a:ext uri="{FF2B5EF4-FFF2-40B4-BE49-F238E27FC236}">
                <a16:creationId xmlns:a16="http://schemas.microsoft.com/office/drawing/2014/main" id="{9BF2F36A-C0CD-CC4C-AA04-7A87FA66F447}"/>
              </a:ext>
            </a:extLst>
          </p:cNvPr>
          <p:cNvCxnSpPr>
            <a:cxnSpLocks/>
          </p:cNvCxnSpPr>
          <p:nvPr/>
        </p:nvCxnSpPr>
        <p:spPr>
          <a:xfrm>
            <a:off x="10606026" y="5825923"/>
            <a:ext cx="0" cy="12530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6" name="Connettore 1 95">
            <a:extLst>
              <a:ext uri="{FF2B5EF4-FFF2-40B4-BE49-F238E27FC236}">
                <a16:creationId xmlns:a16="http://schemas.microsoft.com/office/drawing/2014/main" id="{A72118DE-70AC-1545-AEC0-655CE539BDAD}"/>
              </a:ext>
            </a:extLst>
          </p:cNvPr>
          <p:cNvCxnSpPr>
            <a:cxnSpLocks/>
          </p:cNvCxnSpPr>
          <p:nvPr/>
        </p:nvCxnSpPr>
        <p:spPr>
          <a:xfrm>
            <a:off x="10602037" y="4969933"/>
            <a:ext cx="0" cy="12530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7" name="Connettore 1 96">
            <a:extLst>
              <a:ext uri="{FF2B5EF4-FFF2-40B4-BE49-F238E27FC236}">
                <a16:creationId xmlns:a16="http://schemas.microsoft.com/office/drawing/2014/main" id="{D22DAE52-4103-6843-A0D1-2C9E82AB1305}"/>
              </a:ext>
            </a:extLst>
          </p:cNvPr>
          <p:cNvCxnSpPr>
            <a:cxnSpLocks/>
          </p:cNvCxnSpPr>
          <p:nvPr/>
        </p:nvCxnSpPr>
        <p:spPr>
          <a:xfrm>
            <a:off x="10562299" y="4121286"/>
            <a:ext cx="0" cy="12530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8" name="Connettore 1 97">
            <a:extLst>
              <a:ext uri="{FF2B5EF4-FFF2-40B4-BE49-F238E27FC236}">
                <a16:creationId xmlns:a16="http://schemas.microsoft.com/office/drawing/2014/main" id="{33C67D28-3B9A-B441-B38C-6DBB4AC2D204}"/>
              </a:ext>
            </a:extLst>
          </p:cNvPr>
          <p:cNvCxnSpPr>
            <a:cxnSpLocks/>
          </p:cNvCxnSpPr>
          <p:nvPr/>
        </p:nvCxnSpPr>
        <p:spPr>
          <a:xfrm>
            <a:off x="10599588" y="3214430"/>
            <a:ext cx="0" cy="12530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9" name="CasellaDiTesto 98">
            <a:extLst>
              <a:ext uri="{FF2B5EF4-FFF2-40B4-BE49-F238E27FC236}">
                <a16:creationId xmlns:a16="http://schemas.microsoft.com/office/drawing/2014/main" id="{6FFD09C5-D1C5-504A-B0E2-6C381F68DAA7}"/>
              </a:ext>
            </a:extLst>
          </p:cNvPr>
          <p:cNvSpPr txBox="1"/>
          <p:nvPr/>
        </p:nvSpPr>
        <p:spPr>
          <a:xfrm>
            <a:off x="6854522" y="3695013"/>
            <a:ext cx="807551" cy="600164"/>
          </a:xfrm>
          <a:prstGeom prst="rect">
            <a:avLst/>
          </a:prstGeom>
          <a:noFill/>
        </p:spPr>
        <p:txBody>
          <a:bodyPr wrap="square" rtlCol="0">
            <a:spAutoFit/>
          </a:bodyPr>
          <a:lstStyle/>
          <a:p>
            <a:pPr algn="ctr"/>
            <a:r>
              <a:rPr lang="it-IT" sz="1100" dirty="0"/>
              <a:t>Team orienta-mento</a:t>
            </a:r>
          </a:p>
        </p:txBody>
      </p:sp>
      <p:sp>
        <p:nvSpPr>
          <p:cNvPr id="100" name="CasellaDiTesto 99">
            <a:extLst>
              <a:ext uri="{FF2B5EF4-FFF2-40B4-BE49-F238E27FC236}">
                <a16:creationId xmlns:a16="http://schemas.microsoft.com/office/drawing/2014/main" id="{C0329B4C-645B-134E-A47B-CCF3EC650462}"/>
              </a:ext>
            </a:extLst>
          </p:cNvPr>
          <p:cNvSpPr txBox="1"/>
          <p:nvPr/>
        </p:nvSpPr>
        <p:spPr>
          <a:xfrm>
            <a:off x="8937390" y="3693336"/>
            <a:ext cx="807551" cy="430887"/>
          </a:xfrm>
          <a:prstGeom prst="rect">
            <a:avLst/>
          </a:prstGeom>
          <a:noFill/>
        </p:spPr>
        <p:txBody>
          <a:bodyPr wrap="square" rtlCol="0">
            <a:spAutoFit/>
          </a:bodyPr>
          <a:lstStyle/>
          <a:p>
            <a:pPr algn="ctr"/>
            <a:r>
              <a:rPr lang="it-IT" sz="1100" dirty="0"/>
              <a:t>Team scelta</a:t>
            </a:r>
          </a:p>
        </p:txBody>
      </p:sp>
      <p:sp>
        <p:nvSpPr>
          <p:cNvPr id="101" name="CasellaDiTesto 100">
            <a:extLst>
              <a:ext uri="{FF2B5EF4-FFF2-40B4-BE49-F238E27FC236}">
                <a16:creationId xmlns:a16="http://schemas.microsoft.com/office/drawing/2014/main" id="{FDE520B9-B74D-0541-9BDE-4294C869A24B}"/>
              </a:ext>
            </a:extLst>
          </p:cNvPr>
          <p:cNvSpPr txBox="1"/>
          <p:nvPr/>
        </p:nvSpPr>
        <p:spPr>
          <a:xfrm>
            <a:off x="10858557" y="3710344"/>
            <a:ext cx="862890" cy="430887"/>
          </a:xfrm>
          <a:prstGeom prst="rect">
            <a:avLst/>
          </a:prstGeom>
          <a:noFill/>
        </p:spPr>
        <p:txBody>
          <a:bodyPr wrap="square" rtlCol="0">
            <a:spAutoFit/>
          </a:bodyPr>
          <a:lstStyle/>
          <a:p>
            <a:pPr algn="ctr"/>
            <a:r>
              <a:rPr lang="it-IT" sz="1100" dirty="0"/>
              <a:t>Team checkout</a:t>
            </a:r>
          </a:p>
        </p:txBody>
      </p:sp>
      <p:sp>
        <p:nvSpPr>
          <p:cNvPr id="102" name="Title 3">
            <a:extLst>
              <a:ext uri="{FF2B5EF4-FFF2-40B4-BE49-F238E27FC236}">
                <a16:creationId xmlns:a16="http://schemas.microsoft.com/office/drawing/2014/main" id="{A19A0F0B-EA08-6643-9C7D-CAC57101714D}"/>
              </a:ext>
            </a:extLst>
          </p:cNvPr>
          <p:cNvSpPr txBox="1">
            <a:spLocks/>
          </p:cNvSpPr>
          <p:nvPr/>
        </p:nvSpPr>
        <p:spPr>
          <a:xfrm>
            <a:off x="182082" y="224574"/>
            <a:ext cx="9940326" cy="633743"/>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it-IT" dirty="0"/>
              <a:t>Perché scegliere un micro </a:t>
            </a:r>
            <a:r>
              <a:rPr lang="it-IT" dirty="0" err="1"/>
              <a:t>Frontend</a:t>
            </a:r>
            <a:r>
              <a:rPr lang="it-IT" dirty="0"/>
              <a:t> – VELOCITA’</a:t>
            </a:r>
          </a:p>
        </p:txBody>
      </p:sp>
      <p:pic>
        <p:nvPicPr>
          <p:cNvPr id="110" name="Elemento grafico 109" descr="Fumetto con riempimento a tinta unita">
            <a:extLst>
              <a:ext uri="{FF2B5EF4-FFF2-40B4-BE49-F238E27FC236}">
                <a16:creationId xmlns:a16="http://schemas.microsoft.com/office/drawing/2014/main" id="{57162869-FE8F-C145-9DF7-8DEBC7CC12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78002" y="3726676"/>
            <a:ext cx="914400" cy="914400"/>
          </a:xfrm>
          <a:prstGeom prst="rect">
            <a:avLst/>
          </a:prstGeom>
        </p:spPr>
      </p:pic>
      <p:pic>
        <p:nvPicPr>
          <p:cNvPr id="111" name="Elemento grafico 110" descr="Fumetto con riempimento a tinta unita">
            <a:extLst>
              <a:ext uri="{FF2B5EF4-FFF2-40B4-BE49-F238E27FC236}">
                <a16:creationId xmlns:a16="http://schemas.microsoft.com/office/drawing/2014/main" id="{1A0E1C93-32EE-6A4B-A227-D785E2344C7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71618" y="4723342"/>
            <a:ext cx="914400" cy="914400"/>
          </a:xfrm>
          <a:prstGeom prst="rect">
            <a:avLst/>
          </a:prstGeom>
        </p:spPr>
      </p:pic>
      <p:pic>
        <p:nvPicPr>
          <p:cNvPr id="112" name="Elemento grafico 111" descr="Fumetto con riempimento a tinta unita">
            <a:extLst>
              <a:ext uri="{FF2B5EF4-FFF2-40B4-BE49-F238E27FC236}">
                <a16:creationId xmlns:a16="http://schemas.microsoft.com/office/drawing/2014/main" id="{D20624A1-C743-0447-A384-52E77D4ACA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50957" y="2870665"/>
            <a:ext cx="914400" cy="914400"/>
          </a:xfrm>
          <a:prstGeom prst="rect">
            <a:avLst/>
          </a:prstGeom>
        </p:spPr>
      </p:pic>
      <p:cxnSp>
        <p:nvCxnSpPr>
          <p:cNvPr id="116" name="Connettore 7 115">
            <a:extLst>
              <a:ext uri="{FF2B5EF4-FFF2-40B4-BE49-F238E27FC236}">
                <a16:creationId xmlns:a16="http://schemas.microsoft.com/office/drawing/2014/main" id="{2470B572-5D89-6047-80FC-715F774ACDA5}"/>
              </a:ext>
            </a:extLst>
          </p:cNvPr>
          <p:cNvCxnSpPr>
            <a:stCxn id="110" idx="0"/>
            <a:endCxn id="112" idx="3"/>
          </p:cNvCxnSpPr>
          <p:nvPr/>
        </p:nvCxnSpPr>
        <p:spPr>
          <a:xfrm rot="16200000" flipV="1">
            <a:off x="3150875" y="2442348"/>
            <a:ext cx="398811" cy="2169845"/>
          </a:xfrm>
          <a:prstGeom prst="curvedConnector2">
            <a:avLst/>
          </a:prstGeom>
          <a:ln w="38100">
            <a:solidFill>
              <a:srgbClr val="FF93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Connettore 7 116">
            <a:extLst>
              <a:ext uri="{FF2B5EF4-FFF2-40B4-BE49-F238E27FC236}">
                <a16:creationId xmlns:a16="http://schemas.microsoft.com/office/drawing/2014/main" id="{4403B9F5-24EC-3148-BF37-11C573E69C24}"/>
              </a:ext>
            </a:extLst>
          </p:cNvPr>
          <p:cNvCxnSpPr>
            <a:cxnSpLocks/>
            <a:stCxn id="111" idx="0"/>
            <a:endCxn id="110" idx="1"/>
          </p:cNvCxnSpPr>
          <p:nvPr/>
        </p:nvCxnSpPr>
        <p:spPr>
          <a:xfrm rot="5400000" flipH="1" flipV="1">
            <a:off x="2783677" y="3529017"/>
            <a:ext cx="539466" cy="1849184"/>
          </a:xfrm>
          <a:prstGeom prst="curvedConnector2">
            <a:avLst/>
          </a:prstGeom>
          <a:ln w="38100">
            <a:solidFill>
              <a:srgbClr val="FF930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Connettore 1 120">
            <a:extLst>
              <a:ext uri="{FF2B5EF4-FFF2-40B4-BE49-F238E27FC236}">
                <a16:creationId xmlns:a16="http://schemas.microsoft.com/office/drawing/2014/main" id="{99D27E12-846E-134B-82E5-EC5E106F3FF4}"/>
              </a:ext>
            </a:extLst>
          </p:cNvPr>
          <p:cNvCxnSpPr>
            <a:cxnSpLocks/>
          </p:cNvCxnSpPr>
          <p:nvPr/>
        </p:nvCxnSpPr>
        <p:spPr>
          <a:xfrm>
            <a:off x="7644401" y="2193170"/>
            <a:ext cx="27912" cy="3883946"/>
          </a:xfrm>
          <a:prstGeom prst="line">
            <a:avLst/>
          </a:prstGeom>
          <a:ln w="76200">
            <a:solidFill>
              <a:srgbClr val="FF9300"/>
            </a:solidFill>
          </a:ln>
        </p:spPr>
        <p:style>
          <a:lnRef idx="1">
            <a:schemeClr val="accent1"/>
          </a:lnRef>
          <a:fillRef idx="0">
            <a:schemeClr val="accent1"/>
          </a:fillRef>
          <a:effectRef idx="0">
            <a:schemeClr val="accent1"/>
          </a:effectRef>
          <a:fontRef idx="minor">
            <a:schemeClr val="tx1"/>
          </a:fontRef>
        </p:style>
      </p:cxnSp>
      <p:cxnSp>
        <p:nvCxnSpPr>
          <p:cNvPr id="124" name="Connettore 1 123">
            <a:extLst>
              <a:ext uri="{FF2B5EF4-FFF2-40B4-BE49-F238E27FC236}">
                <a16:creationId xmlns:a16="http://schemas.microsoft.com/office/drawing/2014/main" id="{D102465B-4CD1-D24C-9748-0DCDB9A50230}"/>
              </a:ext>
            </a:extLst>
          </p:cNvPr>
          <p:cNvCxnSpPr>
            <a:cxnSpLocks/>
          </p:cNvCxnSpPr>
          <p:nvPr/>
        </p:nvCxnSpPr>
        <p:spPr>
          <a:xfrm>
            <a:off x="11738002" y="2164110"/>
            <a:ext cx="27912" cy="3883946"/>
          </a:xfrm>
          <a:prstGeom prst="line">
            <a:avLst/>
          </a:prstGeom>
          <a:ln w="76200">
            <a:solidFill>
              <a:srgbClr val="FF9300"/>
            </a:solidFill>
          </a:ln>
        </p:spPr>
        <p:style>
          <a:lnRef idx="1">
            <a:schemeClr val="accent1"/>
          </a:lnRef>
          <a:fillRef idx="0">
            <a:schemeClr val="accent1"/>
          </a:fillRef>
          <a:effectRef idx="0">
            <a:schemeClr val="accent1"/>
          </a:effectRef>
          <a:fontRef idx="minor">
            <a:schemeClr val="tx1"/>
          </a:fontRef>
        </p:style>
      </p:cxnSp>
      <p:cxnSp>
        <p:nvCxnSpPr>
          <p:cNvPr id="125" name="Connettore 1 124">
            <a:extLst>
              <a:ext uri="{FF2B5EF4-FFF2-40B4-BE49-F238E27FC236}">
                <a16:creationId xmlns:a16="http://schemas.microsoft.com/office/drawing/2014/main" id="{CA9A95A2-484B-DB45-924E-01280BEEC3DA}"/>
              </a:ext>
            </a:extLst>
          </p:cNvPr>
          <p:cNvCxnSpPr>
            <a:cxnSpLocks/>
          </p:cNvCxnSpPr>
          <p:nvPr/>
        </p:nvCxnSpPr>
        <p:spPr>
          <a:xfrm>
            <a:off x="9742550" y="2164110"/>
            <a:ext cx="27912" cy="3883946"/>
          </a:xfrm>
          <a:prstGeom prst="line">
            <a:avLst/>
          </a:prstGeom>
          <a:ln w="76200">
            <a:solidFill>
              <a:srgbClr val="FF93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8267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061C5D74-A993-6B41-B05F-9C879ED49CCF}"/>
              </a:ext>
            </a:extLst>
          </p:cNvPr>
          <p:cNvSpPr txBox="1">
            <a:spLocks/>
          </p:cNvSpPr>
          <p:nvPr/>
        </p:nvSpPr>
        <p:spPr>
          <a:xfrm>
            <a:off x="182082" y="224574"/>
            <a:ext cx="9940326" cy="633743"/>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it-IT" dirty="0"/>
              <a:t>Perché scegliere un micro </a:t>
            </a:r>
            <a:r>
              <a:rPr lang="it-IT" dirty="0" err="1"/>
              <a:t>Frontend</a:t>
            </a:r>
            <a:r>
              <a:rPr lang="it-IT" dirty="0"/>
              <a:t> – VELOCITA’</a:t>
            </a:r>
          </a:p>
        </p:txBody>
      </p:sp>
      <p:sp>
        <p:nvSpPr>
          <p:cNvPr id="5" name="Text Placeholder 7">
            <a:extLst>
              <a:ext uri="{FF2B5EF4-FFF2-40B4-BE49-F238E27FC236}">
                <a16:creationId xmlns:a16="http://schemas.microsoft.com/office/drawing/2014/main" id="{A1666C29-CE02-434C-8679-99BE8D15F120}"/>
              </a:ext>
            </a:extLst>
          </p:cNvPr>
          <p:cNvSpPr txBox="1">
            <a:spLocks/>
          </p:cNvSpPr>
          <p:nvPr/>
        </p:nvSpPr>
        <p:spPr>
          <a:xfrm>
            <a:off x="182082" y="1492060"/>
            <a:ext cx="11827836" cy="4271467"/>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a:lnSpc>
                <a:spcPct val="100000"/>
              </a:lnSpc>
            </a:pPr>
            <a:r>
              <a:rPr lang="it-IT" sz="1600" b="1" dirty="0">
                <a:solidFill>
                  <a:srgbClr val="008CC1"/>
                </a:solidFill>
              </a:rPr>
              <a:t>Velocità di sviluppo</a:t>
            </a:r>
          </a:p>
          <a:p>
            <a:pPr>
              <a:lnSpc>
                <a:spcPct val="100000"/>
              </a:lnSpc>
            </a:pPr>
            <a:r>
              <a:rPr lang="it-IT" sz="1600" dirty="0"/>
              <a:t>Il motivo principale per cui le aziende scelgono adottare una architettura a micro </a:t>
            </a:r>
            <a:r>
              <a:rPr lang="it-IT" sz="1600" dirty="0" err="1"/>
              <a:t>Frontend</a:t>
            </a:r>
            <a:r>
              <a:rPr lang="it-IT" sz="1600" dirty="0"/>
              <a:t>, è aumentare la velocità di sviluppo. In un'architettura a più livelli, più team sono coinvolti nella creazione di una nuova </a:t>
            </a:r>
            <a:r>
              <a:rPr lang="it-IT" sz="1600" dirty="0" err="1"/>
              <a:t>funzionalitaà</a:t>
            </a:r>
            <a:r>
              <a:rPr lang="it-IT" sz="1600" dirty="0"/>
              <a:t>. Questo fattore è molto importante nel casi in cui una azienda riesca a suddividere il proprio carico di lavoro in tanti piccoli progetti. </a:t>
            </a:r>
          </a:p>
          <a:p>
            <a:pPr>
              <a:lnSpc>
                <a:spcPct val="100000"/>
              </a:lnSpc>
            </a:pPr>
            <a:endParaRPr lang="it-IT" sz="1600" b="1" dirty="0">
              <a:solidFill>
                <a:srgbClr val="008CC1"/>
              </a:solidFill>
            </a:endParaRPr>
          </a:p>
          <a:p>
            <a:pPr>
              <a:lnSpc>
                <a:spcPct val="100000"/>
              </a:lnSpc>
            </a:pPr>
            <a:r>
              <a:rPr lang="it-IT" sz="1600" b="1" dirty="0">
                <a:solidFill>
                  <a:srgbClr val="008CC1"/>
                </a:solidFill>
              </a:rPr>
              <a:t>Esempio:</a:t>
            </a:r>
          </a:p>
          <a:p>
            <a:pPr>
              <a:lnSpc>
                <a:spcPct val="100000"/>
              </a:lnSpc>
            </a:pPr>
            <a:r>
              <a:rPr lang="it-IT" sz="1600" dirty="0"/>
              <a:t>Supponiamo che il reparto marketing abbia l'idea di creare un nuovo tipo di banner promozionale. Parlano con il team dei contenuti per estendere la struttura dei dati esistente. Il team di contenuti parla con il team di </a:t>
            </a:r>
            <a:r>
              <a:rPr lang="it-IT" sz="1600" dirty="0" err="1"/>
              <a:t>frontend</a:t>
            </a:r>
            <a:r>
              <a:rPr lang="it-IT" sz="1600" dirty="0"/>
              <a:t> per discutere le modifiche alla loro API. Le riunioni vengono organizzate e le specifiche vengono scritte. Ogni team pianifica il proprio lavoro e lo pianifica in uno dei prossimi sprint. Se tutto funziona come previsto, la funzione è pronta quando l'ultimo team finisce di implementarla. In caso contrario, sono previste </a:t>
            </a:r>
            <a:r>
              <a:rPr lang="it-IT" sz="1600" dirty="0" err="1"/>
              <a:t>piu</a:t>
            </a:r>
            <a:r>
              <a:rPr lang="it-IT" sz="1600" dirty="0"/>
              <a:t>̀ riunioni per discutere le modifiche. </a:t>
            </a:r>
          </a:p>
          <a:p>
            <a:pPr>
              <a:lnSpc>
                <a:spcPct val="100000"/>
              </a:lnSpc>
            </a:pPr>
            <a:r>
              <a:rPr lang="it-IT" sz="1600" dirty="0"/>
              <a:t>In questo caso è essenziale ridurre i tempi di attesa dei vari team, e l’utilizzo dei micro front end come architettura potrebbe essere la soluzione.</a:t>
            </a:r>
          </a:p>
          <a:p>
            <a:pPr>
              <a:lnSpc>
                <a:spcPct val="100000"/>
              </a:lnSpc>
            </a:pPr>
            <a:endParaRPr lang="it-IT" sz="1600" dirty="0"/>
          </a:p>
          <a:p>
            <a:pPr>
              <a:lnSpc>
                <a:spcPct val="100000"/>
              </a:lnSpc>
            </a:pPr>
            <a:endParaRPr lang="it-IT" dirty="0"/>
          </a:p>
          <a:p>
            <a:pPr>
              <a:lnSpc>
                <a:spcPct val="100000"/>
              </a:lnSpc>
            </a:pPr>
            <a:r>
              <a:rPr lang="it-IT" sz="1800" dirty="0"/>
              <a:t> </a:t>
            </a:r>
            <a:endParaRPr lang="it-IT" sz="1800" dirty="0">
              <a:solidFill>
                <a:schemeClr val="accent1"/>
              </a:solidFill>
            </a:endParaRPr>
          </a:p>
          <a:p>
            <a:pPr marL="173038" indent="-173038">
              <a:lnSpc>
                <a:spcPct val="90000"/>
              </a:lnSpc>
              <a:spcBef>
                <a:spcPts val="1000"/>
              </a:spcBef>
              <a:buClr>
                <a:srgbClr val="0070AD"/>
              </a:buClr>
              <a:buFont typeface="Arial" panose="020B0604020202020204" pitchFamily="34" charset="0"/>
              <a:buChar char="•"/>
              <a:defRPr/>
            </a:pPr>
            <a:endParaRPr lang="it-IT" sz="1600" dirty="0"/>
          </a:p>
        </p:txBody>
      </p:sp>
    </p:spTree>
    <p:extLst>
      <p:ext uri="{BB962C8B-B14F-4D97-AF65-F5344CB8AC3E}">
        <p14:creationId xmlns:p14="http://schemas.microsoft.com/office/powerpoint/2010/main" val="2160820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 name="Connettore 1 46">
            <a:extLst>
              <a:ext uri="{FF2B5EF4-FFF2-40B4-BE49-F238E27FC236}">
                <a16:creationId xmlns:a16="http://schemas.microsoft.com/office/drawing/2014/main" id="{62727486-1820-D949-A4A2-B769A1AD96F2}"/>
              </a:ext>
            </a:extLst>
          </p:cNvPr>
          <p:cNvCxnSpPr/>
          <p:nvPr/>
        </p:nvCxnSpPr>
        <p:spPr>
          <a:xfrm>
            <a:off x="171013" y="4481134"/>
            <a:ext cx="11849973" cy="0"/>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46" name="Connettore 1 45">
            <a:extLst>
              <a:ext uri="{FF2B5EF4-FFF2-40B4-BE49-F238E27FC236}">
                <a16:creationId xmlns:a16="http://schemas.microsoft.com/office/drawing/2014/main" id="{C71B60A1-C0DF-6141-84B4-71E4C6B4CA65}"/>
              </a:ext>
            </a:extLst>
          </p:cNvPr>
          <p:cNvCxnSpPr/>
          <p:nvPr/>
        </p:nvCxnSpPr>
        <p:spPr>
          <a:xfrm>
            <a:off x="171013" y="2426782"/>
            <a:ext cx="11849973" cy="0"/>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3" name="Title 3">
            <a:extLst>
              <a:ext uri="{FF2B5EF4-FFF2-40B4-BE49-F238E27FC236}">
                <a16:creationId xmlns:a16="http://schemas.microsoft.com/office/drawing/2014/main" id="{FF58F538-ED33-D84B-AA27-AEF2DDED12CE}"/>
              </a:ext>
            </a:extLst>
          </p:cNvPr>
          <p:cNvSpPr txBox="1">
            <a:spLocks/>
          </p:cNvSpPr>
          <p:nvPr/>
        </p:nvSpPr>
        <p:spPr>
          <a:xfrm>
            <a:off x="182082" y="224574"/>
            <a:ext cx="9940326" cy="633743"/>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it-IT" dirty="0"/>
              <a:t>Micro vs Monoliti</a:t>
            </a:r>
          </a:p>
        </p:txBody>
      </p:sp>
      <p:sp>
        <p:nvSpPr>
          <p:cNvPr id="35" name="Rettangolo 34">
            <a:extLst>
              <a:ext uri="{FF2B5EF4-FFF2-40B4-BE49-F238E27FC236}">
                <a16:creationId xmlns:a16="http://schemas.microsoft.com/office/drawing/2014/main" id="{3968934E-1364-6E45-ACAB-DEAD81291030}"/>
              </a:ext>
            </a:extLst>
          </p:cNvPr>
          <p:cNvSpPr/>
          <p:nvPr/>
        </p:nvSpPr>
        <p:spPr>
          <a:xfrm>
            <a:off x="712434" y="1109158"/>
            <a:ext cx="3053085" cy="4880162"/>
          </a:xfrm>
          <a:prstGeom prst="rect">
            <a:avLst/>
          </a:prstGeom>
          <a:solidFill>
            <a:schemeClr val="bg1"/>
          </a:solid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it-IT" dirty="0"/>
              <a:t>TEAM</a:t>
            </a:r>
          </a:p>
        </p:txBody>
      </p:sp>
      <p:sp>
        <p:nvSpPr>
          <p:cNvPr id="37" name="Rettangolo 36">
            <a:extLst>
              <a:ext uri="{FF2B5EF4-FFF2-40B4-BE49-F238E27FC236}">
                <a16:creationId xmlns:a16="http://schemas.microsoft.com/office/drawing/2014/main" id="{66D73018-3FDE-ED4C-80D8-613B0C50A796}"/>
              </a:ext>
            </a:extLst>
          </p:cNvPr>
          <p:cNvSpPr/>
          <p:nvPr/>
        </p:nvSpPr>
        <p:spPr>
          <a:xfrm>
            <a:off x="4654149" y="2679192"/>
            <a:ext cx="3053085" cy="3310128"/>
          </a:xfrm>
          <a:prstGeom prst="rect">
            <a:avLst/>
          </a:prstGeom>
          <a:solidFill>
            <a:schemeClr val="bg1"/>
          </a:solid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it-IT" dirty="0"/>
              <a:t>BACKEND TEAM</a:t>
            </a:r>
          </a:p>
        </p:txBody>
      </p:sp>
      <p:sp>
        <p:nvSpPr>
          <p:cNvPr id="38" name="Rettangolo 37">
            <a:extLst>
              <a:ext uri="{FF2B5EF4-FFF2-40B4-BE49-F238E27FC236}">
                <a16:creationId xmlns:a16="http://schemas.microsoft.com/office/drawing/2014/main" id="{21ED7409-0264-DC4D-9643-7CD4591538E8}"/>
              </a:ext>
            </a:extLst>
          </p:cNvPr>
          <p:cNvSpPr/>
          <p:nvPr/>
        </p:nvSpPr>
        <p:spPr>
          <a:xfrm>
            <a:off x="4654148" y="1109158"/>
            <a:ext cx="3053085" cy="1057963"/>
          </a:xfrm>
          <a:prstGeom prst="rect">
            <a:avLst/>
          </a:prstGeom>
          <a:ln w="38100">
            <a:headEnd type="none" w="med" len="med"/>
            <a:tailEnd type="none" w="med" len="med"/>
          </a:ln>
        </p:spPr>
        <p:style>
          <a:lnRef idx="2">
            <a:schemeClr val="accent3"/>
          </a:lnRef>
          <a:fillRef idx="1">
            <a:schemeClr val="lt1"/>
          </a:fillRef>
          <a:effectRef idx="0">
            <a:schemeClr val="accent3"/>
          </a:effectRef>
          <a:fontRef idx="minor">
            <a:schemeClr val="dk1"/>
          </a:fontRef>
        </p:style>
        <p:txBody>
          <a:bodyPr rtlCol="0" anchor="ctr"/>
          <a:lstStyle/>
          <a:p>
            <a:pPr algn="ctr"/>
            <a:r>
              <a:rPr lang="it-IT" dirty="0"/>
              <a:t>FRONTEND TEAM</a:t>
            </a:r>
          </a:p>
        </p:txBody>
      </p:sp>
      <p:sp>
        <p:nvSpPr>
          <p:cNvPr id="39" name="Rettangolo 38">
            <a:extLst>
              <a:ext uri="{FF2B5EF4-FFF2-40B4-BE49-F238E27FC236}">
                <a16:creationId xmlns:a16="http://schemas.microsoft.com/office/drawing/2014/main" id="{F82381B6-C691-2C4D-A783-88190D3B372C}"/>
              </a:ext>
            </a:extLst>
          </p:cNvPr>
          <p:cNvSpPr/>
          <p:nvPr/>
        </p:nvSpPr>
        <p:spPr>
          <a:xfrm>
            <a:off x="8595862" y="1109158"/>
            <a:ext cx="3053085" cy="1057970"/>
          </a:xfrm>
          <a:prstGeom prst="rect">
            <a:avLst/>
          </a:prstGeom>
          <a:solidFill>
            <a:schemeClr val="bg1"/>
          </a:solid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it-IT" dirty="0"/>
              <a:t>FRONTEND TEAM</a:t>
            </a:r>
          </a:p>
        </p:txBody>
      </p:sp>
      <p:sp>
        <p:nvSpPr>
          <p:cNvPr id="40" name="Rettangolo 39">
            <a:extLst>
              <a:ext uri="{FF2B5EF4-FFF2-40B4-BE49-F238E27FC236}">
                <a16:creationId xmlns:a16="http://schemas.microsoft.com/office/drawing/2014/main" id="{27CD772B-6CDA-F34F-9130-92A71C9949E8}"/>
              </a:ext>
            </a:extLst>
          </p:cNvPr>
          <p:cNvSpPr/>
          <p:nvPr/>
        </p:nvSpPr>
        <p:spPr>
          <a:xfrm>
            <a:off x="8595861" y="3870646"/>
            <a:ext cx="639579" cy="2118674"/>
          </a:xfrm>
          <a:prstGeom prst="rect">
            <a:avLst/>
          </a:prstGeom>
          <a:solidFill>
            <a:schemeClr val="bg1"/>
          </a:solid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it-IT" dirty="0"/>
              <a:t>1</a:t>
            </a:r>
          </a:p>
        </p:txBody>
      </p:sp>
      <p:sp>
        <p:nvSpPr>
          <p:cNvPr id="41" name="Rettangolo 40">
            <a:extLst>
              <a:ext uri="{FF2B5EF4-FFF2-40B4-BE49-F238E27FC236}">
                <a16:creationId xmlns:a16="http://schemas.microsoft.com/office/drawing/2014/main" id="{317B3434-196F-9B4A-AC44-F156080F5830}"/>
              </a:ext>
            </a:extLst>
          </p:cNvPr>
          <p:cNvSpPr/>
          <p:nvPr/>
        </p:nvSpPr>
        <p:spPr>
          <a:xfrm>
            <a:off x="9482825" y="3870646"/>
            <a:ext cx="639579" cy="2118674"/>
          </a:xfrm>
          <a:prstGeom prst="rect">
            <a:avLst/>
          </a:prstGeom>
          <a:solidFill>
            <a:schemeClr val="bg1"/>
          </a:solid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it-IT" dirty="0"/>
              <a:t>2</a:t>
            </a:r>
          </a:p>
        </p:txBody>
      </p:sp>
      <p:sp>
        <p:nvSpPr>
          <p:cNvPr id="42" name="Rettangolo 41">
            <a:extLst>
              <a:ext uri="{FF2B5EF4-FFF2-40B4-BE49-F238E27FC236}">
                <a16:creationId xmlns:a16="http://schemas.microsoft.com/office/drawing/2014/main" id="{8D4F6F0C-9B4E-F643-9670-A413036AF4BE}"/>
              </a:ext>
            </a:extLst>
          </p:cNvPr>
          <p:cNvSpPr/>
          <p:nvPr/>
        </p:nvSpPr>
        <p:spPr>
          <a:xfrm>
            <a:off x="10276467" y="3870646"/>
            <a:ext cx="639579" cy="2118674"/>
          </a:xfrm>
          <a:prstGeom prst="rect">
            <a:avLst/>
          </a:prstGeom>
          <a:solidFill>
            <a:schemeClr val="bg1"/>
          </a:solid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it-IT" dirty="0"/>
              <a:t>3</a:t>
            </a:r>
          </a:p>
        </p:txBody>
      </p:sp>
      <p:sp>
        <p:nvSpPr>
          <p:cNvPr id="43" name="Rettangolo 42">
            <a:extLst>
              <a:ext uri="{FF2B5EF4-FFF2-40B4-BE49-F238E27FC236}">
                <a16:creationId xmlns:a16="http://schemas.microsoft.com/office/drawing/2014/main" id="{1594A1E6-4268-4943-9832-1024DC68405E}"/>
              </a:ext>
            </a:extLst>
          </p:cNvPr>
          <p:cNvSpPr/>
          <p:nvPr/>
        </p:nvSpPr>
        <p:spPr>
          <a:xfrm>
            <a:off x="11048992" y="3870646"/>
            <a:ext cx="639579" cy="2118674"/>
          </a:xfrm>
          <a:prstGeom prst="rect">
            <a:avLst/>
          </a:prstGeom>
          <a:solidFill>
            <a:schemeClr val="bg1"/>
          </a:solid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it-IT" dirty="0"/>
              <a:t>4</a:t>
            </a:r>
          </a:p>
        </p:txBody>
      </p:sp>
      <p:sp>
        <p:nvSpPr>
          <p:cNvPr id="44" name="Rettangolo 43">
            <a:extLst>
              <a:ext uri="{FF2B5EF4-FFF2-40B4-BE49-F238E27FC236}">
                <a16:creationId xmlns:a16="http://schemas.microsoft.com/office/drawing/2014/main" id="{1D204BA1-9576-504B-9214-E127F60A6E96}"/>
              </a:ext>
            </a:extLst>
          </p:cNvPr>
          <p:cNvSpPr/>
          <p:nvPr/>
        </p:nvSpPr>
        <p:spPr>
          <a:xfrm>
            <a:off x="8601958" y="2679192"/>
            <a:ext cx="3053085" cy="548640"/>
          </a:xfrm>
          <a:prstGeom prst="rect">
            <a:avLst/>
          </a:prstGeom>
          <a:solidFill>
            <a:schemeClr val="bg1"/>
          </a:solid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it-IT" dirty="0"/>
              <a:t>API GATEWAY</a:t>
            </a:r>
          </a:p>
        </p:txBody>
      </p:sp>
      <p:sp>
        <p:nvSpPr>
          <p:cNvPr id="45" name="Rettangolo 44">
            <a:extLst>
              <a:ext uri="{FF2B5EF4-FFF2-40B4-BE49-F238E27FC236}">
                <a16:creationId xmlns:a16="http://schemas.microsoft.com/office/drawing/2014/main" id="{F9823039-7E4A-064E-814C-468D48DB50CB}"/>
              </a:ext>
            </a:extLst>
          </p:cNvPr>
          <p:cNvSpPr/>
          <p:nvPr/>
        </p:nvSpPr>
        <p:spPr>
          <a:xfrm>
            <a:off x="877824" y="1215838"/>
            <a:ext cx="2712218" cy="951280"/>
          </a:xfrm>
          <a:prstGeom prst="rect">
            <a:avLst/>
          </a:prstGeom>
          <a:ln w="38100">
            <a:headEnd type="none" w="med" len="med"/>
            <a:tailEnd type="none" w="med" len="med"/>
          </a:ln>
        </p:spPr>
        <p:style>
          <a:lnRef idx="2">
            <a:schemeClr val="accent3"/>
          </a:lnRef>
          <a:fillRef idx="1">
            <a:schemeClr val="lt1"/>
          </a:fillRef>
          <a:effectRef idx="0">
            <a:schemeClr val="accent3"/>
          </a:effectRef>
          <a:fontRef idx="minor">
            <a:schemeClr val="dk1"/>
          </a:fontRef>
        </p:style>
        <p:txBody>
          <a:bodyPr rtlCol="0" anchor="ctr"/>
          <a:lstStyle/>
          <a:p>
            <a:pPr algn="ctr"/>
            <a:r>
              <a:rPr lang="it-IT" dirty="0"/>
              <a:t>FRONTEND</a:t>
            </a:r>
          </a:p>
        </p:txBody>
      </p:sp>
      <p:sp>
        <p:nvSpPr>
          <p:cNvPr id="48" name="CasellaDiTesto 47">
            <a:extLst>
              <a:ext uri="{FF2B5EF4-FFF2-40B4-BE49-F238E27FC236}">
                <a16:creationId xmlns:a16="http://schemas.microsoft.com/office/drawing/2014/main" id="{68A468C1-3172-D24F-910F-1CF3272F8B1C}"/>
              </a:ext>
            </a:extLst>
          </p:cNvPr>
          <p:cNvSpPr txBox="1"/>
          <p:nvPr/>
        </p:nvSpPr>
        <p:spPr>
          <a:xfrm rot="16200000">
            <a:off x="-231897" y="1522201"/>
            <a:ext cx="1330814" cy="338554"/>
          </a:xfrm>
          <a:prstGeom prst="rect">
            <a:avLst/>
          </a:prstGeom>
          <a:noFill/>
        </p:spPr>
        <p:txBody>
          <a:bodyPr wrap="none" rtlCol="0">
            <a:spAutoFit/>
          </a:bodyPr>
          <a:lstStyle/>
          <a:p>
            <a:r>
              <a:rPr lang="it-IT" sz="1600" dirty="0"/>
              <a:t>FRONTEND</a:t>
            </a:r>
          </a:p>
        </p:txBody>
      </p:sp>
      <p:sp>
        <p:nvSpPr>
          <p:cNvPr id="50" name="CasellaDiTesto 49">
            <a:extLst>
              <a:ext uri="{FF2B5EF4-FFF2-40B4-BE49-F238E27FC236}">
                <a16:creationId xmlns:a16="http://schemas.microsoft.com/office/drawing/2014/main" id="{41DDFFE5-57BD-2741-ADE4-618E47AC763F}"/>
              </a:ext>
            </a:extLst>
          </p:cNvPr>
          <p:cNvSpPr txBox="1"/>
          <p:nvPr/>
        </p:nvSpPr>
        <p:spPr>
          <a:xfrm rot="16200000">
            <a:off x="-186701" y="3252254"/>
            <a:ext cx="1194558" cy="338554"/>
          </a:xfrm>
          <a:prstGeom prst="rect">
            <a:avLst/>
          </a:prstGeom>
          <a:noFill/>
        </p:spPr>
        <p:txBody>
          <a:bodyPr wrap="none" rtlCol="0">
            <a:spAutoFit/>
          </a:bodyPr>
          <a:lstStyle/>
          <a:p>
            <a:r>
              <a:rPr lang="it-IT" sz="1600" dirty="0"/>
              <a:t>BACKEND</a:t>
            </a:r>
          </a:p>
        </p:txBody>
      </p:sp>
      <p:sp>
        <p:nvSpPr>
          <p:cNvPr id="51" name="CasellaDiTesto 50">
            <a:extLst>
              <a:ext uri="{FF2B5EF4-FFF2-40B4-BE49-F238E27FC236}">
                <a16:creationId xmlns:a16="http://schemas.microsoft.com/office/drawing/2014/main" id="{DD13D5A1-FFE4-8C46-97AA-297819867DBD}"/>
              </a:ext>
            </a:extLst>
          </p:cNvPr>
          <p:cNvSpPr txBox="1"/>
          <p:nvPr/>
        </p:nvSpPr>
        <p:spPr>
          <a:xfrm rot="16200000">
            <a:off x="-211463" y="5065950"/>
            <a:ext cx="1280030" cy="338554"/>
          </a:xfrm>
          <a:prstGeom prst="rect">
            <a:avLst/>
          </a:prstGeom>
          <a:noFill/>
        </p:spPr>
        <p:txBody>
          <a:bodyPr wrap="none" rtlCol="0">
            <a:spAutoFit/>
          </a:bodyPr>
          <a:lstStyle/>
          <a:p>
            <a:r>
              <a:rPr lang="it-IT" sz="1600" dirty="0"/>
              <a:t>DATABASE</a:t>
            </a:r>
          </a:p>
        </p:txBody>
      </p:sp>
      <p:cxnSp>
        <p:nvCxnSpPr>
          <p:cNvPr id="52" name="Connettore 2 51">
            <a:extLst>
              <a:ext uri="{FF2B5EF4-FFF2-40B4-BE49-F238E27FC236}">
                <a16:creationId xmlns:a16="http://schemas.microsoft.com/office/drawing/2014/main" id="{15ED7FD3-8262-7846-8194-8292ED3BCB48}"/>
              </a:ext>
            </a:extLst>
          </p:cNvPr>
          <p:cNvCxnSpPr>
            <a:cxnSpLocks/>
          </p:cNvCxnSpPr>
          <p:nvPr/>
        </p:nvCxnSpPr>
        <p:spPr>
          <a:xfrm flipV="1">
            <a:off x="6126378" y="2154156"/>
            <a:ext cx="0" cy="525036"/>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53" name="Connettore 2 52">
            <a:extLst>
              <a:ext uri="{FF2B5EF4-FFF2-40B4-BE49-F238E27FC236}">
                <a16:creationId xmlns:a16="http://schemas.microsoft.com/office/drawing/2014/main" id="{D5691DEA-30A0-C645-9BE4-BE3E8F737CB7}"/>
              </a:ext>
            </a:extLst>
          </p:cNvPr>
          <p:cNvCxnSpPr>
            <a:cxnSpLocks/>
          </p:cNvCxnSpPr>
          <p:nvPr/>
        </p:nvCxnSpPr>
        <p:spPr>
          <a:xfrm flipV="1">
            <a:off x="8884818" y="3227832"/>
            <a:ext cx="0" cy="642814"/>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55" name="Connettore 2 54">
            <a:extLst>
              <a:ext uri="{FF2B5EF4-FFF2-40B4-BE49-F238E27FC236}">
                <a16:creationId xmlns:a16="http://schemas.microsoft.com/office/drawing/2014/main" id="{2CCA7F70-EAF0-9F4F-8476-C89F3F1263A2}"/>
              </a:ext>
            </a:extLst>
          </p:cNvPr>
          <p:cNvCxnSpPr>
            <a:cxnSpLocks/>
          </p:cNvCxnSpPr>
          <p:nvPr/>
        </p:nvCxnSpPr>
        <p:spPr>
          <a:xfrm flipV="1">
            <a:off x="9787026" y="3227832"/>
            <a:ext cx="0" cy="642814"/>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56" name="Connettore 2 55">
            <a:extLst>
              <a:ext uri="{FF2B5EF4-FFF2-40B4-BE49-F238E27FC236}">
                <a16:creationId xmlns:a16="http://schemas.microsoft.com/office/drawing/2014/main" id="{46B95A49-D516-9249-A08E-0F2153033F77}"/>
              </a:ext>
            </a:extLst>
          </p:cNvPr>
          <p:cNvCxnSpPr>
            <a:cxnSpLocks/>
          </p:cNvCxnSpPr>
          <p:nvPr/>
        </p:nvCxnSpPr>
        <p:spPr>
          <a:xfrm flipV="1">
            <a:off x="10579506" y="3227832"/>
            <a:ext cx="0" cy="642814"/>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57" name="Connettore 2 56">
            <a:extLst>
              <a:ext uri="{FF2B5EF4-FFF2-40B4-BE49-F238E27FC236}">
                <a16:creationId xmlns:a16="http://schemas.microsoft.com/office/drawing/2014/main" id="{D269144E-1162-FD42-BEE6-DAB5D66997D9}"/>
              </a:ext>
            </a:extLst>
          </p:cNvPr>
          <p:cNvCxnSpPr>
            <a:cxnSpLocks/>
          </p:cNvCxnSpPr>
          <p:nvPr/>
        </p:nvCxnSpPr>
        <p:spPr>
          <a:xfrm flipV="1">
            <a:off x="11353698" y="3227832"/>
            <a:ext cx="0" cy="642814"/>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58" name="Connettore 2 57">
            <a:extLst>
              <a:ext uri="{FF2B5EF4-FFF2-40B4-BE49-F238E27FC236}">
                <a16:creationId xmlns:a16="http://schemas.microsoft.com/office/drawing/2014/main" id="{4C6717FD-8BEC-A744-BA5A-D2966EF451A5}"/>
              </a:ext>
            </a:extLst>
          </p:cNvPr>
          <p:cNvCxnSpPr>
            <a:cxnSpLocks/>
            <a:stCxn id="44" idx="0"/>
            <a:endCxn id="39" idx="2"/>
          </p:cNvCxnSpPr>
          <p:nvPr/>
        </p:nvCxnSpPr>
        <p:spPr>
          <a:xfrm flipH="1" flipV="1">
            <a:off x="10122405" y="2167128"/>
            <a:ext cx="6096" cy="512064"/>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7232198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C90777C2-76B9-B342-938C-C7D660B7BABB}"/>
              </a:ext>
            </a:extLst>
          </p:cNvPr>
          <p:cNvSpPr txBox="1">
            <a:spLocks/>
          </p:cNvSpPr>
          <p:nvPr/>
        </p:nvSpPr>
        <p:spPr>
          <a:xfrm>
            <a:off x="182082" y="224574"/>
            <a:ext cx="9940326" cy="633743"/>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it-IT" dirty="0"/>
              <a:t>Micro vs MONOLITI</a:t>
            </a:r>
          </a:p>
        </p:txBody>
      </p:sp>
      <p:sp>
        <p:nvSpPr>
          <p:cNvPr id="5" name="Text Placeholder 7">
            <a:extLst>
              <a:ext uri="{FF2B5EF4-FFF2-40B4-BE49-F238E27FC236}">
                <a16:creationId xmlns:a16="http://schemas.microsoft.com/office/drawing/2014/main" id="{804F7CF2-476E-EC4D-AD9C-99AEA81BE8B1}"/>
              </a:ext>
            </a:extLst>
          </p:cNvPr>
          <p:cNvSpPr txBox="1">
            <a:spLocks/>
          </p:cNvSpPr>
          <p:nvPr/>
        </p:nvSpPr>
        <p:spPr>
          <a:xfrm>
            <a:off x="334481" y="858317"/>
            <a:ext cx="11260111" cy="5661355"/>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173038" indent="-173038">
              <a:lnSpc>
                <a:spcPct val="100000"/>
              </a:lnSpc>
              <a:spcBef>
                <a:spcPts val="1000"/>
              </a:spcBef>
              <a:buClr>
                <a:srgbClr val="0070AD"/>
              </a:buClr>
              <a:buFont typeface="Arial" panose="020B0604020202020204" pitchFamily="34" charset="0"/>
              <a:buChar char="•"/>
              <a:defRPr/>
            </a:pPr>
            <a:r>
              <a:rPr lang="it-IT" dirty="0"/>
              <a:t>Con una architettura monolitica, il sorgente </a:t>
            </a:r>
            <a:r>
              <a:rPr lang="it-IT" dirty="0" err="1"/>
              <a:t>Frontend</a:t>
            </a:r>
            <a:r>
              <a:rPr lang="it-IT" dirty="0"/>
              <a:t> proviene unicamente da una singola base di codice su cui solo un team può lavorare. Con i micro </a:t>
            </a:r>
            <a:r>
              <a:rPr lang="it-IT" dirty="0" err="1"/>
              <a:t>Frontend</a:t>
            </a:r>
            <a:r>
              <a:rPr lang="it-IT" dirty="0"/>
              <a:t>, l'applicazione viene suddivisa in sistemi verticali più piccoli. Ogni squadra ha il proprio </a:t>
            </a:r>
            <a:r>
              <a:rPr lang="it-IT" dirty="0" err="1"/>
              <a:t>Frontend</a:t>
            </a:r>
            <a:r>
              <a:rPr lang="it-IT" dirty="0"/>
              <a:t> più piccolo, rispetto ad un monolite. I vantaggi possono essere:</a:t>
            </a:r>
          </a:p>
          <a:p>
            <a:pPr marL="630238" lvl="1" indent="-173038">
              <a:spcBef>
                <a:spcPts val="1000"/>
              </a:spcBef>
              <a:buClr>
                <a:srgbClr val="0070AD"/>
              </a:buClr>
              <a:buFont typeface="Arial" panose="020B0604020202020204" pitchFamily="34" charset="0"/>
              <a:buChar char="•"/>
              <a:defRPr/>
            </a:pPr>
            <a:r>
              <a:rPr lang="it-IT" sz="1200" dirty="0" err="1"/>
              <a:t>Deploy</a:t>
            </a:r>
            <a:r>
              <a:rPr lang="it-IT" sz="1200" dirty="0"/>
              <a:t> indipendente</a:t>
            </a:r>
          </a:p>
          <a:p>
            <a:pPr marL="630238" lvl="1" indent="-173038">
              <a:spcBef>
                <a:spcPts val="1000"/>
              </a:spcBef>
              <a:buClr>
                <a:srgbClr val="0070AD"/>
              </a:buClr>
              <a:buFont typeface="Arial" panose="020B0604020202020204" pitchFamily="34" charset="0"/>
              <a:buChar char="•"/>
              <a:defRPr/>
            </a:pPr>
            <a:r>
              <a:rPr lang="it-IT" sz="1200" dirty="0" err="1"/>
              <a:t>Risk</a:t>
            </a:r>
            <a:r>
              <a:rPr lang="it-IT" sz="1200" dirty="0"/>
              <a:t> </a:t>
            </a:r>
            <a:r>
              <a:rPr lang="it-IT" sz="1200" dirty="0" err="1"/>
              <a:t>Failure</a:t>
            </a:r>
            <a:r>
              <a:rPr lang="it-IT" sz="1200" dirty="0"/>
              <a:t> isolato</a:t>
            </a:r>
          </a:p>
          <a:p>
            <a:pPr marL="630238" lvl="1" indent="-173038">
              <a:spcBef>
                <a:spcPts val="1000"/>
              </a:spcBef>
              <a:buClr>
                <a:srgbClr val="0070AD"/>
              </a:buClr>
              <a:buFont typeface="Arial" panose="020B0604020202020204" pitchFamily="34" charset="0"/>
              <a:buChar char="•"/>
              <a:defRPr/>
            </a:pPr>
            <a:r>
              <a:rPr lang="it-IT" sz="1200" dirty="0"/>
              <a:t>Più comprensibile dal punto di vista funzionale (una nuova risorsa può imparare e capire più velocemente come funziona l’applicazione)</a:t>
            </a:r>
          </a:p>
          <a:p>
            <a:pPr marL="630238" lvl="1" indent="-173038">
              <a:spcBef>
                <a:spcPts val="1000"/>
              </a:spcBef>
              <a:buClr>
                <a:srgbClr val="0070AD"/>
              </a:buClr>
              <a:buFont typeface="Arial" panose="020B0604020202020204" pitchFamily="34" charset="0"/>
              <a:buChar char="•"/>
              <a:defRPr/>
            </a:pPr>
            <a:r>
              <a:rPr lang="it-IT" sz="1200" dirty="0"/>
              <a:t>Ha una base di codice più </a:t>
            </a:r>
            <a:r>
              <a:rPr lang="it-IT" sz="1200" dirty="0" err="1"/>
              <a:t>piccola,che</a:t>
            </a:r>
            <a:r>
              <a:rPr lang="it-IT" sz="1200" dirty="0"/>
              <a:t> può diventare utile quando vuoi </a:t>
            </a:r>
            <a:r>
              <a:rPr lang="it-IT" sz="1200" dirty="0" err="1"/>
              <a:t>ri</a:t>
            </a:r>
            <a:r>
              <a:rPr lang="it-IT" sz="1200" dirty="0"/>
              <a:t>-fattorizzare l’applicazione</a:t>
            </a:r>
          </a:p>
          <a:p>
            <a:pPr marL="173038" indent="-173038">
              <a:lnSpc>
                <a:spcPct val="150000"/>
              </a:lnSpc>
              <a:spcBef>
                <a:spcPts val="1000"/>
              </a:spcBef>
              <a:buClr>
                <a:srgbClr val="0070AD"/>
              </a:buClr>
              <a:buFont typeface="Arial" panose="020B0604020202020204" pitchFamily="34" charset="0"/>
              <a:buChar char="•"/>
              <a:defRPr/>
            </a:pPr>
            <a:r>
              <a:rPr lang="it-IT" sz="1800" dirty="0">
                <a:solidFill>
                  <a:srgbClr val="008CC1"/>
                </a:solidFill>
              </a:rPr>
              <a:t>Aggiornamento tecnologico</a:t>
            </a:r>
          </a:p>
          <a:p>
            <a:pPr>
              <a:lnSpc>
                <a:spcPct val="150000"/>
              </a:lnSpc>
            </a:pPr>
            <a:r>
              <a:rPr lang="it-IT" dirty="0"/>
              <a:t>In qualità di sviluppatore di software, l'apprendimento costante e l'adozione di nuove tecnologie fanno parte del lavoro. Ma quando lavori nello sviluppo del </a:t>
            </a:r>
            <a:r>
              <a:rPr lang="it-IT" dirty="0" err="1"/>
              <a:t>frontend</a:t>
            </a:r>
            <a:r>
              <a:rPr lang="it-IT" dirty="0"/>
              <a:t>, questo è particolarmente vero. Negli anni lo sviluppo si è evoluto (e anche molto velocemente rispetto al mondo </a:t>
            </a:r>
            <a:r>
              <a:rPr lang="it-IT" dirty="0" err="1"/>
              <a:t>Backend</a:t>
            </a:r>
            <a:r>
              <a:rPr lang="it-IT" dirty="0"/>
              <a:t>). Nel lontano 2005 le tecnologie più utilizzate erano Ruby on </a:t>
            </a:r>
            <a:r>
              <a:rPr lang="it-IT" dirty="0" err="1"/>
              <a:t>Rails</a:t>
            </a:r>
            <a:r>
              <a:rPr lang="it-IT" dirty="0"/>
              <a:t>, </a:t>
            </a:r>
            <a:r>
              <a:rPr lang="it-IT" dirty="0" err="1"/>
              <a:t>Prototype.js</a:t>
            </a:r>
            <a:r>
              <a:rPr lang="it-IT" dirty="0"/>
              <a:t> e Ajax, essenziali per uno sviluppo web complesso.</a:t>
            </a:r>
          </a:p>
          <a:p>
            <a:pPr>
              <a:lnSpc>
                <a:spcPct val="150000"/>
              </a:lnSpc>
            </a:pPr>
            <a:r>
              <a:rPr lang="it-IT" dirty="0"/>
              <a:t>Attualmente lo sviluppo front end è diventato un vero e proprio campo professionale di ingegneria. Per fornire un buon lavoro, uno sviluppatore web al giorno d'oggi ha bisogno di conoscere argomenti come il responsive design, l’usabilità, le prestazioni web, i componenti riutilizzabili, la testabilità, l'accessibilità, la sicurezza e le modifiche negli standard web e il supporto del browser. L'evoluzione di strumenti, librerie e </a:t>
            </a:r>
            <a:r>
              <a:rPr lang="it-IT" dirty="0" err="1"/>
              <a:t>framework</a:t>
            </a:r>
            <a:r>
              <a:rPr lang="it-IT" dirty="0"/>
              <a:t> di </a:t>
            </a:r>
            <a:r>
              <a:rPr lang="it-IT" dirty="0" err="1"/>
              <a:t>frontend</a:t>
            </a:r>
            <a:r>
              <a:rPr lang="it-IT" dirty="0"/>
              <a:t> ci ha permesso di creare applicazioni web di qualità superiore e </a:t>
            </a:r>
            <a:r>
              <a:rPr lang="it-IT" dirty="0" err="1"/>
              <a:t>piuù</a:t>
            </a:r>
            <a:r>
              <a:rPr lang="it-IT" dirty="0"/>
              <a:t> capaci per soddisfare le crescenti aspettative dei nostri utenti. Strumenti come </a:t>
            </a:r>
            <a:r>
              <a:rPr lang="it-IT" dirty="0" err="1"/>
              <a:t>Webpack</a:t>
            </a:r>
            <a:r>
              <a:rPr lang="it-IT" dirty="0"/>
              <a:t>, </a:t>
            </a:r>
            <a:r>
              <a:rPr lang="it-IT" dirty="0" err="1"/>
              <a:t>Babel</a:t>
            </a:r>
            <a:r>
              <a:rPr lang="it-IT" dirty="0"/>
              <a:t>, </a:t>
            </a:r>
            <a:r>
              <a:rPr lang="it-IT" dirty="0" err="1"/>
              <a:t>Angular</a:t>
            </a:r>
            <a:r>
              <a:rPr lang="it-IT" dirty="0"/>
              <a:t>, </a:t>
            </a:r>
            <a:r>
              <a:rPr lang="it-IT" dirty="0" err="1"/>
              <a:t>React</a:t>
            </a:r>
            <a:r>
              <a:rPr lang="it-IT" dirty="0"/>
              <a:t>, </a:t>
            </a:r>
            <a:r>
              <a:rPr lang="it-IT" dirty="0" err="1"/>
              <a:t>Vue.js</a:t>
            </a:r>
            <a:r>
              <a:rPr lang="it-IT" dirty="0"/>
              <a:t> attualmente oggi svolgono un ruolo fondamentale. Tuttavia potremmo ancora non aver raggiunto la fine di questa evoluzione. Essere quindi in grado di adottare una nuova tecnologia (e anche abbastanza velocemente) è diventato un punto cruciale delle nostre applicazioni.</a:t>
            </a:r>
          </a:p>
          <a:p>
            <a:pPr marL="173038" indent="-173038">
              <a:lnSpc>
                <a:spcPct val="150000"/>
              </a:lnSpc>
              <a:spcBef>
                <a:spcPts val="1000"/>
              </a:spcBef>
              <a:buClr>
                <a:srgbClr val="0070AD"/>
              </a:buClr>
              <a:buFont typeface="Arial" panose="020B0604020202020204" pitchFamily="34" charset="0"/>
              <a:buChar char="•"/>
              <a:defRPr/>
            </a:pPr>
            <a:endParaRPr lang="it-IT" sz="2000" dirty="0">
              <a:solidFill>
                <a:srgbClr val="008CC1"/>
              </a:solidFill>
            </a:endParaRPr>
          </a:p>
          <a:p>
            <a:pPr marL="173038" indent="-173038">
              <a:lnSpc>
                <a:spcPct val="150000"/>
              </a:lnSpc>
              <a:spcBef>
                <a:spcPts val="1000"/>
              </a:spcBef>
              <a:buClr>
                <a:srgbClr val="0070AD"/>
              </a:buClr>
              <a:buFont typeface="Arial" panose="020B0604020202020204" pitchFamily="34" charset="0"/>
              <a:buChar char="•"/>
              <a:defRPr/>
            </a:pPr>
            <a:endParaRPr lang="it-IT" sz="1000" dirty="0"/>
          </a:p>
          <a:p>
            <a:pPr marL="630238" lvl="1" indent="-173038">
              <a:lnSpc>
                <a:spcPct val="150000"/>
              </a:lnSpc>
              <a:spcBef>
                <a:spcPts val="1000"/>
              </a:spcBef>
              <a:buClr>
                <a:srgbClr val="0070AD"/>
              </a:buClr>
              <a:buFont typeface="Arial" panose="020B0604020202020204" pitchFamily="34" charset="0"/>
              <a:buChar char="•"/>
              <a:defRPr/>
            </a:pPr>
            <a:endParaRPr lang="it-IT" dirty="0"/>
          </a:p>
          <a:p>
            <a:pPr marL="173038" indent="-173038">
              <a:lnSpc>
                <a:spcPct val="150000"/>
              </a:lnSpc>
              <a:spcBef>
                <a:spcPts val="1000"/>
              </a:spcBef>
              <a:buClr>
                <a:srgbClr val="0070AD"/>
              </a:buClr>
              <a:buFont typeface="Arial" panose="020B0604020202020204" pitchFamily="34" charset="0"/>
              <a:buChar char="•"/>
              <a:defRPr/>
            </a:pPr>
            <a:endParaRPr lang="it-IT" dirty="0"/>
          </a:p>
        </p:txBody>
      </p:sp>
    </p:spTree>
    <p:extLst>
      <p:ext uri="{BB962C8B-B14F-4D97-AF65-F5344CB8AC3E}">
        <p14:creationId xmlns:p14="http://schemas.microsoft.com/office/powerpoint/2010/main" val="7151118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9EE2DA96-A6D4-AE41-B503-B65FF975D63D}"/>
              </a:ext>
            </a:extLst>
          </p:cNvPr>
          <p:cNvSpPr txBox="1">
            <a:spLocks/>
          </p:cNvSpPr>
          <p:nvPr/>
        </p:nvSpPr>
        <p:spPr>
          <a:xfrm>
            <a:off x="182082" y="224574"/>
            <a:ext cx="9940326" cy="633743"/>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it-IT" dirty="0"/>
              <a:t>Sistemi </a:t>
            </a:r>
            <a:r>
              <a:rPr lang="it-IT" dirty="0" err="1"/>
              <a:t>Legacy</a:t>
            </a:r>
            <a:endParaRPr lang="it-IT" dirty="0"/>
          </a:p>
        </p:txBody>
      </p:sp>
      <p:pic>
        <p:nvPicPr>
          <p:cNvPr id="50178" name="Picture 2" descr="Ha sottolineato il programmatore | Vettore Premium">
            <a:extLst>
              <a:ext uri="{FF2B5EF4-FFF2-40B4-BE49-F238E27FC236}">
                <a16:creationId xmlns:a16="http://schemas.microsoft.com/office/drawing/2014/main" id="{B3E85AF1-5A8F-9145-B86A-56C349B6EA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7490" y="1197864"/>
            <a:ext cx="3813112" cy="4709160"/>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7">
            <a:extLst>
              <a:ext uri="{FF2B5EF4-FFF2-40B4-BE49-F238E27FC236}">
                <a16:creationId xmlns:a16="http://schemas.microsoft.com/office/drawing/2014/main" id="{6B750043-6D3D-0F47-8D73-9DC2A5D63C40}"/>
              </a:ext>
            </a:extLst>
          </p:cNvPr>
          <p:cNvSpPr txBox="1">
            <a:spLocks/>
          </p:cNvSpPr>
          <p:nvPr/>
        </p:nvSpPr>
        <p:spPr>
          <a:xfrm>
            <a:off x="334481" y="858317"/>
            <a:ext cx="7309903" cy="5661355"/>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a:lnSpc>
                <a:spcPct val="150000"/>
              </a:lnSpc>
              <a:spcBef>
                <a:spcPts val="1000"/>
              </a:spcBef>
              <a:buClr>
                <a:srgbClr val="0070AD"/>
              </a:buClr>
              <a:defRPr/>
            </a:pPr>
            <a:r>
              <a:rPr lang="it-IT" dirty="0"/>
              <a:t>Quante volte ti è capitato di dover riscrivere un sistema </a:t>
            </a:r>
            <a:r>
              <a:rPr lang="it-IT" dirty="0" err="1"/>
              <a:t>legacy</a:t>
            </a:r>
            <a:r>
              <a:rPr lang="it-IT" dirty="0"/>
              <a:t>? Quanto tempo hai speso per capire il processo funzionale di una applicazione, al fine di elaborare strategie di migrazione? </a:t>
            </a:r>
          </a:p>
          <a:p>
            <a:pPr>
              <a:lnSpc>
                <a:spcPct val="150000"/>
              </a:lnSpc>
              <a:spcBef>
                <a:spcPts val="1000"/>
              </a:spcBef>
              <a:buClr>
                <a:srgbClr val="0070AD"/>
              </a:buClr>
              <a:defRPr/>
            </a:pPr>
            <a:r>
              <a:rPr lang="it-IT" sz="1400" b="1" dirty="0">
                <a:solidFill>
                  <a:srgbClr val="008CC1"/>
                </a:solidFill>
              </a:rPr>
              <a:t>Esempi</a:t>
            </a:r>
            <a:r>
              <a:rPr lang="it-IT" dirty="0"/>
              <a:t>: </a:t>
            </a:r>
          </a:p>
          <a:p>
            <a:pPr marL="173038" indent="-173038">
              <a:lnSpc>
                <a:spcPct val="150000"/>
              </a:lnSpc>
              <a:spcBef>
                <a:spcPts val="1000"/>
              </a:spcBef>
              <a:buClr>
                <a:srgbClr val="0070AD"/>
              </a:buClr>
              <a:buFont typeface="Arial" panose="020B0604020202020204" pitchFamily="34" charset="0"/>
              <a:buChar char="•"/>
              <a:defRPr/>
            </a:pPr>
            <a:r>
              <a:rPr lang="it-IT" b="1" dirty="0" err="1">
                <a:solidFill>
                  <a:schemeClr val="tx2"/>
                </a:solidFill>
              </a:rPr>
              <a:t>GitHub</a:t>
            </a:r>
            <a:r>
              <a:rPr lang="it-IT" dirty="0"/>
              <a:t> ha effettuato una migrazione pluriennale per rimuovere la loro dipendenza da </a:t>
            </a:r>
            <a:r>
              <a:rPr lang="it-IT" dirty="0" err="1"/>
              <a:t>jQuery</a:t>
            </a:r>
            <a:r>
              <a:rPr lang="it-IT" dirty="0"/>
              <a:t>. </a:t>
            </a:r>
          </a:p>
          <a:p>
            <a:pPr marL="173038" indent="-173038">
              <a:lnSpc>
                <a:spcPct val="150000"/>
              </a:lnSpc>
              <a:spcBef>
                <a:spcPts val="1000"/>
              </a:spcBef>
              <a:buClr>
                <a:srgbClr val="0070AD"/>
              </a:buClr>
              <a:buFont typeface="Arial" panose="020B0604020202020204" pitchFamily="34" charset="0"/>
              <a:buChar char="•"/>
              <a:defRPr/>
            </a:pPr>
            <a:r>
              <a:rPr lang="it-IT" b="1" dirty="0" err="1">
                <a:solidFill>
                  <a:schemeClr val="tx2"/>
                </a:solidFill>
              </a:rPr>
              <a:t>Trivago</a:t>
            </a:r>
            <a:r>
              <a:rPr lang="it-IT" dirty="0"/>
              <a:t>, ha fatto uno sforzo enorme con Project </a:t>
            </a:r>
            <a:r>
              <a:rPr lang="it-IT" dirty="0" err="1"/>
              <a:t>Ironman</a:t>
            </a:r>
            <a:r>
              <a:rPr lang="it-IT" dirty="0"/>
              <a:t> per rielaborare il loro complesso CSS in un sistema di progettazione modulare. </a:t>
            </a:r>
          </a:p>
          <a:p>
            <a:pPr marL="173038" indent="-173038">
              <a:lnSpc>
                <a:spcPct val="150000"/>
              </a:lnSpc>
              <a:spcBef>
                <a:spcPts val="1000"/>
              </a:spcBef>
              <a:buClr>
                <a:srgbClr val="0070AD"/>
              </a:buClr>
              <a:buFont typeface="Arial" panose="020B0604020202020204" pitchFamily="34" charset="0"/>
              <a:buChar char="•"/>
              <a:defRPr/>
            </a:pPr>
            <a:r>
              <a:rPr lang="it-IT" b="1" dirty="0" err="1">
                <a:solidFill>
                  <a:schemeClr val="tx2"/>
                </a:solidFill>
              </a:rPr>
              <a:t>Etsy</a:t>
            </a:r>
            <a:r>
              <a:rPr lang="it-IT" dirty="0"/>
              <a:t> (</a:t>
            </a:r>
            <a:r>
              <a:rPr lang="it-IT" u="sng" dirty="0">
                <a:hlinkClick r:id="rId3"/>
              </a:rPr>
              <a:t>https://www.etsy.com</a:t>
            </a:r>
            <a:r>
              <a:rPr lang="it-IT" dirty="0"/>
              <a:t>) si sta sbarazzando del loro bagaglio </a:t>
            </a:r>
            <a:r>
              <a:rPr lang="it-IT" dirty="0" err="1"/>
              <a:t>legacy</a:t>
            </a:r>
            <a:r>
              <a:rPr lang="it-IT" dirty="0"/>
              <a:t> JavaScript per ridurre le dimensioni del pacchetto e aumentare le prestazioni web. Il codice è cresciuto nel corso degli anni e uno sviluppatore non può avere una panoramica del sistema completo. Per identificare il codice morto, hanno creato uno strumento di copertura del codice nel browser che viene eseguito nel browser del cliente e riporta ai loro server. </a:t>
            </a:r>
          </a:p>
          <a:p>
            <a:pPr algn="ctr">
              <a:lnSpc>
                <a:spcPct val="150000"/>
              </a:lnSpc>
            </a:pPr>
            <a:r>
              <a:rPr lang="it-IT" sz="1400" b="1" dirty="0"/>
              <a:t>Quando stai realizzando un'applicazione di una dimensione specifica e vuoi rimanere competitivo, è essenziale essere in grado di passare a nuove tecnologie. (Questo tuttavia non vuol dire riscrivere il tuo codice da zero ogni anno).</a:t>
            </a:r>
          </a:p>
          <a:p>
            <a:pPr>
              <a:lnSpc>
                <a:spcPct val="150000"/>
              </a:lnSpc>
            </a:pPr>
            <a:r>
              <a:rPr lang="it-IT" dirty="0"/>
              <a:t> </a:t>
            </a:r>
          </a:p>
          <a:p>
            <a:pPr>
              <a:lnSpc>
                <a:spcPct val="100000"/>
              </a:lnSpc>
              <a:spcBef>
                <a:spcPts val="1000"/>
              </a:spcBef>
              <a:buClr>
                <a:srgbClr val="0070AD"/>
              </a:buClr>
              <a:defRPr/>
            </a:pPr>
            <a:endParaRPr lang="it-IT" dirty="0"/>
          </a:p>
          <a:p>
            <a:pPr marL="173038" indent="-173038">
              <a:lnSpc>
                <a:spcPct val="150000"/>
              </a:lnSpc>
              <a:spcBef>
                <a:spcPts val="1000"/>
              </a:spcBef>
              <a:buClr>
                <a:srgbClr val="0070AD"/>
              </a:buClr>
              <a:buFont typeface="Arial" panose="020B0604020202020204" pitchFamily="34" charset="0"/>
              <a:buChar char="•"/>
              <a:defRPr/>
            </a:pPr>
            <a:endParaRPr lang="it-IT" sz="2000" dirty="0">
              <a:solidFill>
                <a:srgbClr val="008CC1"/>
              </a:solidFill>
            </a:endParaRPr>
          </a:p>
          <a:p>
            <a:pPr marL="173038" indent="-173038">
              <a:lnSpc>
                <a:spcPct val="150000"/>
              </a:lnSpc>
              <a:spcBef>
                <a:spcPts val="1000"/>
              </a:spcBef>
              <a:buClr>
                <a:srgbClr val="0070AD"/>
              </a:buClr>
              <a:buFont typeface="Arial" panose="020B0604020202020204" pitchFamily="34" charset="0"/>
              <a:buChar char="•"/>
              <a:defRPr/>
            </a:pPr>
            <a:endParaRPr lang="it-IT" sz="1000" dirty="0"/>
          </a:p>
          <a:p>
            <a:pPr marL="630238" lvl="1" indent="-173038">
              <a:lnSpc>
                <a:spcPct val="150000"/>
              </a:lnSpc>
              <a:spcBef>
                <a:spcPts val="1000"/>
              </a:spcBef>
              <a:buClr>
                <a:srgbClr val="0070AD"/>
              </a:buClr>
              <a:buFont typeface="Arial" panose="020B0604020202020204" pitchFamily="34" charset="0"/>
              <a:buChar char="•"/>
              <a:defRPr/>
            </a:pPr>
            <a:endParaRPr lang="it-IT" dirty="0"/>
          </a:p>
          <a:p>
            <a:pPr marL="173038" indent="-173038">
              <a:lnSpc>
                <a:spcPct val="150000"/>
              </a:lnSpc>
              <a:spcBef>
                <a:spcPts val="1000"/>
              </a:spcBef>
              <a:buClr>
                <a:srgbClr val="0070AD"/>
              </a:buClr>
              <a:buFont typeface="Arial" panose="020B0604020202020204" pitchFamily="34" charset="0"/>
              <a:buChar char="•"/>
              <a:defRPr/>
            </a:pPr>
            <a:endParaRPr lang="it-IT" dirty="0"/>
          </a:p>
        </p:txBody>
      </p:sp>
    </p:spTree>
    <p:extLst>
      <p:ext uri="{BB962C8B-B14F-4D97-AF65-F5344CB8AC3E}">
        <p14:creationId xmlns:p14="http://schemas.microsoft.com/office/powerpoint/2010/main" val="22874326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3">
            <a:extLst>
              <a:ext uri="{FF2B5EF4-FFF2-40B4-BE49-F238E27FC236}">
                <a16:creationId xmlns:a16="http://schemas.microsoft.com/office/drawing/2014/main" id="{940599DE-A588-7D40-B6C6-94739C612D83}"/>
              </a:ext>
            </a:extLst>
          </p:cNvPr>
          <p:cNvSpPr txBox="1">
            <a:spLocks/>
          </p:cNvSpPr>
          <p:nvPr/>
        </p:nvSpPr>
        <p:spPr>
          <a:xfrm>
            <a:off x="182082" y="224574"/>
            <a:ext cx="9940326" cy="633743"/>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it-IT" dirty="0" err="1"/>
              <a:t>Shared</a:t>
            </a:r>
            <a:r>
              <a:rPr lang="it-IT" dirty="0"/>
              <a:t> </a:t>
            </a:r>
            <a:r>
              <a:rPr lang="it-IT" dirty="0" err="1"/>
              <a:t>Nothing</a:t>
            </a:r>
            <a:endParaRPr lang="it-IT" dirty="0"/>
          </a:p>
        </p:txBody>
      </p:sp>
      <p:sp>
        <p:nvSpPr>
          <p:cNvPr id="55" name="Text Placeholder 7">
            <a:extLst>
              <a:ext uri="{FF2B5EF4-FFF2-40B4-BE49-F238E27FC236}">
                <a16:creationId xmlns:a16="http://schemas.microsoft.com/office/drawing/2014/main" id="{A06D4C34-D0B8-D040-87DF-060D8C43FD42}"/>
              </a:ext>
            </a:extLst>
          </p:cNvPr>
          <p:cNvSpPr txBox="1">
            <a:spLocks/>
          </p:cNvSpPr>
          <p:nvPr/>
        </p:nvSpPr>
        <p:spPr>
          <a:xfrm>
            <a:off x="377598" y="858317"/>
            <a:ext cx="5995770" cy="3046171"/>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a:lnSpc>
                <a:spcPct val="150000"/>
              </a:lnSpc>
            </a:pPr>
            <a:r>
              <a:rPr lang="it-IT" sz="1400" dirty="0"/>
              <a:t>Alla base di tutto questo ragionamento, c’è la consapevolezza che l’interazione tra i vari team è costosa. Quando vuoi cambiare un pezzo su cui gli altri fanno affidamento, che sia solo una libreria o una utility, devi informare tutti, attendere il loro feedback e magari discutere altre opzioni. Più persone hai, più complicato diventa. L'obiettivo è condividere il meno possibile per consentire uno sviluppo più rapido delle funzionalità. Ogni parte di codice o infrastruttura condivisa ha il potenziale per creare una quantità non banale di </a:t>
            </a:r>
            <a:r>
              <a:rPr lang="it-IT" sz="1400" dirty="0" err="1"/>
              <a:t>overload</a:t>
            </a:r>
            <a:r>
              <a:rPr lang="it-IT" sz="1400" dirty="0"/>
              <a:t> di gestione. </a:t>
            </a:r>
          </a:p>
          <a:p>
            <a:pPr>
              <a:lnSpc>
                <a:spcPct val="150000"/>
              </a:lnSpc>
            </a:pPr>
            <a:r>
              <a:rPr lang="it-IT" sz="1400" dirty="0"/>
              <a:t> </a:t>
            </a:r>
          </a:p>
          <a:p>
            <a:pPr>
              <a:lnSpc>
                <a:spcPct val="150000"/>
              </a:lnSpc>
            </a:pPr>
            <a:r>
              <a:rPr lang="it-IT" sz="1400" dirty="0"/>
              <a:t> </a:t>
            </a:r>
          </a:p>
          <a:p>
            <a:pPr>
              <a:lnSpc>
                <a:spcPct val="100000"/>
              </a:lnSpc>
              <a:spcBef>
                <a:spcPts val="1000"/>
              </a:spcBef>
              <a:buClr>
                <a:srgbClr val="0070AD"/>
              </a:buClr>
              <a:defRPr/>
            </a:pPr>
            <a:endParaRPr lang="it-IT" sz="1600" dirty="0"/>
          </a:p>
          <a:p>
            <a:pPr marL="173038" indent="-173038">
              <a:lnSpc>
                <a:spcPct val="150000"/>
              </a:lnSpc>
              <a:spcBef>
                <a:spcPts val="1000"/>
              </a:spcBef>
              <a:buClr>
                <a:srgbClr val="0070AD"/>
              </a:buClr>
              <a:buFont typeface="Arial" panose="020B0604020202020204" pitchFamily="34" charset="0"/>
              <a:buChar char="•"/>
              <a:defRPr/>
            </a:pPr>
            <a:endParaRPr lang="it-IT" sz="2000" dirty="0">
              <a:solidFill>
                <a:srgbClr val="008CC1"/>
              </a:solidFill>
            </a:endParaRPr>
          </a:p>
          <a:p>
            <a:pPr marL="173038" indent="-173038">
              <a:lnSpc>
                <a:spcPct val="150000"/>
              </a:lnSpc>
              <a:spcBef>
                <a:spcPts val="1000"/>
              </a:spcBef>
              <a:buClr>
                <a:srgbClr val="0070AD"/>
              </a:buClr>
              <a:buFont typeface="Arial" panose="020B0604020202020204" pitchFamily="34" charset="0"/>
              <a:buChar char="•"/>
              <a:defRPr/>
            </a:pPr>
            <a:endParaRPr lang="it-IT" sz="1000" dirty="0"/>
          </a:p>
          <a:p>
            <a:pPr marL="630238" lvl="1" indent="-173038">
              <a:lnSpc>
                <a:spcPct val="150000"/>
              </a:lnSpc>
              <a:spcBef>
                <a:spcPts val="1000"/>
              </a:spcBef>
              <a:buClr>
                <a:srgbClr val="0070AD"/>
              </a:buClr>
              <a:buFont typeface="Arial" panose="020B0604020202020204" pitchFamily="34" charset="0"/>
              <a:buChar char="•"/>
              <a:defRPr/>
            </a:pPr>
            <a:endParaRPr lang="it-IT" dirty="0"/>
          </a:p>
          <a:p>
            <a:pPr marL="173038" indent="-173038">
              <a:lnSpc>
                <a:spcPct val="150000"/>
              </a:lnSpc>
              <a:spcBef>
                <a:spcPts val="1000"/>
              </a:spcBef>
              <a:buClr>
                <a:srgbClr val="0070AD"/>
              </a:buClr>
              <a:buFont typeface="Arial" panose="020B0604020202020204" pitchFamily="34" charset="0"/>
              <a:buChar char="•"/>
              <a:defRPr/>
            </a:pPr>
            <a:endParaRPr lang="it-IT" dirty="0"/>
          </a:p>
        </p:txBody>
      </p:sp>
      <p:pic>
        <p:nvPicPr>
          <p:cNvPr id="51202" name="Picture 2" descr="Stress management at the workplace | Majer Recruitment">
            <a:extLst>
              <a:ext uri="{FF2B5EF4-FFF2-40B4-BE49-F238E27FC236}">
                <a16:creationId xmlns:a16="http://schemas.microsoft.com/office/drawing/2014/main" id="{3F33D8B9-4AD2-D349-ABBB-0A8BE59473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2382" y="858317"/>
            <a:ext cx="4911497" cy="2808427"/>
          </a:xfrm>
          <a:prstGeom prst="rect">
            <a:avLst/>
          </a:prstGeom>
          <a:noFill/>
          <a:extLst>
            <a:ext uri="{909E8E84-426E-40DD-AFC4-6F175D3DCCD1}">
              <a14:hiddenFill xmlns:a14="http://schemas.microsoft.com/office/drawing/2010/main">
                <a:solidFill>
                  <a:srgbClr val="FFFFFF"/>
                </a:solidFill>
              </a14:hiddenFill>
            </a:ext>
          </a:extLst>
        </p:spPr>
      </p:pic>
      <p:sp>
        <p:nvSpPr>
          <p:cNvPr id="57" name="Text Placeholder 7">
            <a:extLst>
              <a:ext uri="{FF2B5EF4-FFF2-40B4-BE49-F238E27FC236}">
                <a16:creationId xmlns:a16="http://schemas.microsoft.com/office/drawing/2014/main" id="{41E5C57C-61BC-F048-BCD4-C5714A91CF7F}"/>
              </a:ext>
            </a:extLst>
          </p:cNvPr>
          <p:cNvSpPr txBox="1">
            <a:spLocks/>
          </p:cNvSpPr>
          <p:nvPr/>
        </p:nvSpPr>
        <p:spPr>
          <a:xfrm>
            <a:off x="6893406" y="4471416"/>
            <a:ext cx="4911498" cy="1807464"/>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a:lnSpc>
                <a:spcPct val="100000"/>
              </a:lnSpc>
            </a:pPr>
            <a:r>
              <a:rPr lang="it-IT" sz="1400" dirty="0"/>
              <a:t>Questo approccio della non condivisione di risorse è anche chiamato “</a:t>
            </a:r>
            <a:r>
              <a:rPr lang="it-IT" sz="1400" b="1" i="1" dirty="0" err="1"/>
              <a:t>shared</a:t>
            </a:r>
            <a:r>
              <a:rPr lang="it-IT" sz="1400" b="1" i="1" dirty="0"/>
              <a:t> </a:t>
            </a:r>
            <a:r>
              <a:rPr lang="it-IT" sz="1400" b="1" i="1" dirty="0" err="1"/>
              <a:t>nothing</a:t>
            </a:r>
            <a:r>
              <a:rPr lang="it-IT" sz="1400" b="1" i="1" dirty="0"/>
              <a:t> </a:t>
            </a:r>
            <a:r>
              <a:rPr lang="it-IT" sz="1400" b="1" i="1" dirty="0" err="1"/>
              <a:t>architecture</a:t>
            </a:r>
            <a:r>
              <a:rPr lang="it-IT" sz="1400" i="1" dirty="0"/>
              <a:t>”.</a:t>
            </a:r>
            <a:r>
              <a:rPr lang="it-IT" sz="1400" dirty="0"/>
              <a:t> </a:t>
            </a:r>
          </a:p>
          <a:p>
            <a:pPr>
              <a:lnSpc>
                <a:spcPct val="100000"/>
              </a:lnSpc>
            </a:pPr>
            <a:r>
              <a:rPr lang="it-IT" sz="1400" dirty="0"/>
              <a:t>Questa metodologia di approccio architetturale ha una forte tendenza ad accettare la </a:t>
            </a:r>
            <a:r>
              <a:rPr lang="it-IT" sz="1400" dirty="0" err="1"/>
              <a:t>ridonzanza</a:t>
            </a:r>
            <a:r>
              <a:rPr lang="it-IT" sz="1400" dirty="0"/>
              <a:t> a favore di una maggiore autonomia e velocità di iterazioni e sviluppo.</a:t>
            </a:r>
          </a:p>
          <a:p>
            <a:pPr>
              <a:lnSpc>
                <a:spcPct val="150000"/>
              </a:lnSpc>
            </a:pPr>
            <a:r>
              <a:rPr lang="it-IT" sz="1400" dirty="0"/>
              <a:t> </a:t>
            </a:r>
          </a:p>
          <a:p>
            <a:pPr>
              <a:lnSpc>
                <a:spcPct val="150000"/>
              </a:lnSpc>
            </a:pPr>
            <a:r>
              <a:rPr lang="it-IT" sz="1400" dirty="0"/>
              <a:t> </a:t>
            </a:r>
          </a:p>
          <a:p>
            <a:pPr>
              <a:lnSpc>
                <a:spcPct val="100000"/>
              </a:lnSpc>
              <a:spcBef>
                <a:spcPts val="1000"/>
              </a:spcBef>
              <a:buClr>
                <a:srgbClr val="0070AD"/>
              </a:buClr>
              <a:defRPr/>
            </a:pPr>
            <a:endParaRPr lang="it-IT" sz="1600" dirty="0"/>
          </a:p>
          <a:p>
            <a:pPr marL="173038" indent="-173038">
              <a:lnSpc>
                <a:spcPct val="150000"/>
              </a:lnSpc>
              <a:spcBef>
                <a:spcPts val="1000"/>
              </a:spcBef>
              <a:buClr>
                <a:srgbClr val="0070AD"/>
              </a:buClr>
              <a:buFont typeface="Arial" panose="020B0604020202020204" pitchFamily="34" charset="0"/>
              <a:buChar char="•"/>
              <a:defRPr/>
            </a:pPr>
            <a:endParaRPr lang="it-IT" sz="2000" dirty="0">
              <a:solidFill>
                <a:srgbClr val="008CC1"/>
              </a:solidFill>
            </a:endParaRPr>
          </a:p>
          <a:p>
            <a:pPr marL="173038" indent="-173038">
              <a:lnSpc>
                <a:spcPct val="150000"/>
              </a:lnSpc>
              <a:spcBef>
                <a:spcPts val="1000"/>
              </a:spcBef>
              <a:buClr>
                <a:srgbClr val="0070AD"/>
              </a:buClr>
              <a:buFont typeface="Arial" panose="020B0604020202020204" pitchFamily="34" charset="0"/>
              <a:buChar char="•"/>
              <a:defRPr/>
            </a:pPr>
            <a:endParaRPr lang="it-IT" sz="1000" dirty="0"/>
          </a:p>
          <a:p>
            <a:pPr marL="630238" lvl="1" indent="-173038">
              <a:lnSpc>
                <a:spcPct val="150000"/>
              </a:lnSpc>
              <a:spcBef>
                <a:spcPts val="1000"/>
              </a:spcBef>
              <a:buClr>
                <a:srgbClr val="0070AD"/>
              </a:buClr>
              <a:buFont typeface="Arial" panose="020B0604020202020204" pitchFamily="34" charset="0"/>
              <a:buChar char="•"/>
              <a:defRPr/>
            </a:pPr>
            <a:endParaRPr lang="it-IT" dirty="0"/>
          </a:p>
          <a:p>
            <a:pPr marL="173038" indent="-173038">
              <a:lnSpc>
                <a:spcPct val="150000"/>
              </a:lnSpc>
              <a:spcBef>
                <a:spcPts val="1000"/>
              </a:spcBef>
              <a:buClr>
                <a:srgbClr val="0070AD"/>
              </a:buClr>
              <a:buFont typeface="Arial" panose="020B0604020202020204" pitchFamily="34" charset="0"/>
              <a:buChar char="•"/>
              <a:defRPr/>
            </a:pPr>
            <a:endParaRPr lang="it-IT" dirty="0"/>
          </a:p>
        </p:txBody>
      </p:sp>
      <p:pic>
        <p:nvPicPr>
          <p:cNvPr id="51204" name="Picture 4" descr="Shared Nothing v.s. Shared Disk Architectures: An Independent View - ben  stopford">
            <a:extLst>
              <a:ext uri="{FF2B5EF4-FFF2-40B4-BE49-F238E27FC236}">
                <a16:creationId xmlns:a16="http://schemas.microsoft.com/office/drawing/2014/main" id="{2EC6E507-4BB4-4044-B823-42847208A6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575" y="4129214"/>
            <a:ext cx="5131816" cy="2245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7356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B2130A65-73E3-9440-90E5-51A06951C3A0}"/>
              </a:ext>
            </a:extLst>
          </p:cNvPr>
          <p:cNvSpPr txBox="1">
            <a:spLocks/>
          </p:cNvSpPr>
          <p:nvPr/>
        </p:nvSpPr>
        <p:spPr>
          <a:xfrm>
            <a:off x="182082" y="224574"/>
            <a:ext cx="9940326" cy="633743"/>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it-IT" dirty="0"/>
              <a:t>Gli svantaggi di un micro </a:t>
            </a:r>
            <a:r>
              <a:rPr lang="it-IT" dirty="0" err="1"/>
              <a:t>Frontend</a:t>
            </a:r>
            <a:endParaRPr lang="it-IT" dirty="0"/>
          </a:p>
        </p:txBody>
      </p:sp>
      <p:grpSp>
        <p:nvGrpSpPr>
          <p:cNvPr id="3" name="Group 65">
            <a:extLst>
              <a:ext uri="{FF2B5EF4-FFF2-40B4-BE49-F238E27FC236}">
                <a16:creationId xmlns:a16="http://schemas.microsoft.com/office/drawing/2014/main" id="{6BEF964D-C2B0-A440-8C2D-5B141F89B9E9}"/>
              </a:ext>
            </a:extLst>
          </p:cNvPr>
          <p:cNvGrpSpPr/>
          <p:nvPr/>
        </p:nvGrpSpPr>
        <p:grpSpPr>
          <a:xfrm>
            <a:off x="-2675019" y="1668478"/>
            <a:ext cx="8323017" cy="3886735"/>
            <a:chOff x="2815800" y="1581916"/>
            <a:chExt cx="9374032" cy="4361586"/>
          </a:xfrm>
        </p:grpSpPr>
        <p:grpSp>
          <p:nvGrpSpPr>
            <p:cNvPr id="4" name="Group 66">
              <a:extLst>
                <a:ext uri="{FF2B5EF4-FFF2-40B4-BE49-F238E27FC236}">
                  <a16:creationId xmlns:a16="http://schemas.microsoft.com/office/drawing/2014/main" id="{D2B8555F-EA3F-444D-8FA2-2423EF177E8A}"/>
                </a:ext>
              </a:extLst>
            </p:cNvPr>
            <p:cNvGrpSpPr/>
            <p:nvPr/>
          </p:nvGrpSpPr>
          <p:grpSpPr>
            <a:xfrm>
              <a:off x="6152733" y="1633990"/>
              <a:ext cx="6037099" cy="4256737"/>
              <a:chOff x="6176877" y="1429297"/>
              <a:chExt cx="6037099" cy="4256737"/>
            </a:xfrm>
          </p:grpSpPr>
          <p:grpSp>
            <p:nvGrpSpPr>
              <p:cNvPr id="17" name="Group 140">
                <a:extLst>
                  <a:ext uri="{FF2B5EF4-FFF2-40B4-BE49-F238E27FC236}">
                    <a16:creationId xmlns:a16="http://schemas.microsoft.com/office/drawing/2014/main" id="{3BF97C42-3D88-A941-8D2F-8EAF25D0A9C8}"/>
                  </a:ext>
                </a:extLst>
              </p:cNvPr>
              <p:cNvGrpSpPr/>
              <p:nvPr/>
            </p:nvGrpSpPr>
            <p:grpSpPr>
              <a:xfrm>
                <a:off x="6176877" y="1429297"/>
                <a:ext cx="3287186" cy="4256737"/>
                <a:chOff x="6156894" y="1429297"/>
                <a:chExt cx="3287186" cy="4256737"/>
              </a:xfrm>
            </p:grpSpPr>
            <p:grpSp>
              <p:nvGrpSpPr>
                <p:cNvPr id="40" name="Group 163">
                  <a:extLst>
                    <a:ext uri="{FF2B5EF4-FFF2-40B4-BE49-F238E27FC236}">
                      <a16:creationId xmlns:a16="http://schemas.microsoft.com/office/drawing/2014/main" id="{7D1B5EBC-A423-9449-81A8-99D596B5B705}"/>
                    </a:ext>
                  </a:extLst>
                </p:cNvPr>
                <p:cNvGrpSpPr/>
                <p:nvPr/>
              </p:nvGrpSpPr>
              <p:grpSpPr>
                <a:xfrm>
                  <a:off x="8088894" y="2102980"/>
                  <a:ext cx="1355186" cy="2974972"/>
                  <a:chOff x="-11109125" y="2636040"/>
                  <a:chExt cx="1355186" cy="2974972"/>
                </a:xfrm>
              </p:grpSpPr>
              <p:cxnSp>
                <p:nvCxnSpPr>
                  <p:cNvPr id="41" name="Straight Connector 164">
                    <a:extLst>
                      <a:ext uri="{FF2B5EF4-FFF2-40B4-BE49-F238E27FC236}">
                        <a16:creationId xmlns:a16="http://schemas.microsoft.com/office/drawing/2014/main" id="{495270BB-0775-7F43-BA18-5E05246BEC52}"/>
                      </a:ext>
                    </a:extLst>
                  </p:cNvPr>
                  <p:cNvCxnSpPr>
                    <a:cxnSpLocks/>
                  </p:cNvCxnSpPr>
                  <p:nvPr/>
                </p:nvCxnSpPr>
                <p:spPr>
                  <a:xfrm flipH="1">
                    <a:off x="-10669205" y="2916781"/>
                    <a:ext cx="562" cy="2355484"/>
                  </a:xfrm>
                  <a:prstGeom prst="line">
                    <a:avLst/>
                  </a:prstGeom>
                  <a:noFill/>
                  <a:ln w="635" cap="rnd" cmpd="sng" algn="ctr">
                    <a:solidFill>
                      <a:srgbClr val="FFFFFF">
                        <a:lumMod val="50000"/>
                      </a:srgbClr>
                    </a:solidFill>
                    <a:prstDash val="solid"/>
                    <a:miter lim="800000"/>
                  </a:ln>
                  <a:effectLst/>
                </p:spPr>
              </p:cxnSp>
              <p:grpSp>
                <p:nvGrpSpPr>
                  <p:cNvPr id="42" name="Group 165">
                    <a:extLst>
                      <a:ext uri="{FF2B5EF4-FFF2-40B4-BE49-F238E27FC236}">
                        <a16:creationId xmlns:a16="http://schemas.microsoft.com/office/drawing/2014/main" id="{F774323B-9C98-4E41-A3AC-6D592DD0AF9E}"/>
                      </a:ext>
                    </a:extLst>
                  </p:cNvPr>
                  <p:cNvGrpSpPr/>
                  <p:nvPr/>
                </p:nvGrpSpPr>
                <p:grpSpPr>
                  <a:xfrm>
                    <a:off x="-11109125" y="2636040"/>
                    <a:ext cx="1355186" cy="2974972"/>
                    <a:chOff x="-11109125" y="2636040"/>
                    <a:chExt cx="1355186" cy="2974972"/>
                  </a:xfrm>
                </p:grpSpPr>
                <p:grpSp>
                  <p:nvGrpSpPr>
                    <p:cNvPr id="43" name="Group 166">
                      <a:extLst>
                        <a:ext uri="{FF2B5EF4-FFF2-40B4-BE49-F238E27FC236}">
                          <a16:creationId xmlns:a16="http://schemas.microsoft.com/office/drawing/2014/main" id="{B58639EC-5E05-3144-BEFB-A6C13D4C9AF1}"/>
                        </a:ext>
                      </a:extLst>
                    </p:cNvPr>
                    <p:cNvGrpSpPr/>
                    <p:nvPr/>
                  </p:nvGrpSpPr>
                  <p:grpSpPr>
                    <a:xfrm>
                      <a:off x="-11109125" y="2916781"/>
                      <a:ext cx="969355" cy="2364823"/>
                      <a:chOff x="-11109125" y="2916781"/>
                      <a:chExt cx="969355" cy="2364823"/>
                    </a:xfrm>
                  </p:grpSpPr>
                  <p:grpSp>
                    <p:nvGrpSpPr>
                      <p:cNvPr id="51" name="Group 174">
                        <a:extLst>
                          <a:ext uri="{FF2B5EF4-FFF2-40B4-BE49-F238E27FC236}">
                            <a16:creationId xmlns:a16="http://schemas.microsoft.com/office/drawing/2014/main" id="{2B820083-CB52-DC43-83FE-CD8C8DA8F3E1}"/>
                          </a:ext>
                        </a:extLst>
                      </p:cNvPr>
                      <p:cNvGrpSpPr/>
                      <p:nvPr/>
                    </p:nvGrpSpPr>
                    <p:grpSpPr>
                      <a:xfrm>
                        <a:off x="-10669205" y="2916781"/>
                        <a:ext cx="529435" cy="2364823"/>
                        <a:chOff x="-10669205" y="2916781"/>
                        <a:chExt cx="529435" cy="2364823"/>
                      </a:xfrm>
                    </p:grpSpPr>
                    <p:cxnSp>
                      <p:nvCxnSpPr>
                        <p:cNvPr id="53" name="Straight Connector 176">
                          <a:extLst>
                            <a:ext uri="{FF2B5EF4-FFF2-40B4-BE49-F238E27FC236}">
                              <a16:creationId xmlns:a16="http://schemas.microsoft.com/office/drawing/2014/main" id="{56446721-AD5A-B84A-88BA-3C2B00BFCB30}"/>
                            </a:ext>
                          </a:extLst>
                        </p:cNvPr>
                        <p:cNvCxnSpPr/>
                        <p:nvPr/>
                      </p:nvCxnSpPr>
                      <p:spPr>
                        <a:xfrm>
                          <a:off x="-10669205" y="5281604"/>
                          <a:ext cx="529435" cy="0"/>
                        </a:xfrm>
                        <a:prstGeom prst="line">
                          <a:avLst/>
                        </a:prstGeom>
                        <a:noFill/>
                        <a:ln w="635" cap="rnd" cmpd="sng" algn="ctr">
                          <a:solidFill>
                            <a:srgbClr val="FFFFFF">
                              <a:lumMod val="50000"/>
                            </a:srgbClr>
                          </a:solidFill>
                          <a:prstDash val="solid"/>
                          <a:miter lim="800000"/>
                        </a:ln>
                        <a:effectLst/>
                      </p:spPr>
                    </p:cxnSp>
                    <p:cxnSp>
                      <p:nvCxnSpPr>
                        <p:cNvPr id="56" name="Straight Connector 179">
                          <a:extLst>
                            <a:ext uri="{FF2B5EF4-FFF2-40B4-BE49-F238E27FC236}">
                              <a16:creationId xmlns:a16="http://schemas.microsoft.com/office/drawing/2014/main" id="{72D006C1-6D00-6042-9BEE-374CBBD508D6}"/>
                            </a:ext>
                          </a:extLst>
                        </p:cNvPr>
                        <p:cNvCxnSpPr/>
                        <p:nvPr/>
                      </p:nvCxnSpPr>
                      <p:spPr>
                        <a:xfrm>
                          <a:off x="-10669205" y="4484699"/>
                          <a:ext cx="529435" cy="0"/>
                        </a:xfrm>
                        <a:prstGeom prst="line">
                          <a:avLst/>
                        </a:prstGeom>
                        <a:noFill/>
                        <a:ln w="635" cap="rnd" cmpd="sng" algn="ctr">
                          <a:solidFill>
                            <a:srgbClr val="FFFFFF">
                              <a:lumMod val="50000"/>
                            </a:srgbClr>
                          </a:solidFill>
                          <a:prstDash val="solid"/>
                          <a:miter lim="800000"/>
                        </a:ln>
                        <a:effectLst/>
                      </p:spPr>
                    </p:cxnSp>
                    <p:cxnSp>
                      <p:nvCxnSpPr>
                        <p:cNvPr id="57" name="Straight Connector 180">
                          <a:extLst>
                            <a:ext uri="{FF2B5EF4-FFF2-40B4-BE49-F238E27FC236}">
                              <a16:creationId xmlns:a16="http://schemas.microsoft.com/office/drawing/2014/main" id="{9FB50763-34D5-BE49-B859-C46FDE760C75}"/>
                            </a:ext>
                          </a:extLst>
                        </p:cNvPr>
                        <p:cNvCxnSpPr/>
                        <p:nvPr/>
                      </p:nvCxnSpPr>
                      <p:spPr>
                        <a:xfrm>
                          <a:off x="-10669205" y="3700740"/>
                          <a:ext cx="529435" cy="0"/>
                        </a:xfrm>
                        <a:prstGeom prst="line">
                          <a:avLst/>
                        </a:prstGeom>
                        <a:noFill/>
                        <a:ln w="635" cap="rnd" cmpd="sng" algn="ctr">
                          <a:solidFill>
                            <a:srgbClr val="FFFFFF">
                              <a:lumMod val="50000"/>
                            </a:srgbClr>
                          </a:solidFill>
                          <a:prstDash val="solid"/>
                          <a:miter lim="800000"/>
                        </a:ln>
                        <a:effectLst/>
                      </p:spPr>
                    </p:cxnSp>
                    <p:cxnSp>
                      <p:nvCxnSpPr>
                        <p:cNvPr id="58" name="Straight Connector 181">
                          <a:extLst>
                            <a:ext uri="{FF2B5EF4-FFF2-40B4-BE49-F238E27FC236}">
                              <a16:creationId xmlns:a16="http://schemas.microsoft.com/office/drawing/2014/main" id="{FF713A74-DF1E-6540-BCAD-5841C770F4DE}"/>
                            </a:ext>
                          </a:extLst>
                        </p:cNvPr>
                        <p:cNvCxnSpPr/>
                        <p:nvPr/>
                      </p:nvCxnSpPr>
                      <p:spPr>
                        <a:xfrm>
                          <a:off x="-10669205" y="2916781"/>
                          <a:ext cx="529435" cy="0"/>
                        </a:xfrm>
                        <a:prstGeom prst="line">
                          <a:avLst/>
                        </a:prstGeom>
                        <a:noFill/>
                        <a:ln w="635" cap="rnd" cmpd="sng" algn="ctr">
                          <a:solidFill>
                            <a:srgbClr val="FFFFFF">
                              <a:lumMod val="50000"/>
                            </a:srgbClr>
                          </a:solidFill>
                          <a:prstDash val="solid"/>
                          <a:miter lim="800000"/>
                        </a:ln>
                        <a:effectLst/>
                      </p:spPr>
                    </p:cxnSp>
                  </p:grpSp>
                  <p:cxnSp>
                    <p:nvCxnSpPr>
                      <p:cNvPr id="52" name="Straight Connector 175">
                        <a:extLst>
                          <a:ext uri="{FF2B5EF4-FFF2-40B4-BE49-F238E27FC236}">
                            <a16:creationId xmlns:a16="http://schemas.microsoft.com/office/drawing/2014/main" id="{00C3D1DA-261A-E445-9938-5DAFD9596FEA}"/>
                          </a:ext>
                        </a:extLst>
                      </p:cNvPr>
                      <p:cNvCxnSpPr/>
                      <p:nvPr/>
                    </p:nvCxnSpPr>
                    <p:spPr>
                      <a:xfrm>
                        <a:off x="-11109125" y="4092719"/>
                        <a:ext cx="430676" cy="0"/>
                      </a:xfrm>
                      <a:prstGeom prst="line">
                        <a:avLst/>
                      </a:prstGeom>
                      <a:noFill/>
                      <a:ln w="635" cap="sq" cmpd="sng" algn="ctr">
                        <a:solidFill>
                          <a:srgbClr val="FFFFFF">
                            <a:lumMod val="50000"/>
                          </a:srgbClr>
                        </a:solidFill>
                        <a:prstDash val="solid"/>
                        <a:miter lim="800000"/>
                      </a:ln>
                      <a:effectLst/>
                    </p:spPr>
                  </p:cxnSp>
                </p:grpSp>
                <p:grpSp>
                  <p:nvGrpSpPr>
                    <p:cNvPr id="44" name="Group 167">
                      <a:extLst>
                        <a:ext uri="{FF2B5EF4-FFF2-40B4-BE49-F238E27FC236}">
                          <a16:creationId xmlns:a16="http://schemas.microsoft.com/office/drawing/2014/main" id="{CFAB0AE4-B1D5-324C-B953-ECA9DF7BF0EA}"/>
                        </a:ext>
                      </a:extLst>
                    </p:cNvPr>
                    <p:cNvGrpSpPr/>
                    <p:nvPr/>
                  </p:nvGrpSpPr>
                  <p:grpSpPr>
                    <a:xfrm>
                      <a:off x="-10315423" y="2636040"/>
                      <a:ext cx="561484" cy="2974972"/>
                      <a:chOff x="-10315423" y="2636040"/>
                      <a:chExt cx="561484" cy="2974972"/>
                    </a:xfrm>
                  </p:grpSpPr>
                  <p:sp>
                    <p:nvSpPr>
                      <p:cNvPr id="45" name="Oval 168">
                        <a:extLst>
                          <a:ext uri="{FF2B5EF4-FFF2-40B4-BE49-F238E27FC236}">
                            <a16:creationId xmlns:a16="http://schemas.microsoft.com/office/drawing/2014/main" id="{E518EBB9-8005-AC42-92C2-97F03D4DCE22}"/>
                          </a:ext>
                        </a:extLst>
                      </p:cNvPr>
                      <p:cNvSpPr/>
                      <p:nvPr/>
                    </p:nvSpPr>
                    <p:spPr>
                      <a:xfrm>
                        <a:off x="-10315423" y="2636040"/>
                        <a:ext cx="561484" cy="561484"/>
                      </a:xfrm>
                      <a:prstGeom prst="ellipse">
                        <a:avLst/>
                      </a:prstGeom>
                      <a:solidFill>
                        <a:srgbClr val="C00000"/>
                      </a:solidFill>
                      <a:ln w="12700" cap="flat" cmpd="sng" algn="ctr">
                        <a:noFill/>
                        <a:prstDash val="solid"/>
                        <a:miter lim="800000"/>
                      </a:ln>
                      <a:effectLst/>
                    </p:spPr>
                    <p:txBody>
                      <a:bodyPr rtlCol="0" anchor="ctr"/>
                      <a:lstStyle/>
                      <a:p>
                        <a:pPr algn="ctr" defTabSz="685800">
                          <a:defRPr/>
                        </a:pPr>
                        <a:endParaRPr lang="en-US" sz="1400" kern="0">
                          <a:solidFill>
                            <a:prstClr val="white"/>
                          </a:solidFill>
                        </a:endParaRPr>
                      </a:p>
                    </p:txBody>
                  </p:sp>
                  <p:sp>
                    <p:nvSpPr>
                      <p:cNvPr id="46" name="Oval 169">
                        <a:extLst>
                          <a:ext uri="{FF2B5EF4-FFF2-40B4-BE49-F238E27FC236}">
                            <a16:creationId xmlns:a16="http://schemas.microsoft.com/office/drawing/2014/main" id="{08343279-2D8A-2E4E-923A-A7AA49C6B564}"/>
                          </a:ext>
                        </a:extLst>
                      </p:cNvPr>
                      <p:cNvSpPr/>
                      <p:nvPr/>
                    </p:nvSpPr>
                    <p:spPr>
                      <a:xfrm>
                        <a:off x="-10315423" y="3419999"/>
                        <a:ext cx="561484" cy="561484"/>
                      </a:xfrm>
                      <a:prstGeom prst="ellipse">
                        <a:avLst/>
                      </a:prstGeom>
                      <a:solidFill>
                        <a:srgbClr val="C00000"/>
                      </a:solidFill>
                      <a:ln w="12700" cap="flat" cmpd="sng" algn="ctr">
                        <a:noFill/>
                        <a:prstDash val="solid"/>
                        <a:miter lim="800000"/>
                      </a:ln>
                      <a:effectLst/>
                    </p:spPr>
                    <p:txBody>
                      <a:bodyPr rtlCol="0" anchor="ctr"/>
                      <a:lstStyle/>
                      <a:p>
                        <a:pPr algn="ctr" defTabSz="685800">
                          <a:defRPr/>
                        </a:pPr>
                        <a:endParaRPr lang="en-US" sz="1400" kern="0">
                          <a:solidFill>
                            <a:prstClr val="white"/>
                          </a:solidFill>
                        </a:endParaRPr>
                      </a:p>
                    </p:txBody>
                  </p:sp>
                  <p:sp>
                    <p:nvSpPr>
                      <p:cNvPr id="49" name="Oval 172">
                        <a:extLst>
                          <a:ext uri="{FF2B5EF4-FFF2-40B4-BE49-F238E27FC236}">
                            <a16:creationId xmlns:a16="http://schemas.microsoft.com/office/drawing/2014/main" id="{18166D90-1299-4743-B103-E153563297FA}"/>
                          </a:ext>
                        </a:extLst>
                      </p:cNvPr>
                      <p:cNvSpPr/>
                      <p:nvPr/>
                    </p:nvSpPr>
                    <p:spPr>
                      <a:xfrm>
                        <a:off x="-10315423" y="4204078"/>
                        <a:ext cx="561484" cy="561484"/>
                      </a:xfrm>
                      <a:prstGeom prst="ellipse">
                        <a:avLst/>
                      </a:prstGeom>
                      <a:solidFill>
                        <a:srgbClr val="C00000"/>
                      </a:solidFill>
                      <a:ln w="12700" cap="flat" cmpd="sng" algn="ctr">
                        <a:noFill/>
                        <a:prstDash val="solid"/>
                        <a:miter lim="800000"/>
                      </a:ln>
                      <a:effectLst/>
                    </p:spPr>
                    <p:txBody>
                      <a:bodyPr rtlCol="0" anchor="ctr"/>
                      <a:lstStyle/>
                      <a:p>
                        <a:pPr algn="ctr" defTabSz="685800">
                          <a:defRPr/>
                        </a:pPr>
                        <a:endParaRPr lang="en-US" sz="1400" kern="0">
                          <a:solidFill>
                            <a:prstClr val="white"/>
                          </a:solidFill>
                        </a:endParaRPr>
                      </a:p>
                    </p:txBody>
                  </p:sp>
                  <p:sp>
                    <p:nvSpPr>
                      <p:cNvPr id="50" name="Oval 173">
                        <a:extLst>
                          <a:ext uri="{FF2B5EF4-FFF2-40B4-BE49-F238E27FC236}">
                            <a16:creationId xmlns:a16="http://schemas.microsoft.com/office/drawing/2014/main" id="{91CC9120-3FBC-2D48-9587-7F24D509E44F}"/>
                          </a:ext>
                        </a:extLst>
                      </p:cNvPr>
                      <p:cNvSpPr/>
                      <p:nvPr/>
                    </p:nvSpPr>
                    <p:spPr>
                      <a:xfrm>
                        <a:off x="-10315423" y="5049528"/>
                        <a:ext cx="561483" cy="561484"/>
                      </a:xfrm>
                      <a:prstGeom prst="ellipse">
                        <a:avLst/>
                      </a:prstGeom>
                      <a:solidFill>
                        <a:srgbClr val="C00000"/>
                      </a:solidFill>
                      <a:ln w="12700" cap="flat" cmpd="sng" algn="ctr">
                        <a:noFill/>
                        <a:prstDash val="solid"/>
                        <a:miter lim="800000"/>
                      </a:ln>
                      <a:effectLst/>
                    </p:spPr>
                    <p:txBody>
                      <a:bodyPr rtlCol="0" anchor="ctr"/>
                      <a:lstStyle/>
                      <a:p>
                        <a:pPr algn="ctr" defTabSz="685800">
                          <a:defRPr/>
                        </a:pPr>
                        <a:endParaRPr lang="en-US" sz="1400" kern="0">
                          <a:solidFill>
                            <a:prstClr val="white"/>
                          </a:solidFill>
                        </a:endParaRPr>
                      </a:p>
                    </p:txBody>
                  </p:sp>
                </p:grpSp>
              </p:grpSp>
            </p:grpSp>
            <p:grpSp>
              <p:nvGrpSpPr>
                <p:cNvPr id="33" name="Group 156">
                  <a:extLst>
                    <a:ext uri="{FF2B5EF4-FFF2-40B4-BE49-F238E27FC236}">
                      <a16:creationId xmlns:a16="http://schemas.microsoft.com/office/drawing/2014/main" id="{CA56D073-9578-2E4B-8F34-9E3CFB12BD10}"/>
                    </a:ext>
                  </a:extLst>
                </p:cNvPr>
                <p:cNvGrpSpPr/>
                <p:nvPr/>
              </p:nvGrpSpPr>
              <p:grpSpPr>
                <a:xfrm>
                  <a:off x="6156894" y="1429297"/>
                  <a:ext cx="2074500" cy="4256737"/>
                  <a:chOff x="6087031" y="1429297"/>
                  <a:chExt cx="2074500" cy="4256737"/>
                </a:xfrm>
              </p:grpSpPr>
              <p:sp>
                <p:nvSpPr>
                  <p:cNvPr id="38" name="Freeform 161">
                    <a:extLst>
                      <a:ext uri="{FF2B5EF4-FFF2-40B4-BE49-F238E27FC236}">
                        <a16:creationId xmlns:a16="http://schemas.microsoft.com/office/drawing/2014/main" id="{B61852CC-1F5A-C34F-99F8-836560EE5ACD}"/>
                      </a:ext>
                    </a:extLst>
                  </p:cNvPr>
                  <p:cNvSpPr/>
                  <p:nvPr/>
                </p:nvSpPr>
                <p:spPr>
                  <a:xfrm>
                    <a:off x="6087031" y="1429297"/>
                    <a:ext cx="2074500" cy="4256737"/>
                  </a:xfrm>
                  <a:custGeom>
                    <a:avLst/>
                    <a:gdLst>
                      <a:gd name="connsiteX0" fmla="*/ 0 w 2074501"/>
                      <a:gd name="connsiteY0" fmla="*/ 0 h 4256737"/>
                      <a:gd name="connsiteX1" fmla="*/ 161174 w 2074501"/>
                      <a:gd name="connsiteY1" fmla="*/ 8138 h 4256737"/>
                      <a:gd name="connsiteX2" fmla="*/ 2074501 w 2074501"/>
                      <a:gd name="connsiteY2" fmla="*/ 2128368 h 4256737"/>
                      <a:gd name="connsiteX3" fmla="*/ 161174 w 2074501"/>
                      <a:gd name="connsiteY3" fmla="*/ 4248598 h 4256737"/>
                      <a:gd name="connsiteX4" fmla="*/ 0 w 2074501"/>
                      <a:gd name="connsiteY4" fmla="*/ 4256737 h 4256737"/>
                      <a:gd name="connsiteX5" fmla="*/ 0 w 2074501"/>
                      <a:gd name="connsiteY5" fmla="*/ 0 h 4256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4501" h="4256737">
                        <a:moveTo>
                          <a:pt x="0" y="0"/>
                        </a:moveTo>
                        <a:lnTo>
                          <a:pt x="161174" y="8138"/>
                        </a:lnTo>
                        <a:cubicBezTo>
                          <a:pt x="1235861" y="117279"/>
                          <a:pt x="2074501" y="1024887"/>
                          <a:pt x="2074501" y="2128368"/>
                        </a:cubicBezTo>
                        <a:cubicBezTo>
                          <a:pt x="2074501" y="3231850"/>
                          <a:pt x="1235861" y="4139457"/>
                          <a:pt x="161174" y="4248598"/>
                        </a:cubicBezTo>
                        <a:lnTo>
                          <a:pt x="0" y="4256737"/>
                        </a:lnTo>
                        <a:lnTo>
                          <a:pt x="0" y="0"/>
                        </a:lnTo>
                        <a:close/>
                      </a:path>
                    </a:pathLst>
                  </a:custGeom>
                  <a:solidFill>
                    <a:srgbClr val="C00000"/>
                  </a:solidFill>
                  <a:ln w="12700" cap="flat" cmpd="sng" algn="ctr">
                    <a:noFill/>
                    <a:prstDash val="solid"/>
                    <a:miter lim="800000"/>
                  </a:ln>
                  <a:effectLst/>
                </p:spPr>
                <p:txBody>
                  <a:bodyPr rtlCol="0" anchor="ctr"/>
                  <a:lstStyle/>
                  <a:p>
                    <a:pPr algn="ctr" defTabSz="685800">
                      <a:defRPr/>
                    </a:pPr>
                    <a:endParaRPr lang="en-US" sz="1400" kern="0">
                      <a:solidFill>
                        <a:prstClr val="white"/>
                      </a:solidFill>
                    </a:endParaRPr>
                  </a:p>
                </p:txBody>
              </p:sp>
              <p:sp>
                <p:nvSpPr>
                  <p:cNvPr id="36" name="object 24">
                    <a:extLst>
                      <a:ext uri="{FF2B5EF4-FFF2-40B4-BE49-F238E27FC236}">
                        <a16:creationId xmlns:a16="http://schemas.microsoft.com/office/drawing/2014/main" id="{9FB7242C-7F15-DF4D-AF95-E2B3E5B58B1B}"/>
                      </a:ext>
                    </a:extLst>
                  </p:cNvPr>
                  <p:cNvSpPr txBox="1"/>
                  <p:nvPr/>
                </p:nvSpPr>
                <p:spPr>
                  <a:xfrm>
                    <a:off x="6230095" y="3384975"/>
                    <a:ext cx="1788376" cy="345379"/>
                  </a:xfrm>
                  <a:prstGeom prst="rect">
                    <a:avLst/>
                  </a:prstGeom>
                </p:spPr>
                <p:txBody>
                  <a:bodyPr vert="horz" wrap="square" lIns="0" tIns="0" rIns="0" bIns="0" rtlCol="0" anchor="ctr">
                    <a:spAutoFit/>
                  </a:bodyPr>
                  <a:lstStyle/>
                  <a:p>
                    <a:pPr marL="9525" algn="ctr" defTabSz="685800">
                      <a:tabLst>
                        <a:tab pos="2655570" algn="l"/>
                      </a:tabLst>
                      <a:defRPr/>
                    </a:pPr>
                    <a:r>
                      <a:rPr lang="en-US" sz="2000" b="1" kern="0" dirty="0">
                        <a:solidFill>
                          <a:prstClr val="white"/>
                        </a:solidFill>
                        <a:cs typeface="Sommet Black"/>
                      </a:rPr>
                      <a:t>DON’TS</a:t>
                    </a:r>
                    <a:r>
                      <a:rPr lang="en-US" sz="1400" b="1" kern="0" dirty="0">
                        <a:solidFill>
                          <a:prstClr val="white"/>
                        </a:solidFill>
                        <a:cs typeface="Sommet Black"/>
                      </a:rPr>
                      <a:t> </a:t>
                    </a:r>
                    <a:endParaRPr lang="en-US" sz="1400" kern="0" dirty="0">
                      <a:solidFill>
                        <a:prstClr val="white"/>
                      </a:solidFill>
                      <a:cs typeface="Sommet Black"/>
                    </a:endParaRPr>
                  </a:p>
                </p:txBody>
              </p:sp>
            </p:grpSp>
          </p:grpSp>
          <p:grpSp>
            <p:nvGrpSpPr>
              <p:cNvPr id="19" name="Group 142">
                <a:extLst>
                  <a:ext uri="{FF2B5EF4-FFF2-40B4-BE49-F238E27FC236}">
                    <a16:creationId xmlns:a16="http://schemas.microsoft.com/office/drawing/2014/main" id="{AF0B30D7-BF0C-A341-882E-B1E9C21A99EF}"/>
                  </a:ext>
                </a:extLst>
              </p:cNvPr>
              <p:cNvGrpSpPr/>
              <p:nvPr/>
            </p:nvGrpSpPr>
            <p:grpSpPr>
              <a:xfrm>
                <a:off x="9527779" y="2090273"/>
                <a:ext cx="2686197" cy="2921728"/>
                <a:chOff x="9527779" y="2213901"/>
                <a:chExt cx="2686197" cy="2921728"/>
              </a:xfrm>
            </p:grpSpPr>
            <p:sp>
              <p:nvSpPr>
                <p:cNvPr id="20" name="TextBox 143">
                  <a:extLst>
                    <a:ext uri="{FF2B5EF4-FFF2-40B4-BE49-F238E27FC236}">
                      <a16:creationId xmlns:a16="http://schemas.microsoft.com/office/drawing/2014/main" id="{BC33BA7A-F74F-BE41-A11A-E8CB0107E03B}"/>
                    </a:ext>
                  </a:extLst>
                </p:cNvPr>
                <p:cNvSpPr txBox="1"/>
                <p:nvPr/>
              </p:nvSpPr>
              <p:spPr>
                <a:xfrm>
                  <a:off x="9527779" y="4718225"/>
                  <a:ext cx="2445562" cy="417404"/>
                </a:xfrm>
                <a:prstGeom prst="rect">
                  <a:avLst/>
                </a:prstGeom>
                <a:noFill/>
                <a:ln>
                  <a:noFill/>
                </a:ln>
              </p:spPr>
              <p:txBody>
                <a:bodyPr wrap="square" rtlCol="0">
                  <a:spAutoFit/>
                </a:bodyPr>
                <a:lstStyle/>
                <a:p>
                  <a:pPr defTabSz="685800">
                    <a:lnSpc>
                      <a:spcPct val="150000"/>
                    </a:lnSpc>
                    <a:defRPr/>
                  </a:pPr>
                  <a:r>
                    <a:rPr lang="en-US" sz="1400" i="1" kern="0" dirty="0" err="1">
                      <a:solidFill>
                        <a:srgbClr val="FFFFFF">
                          <a:lumMod val="50000"/>
                        </a:srgbClr>
                      </a:solidFill>
                      <a:cs typeface="Arial" panose="020B0604020202020204" pitchFamily="34" charset="0"/>
                    </a:rPr>
                    <a:t>Ridondanza</a:t>
                  </a:r>
                  <a:endParaRPr lang="en-US" sz="1400" i="1" kern="0" dirty="0">
                    <a:solidFill>
                      <a:srgbClr val="FFFFFF">
                        <a:lumMod val="50000"/>
                      </a:srgbClr>
                    </a:solidFill>
                    <a:cs typeface="Arial" panose="020B0604020202020204" pitchFamily="34" charset="0"/>
                  </a:endParaRPr>
                </a:p>
              </p:txBody>
            </p:sp>
            <p:sp>
              <p:nvSpPr>
                <p:cNvPr id="21" name="TextBox 144">
                  <a:extLst>
                    <a:ext uri="{FF2B5EF4-FFF2-40B4-BE49-F238E27FC236}">
                      <a16:creationId xmlns:a16="http://schemas.microsoft.com/office/drawing/2014/main" id="{2C38DA62-4329-BE4C-A6BD-65D723E0FBFB}"/>
                    </a:ext>
                  </a:extLst>
                </p:cNvPr>
                <p:cNvSpPr txBox="1"/>
                <p:nvPr/>
              </p:nvSpPr>
              <p:spPr>
                <a:xfrm>
                  <a:off x="9533792" y="2213901"/>
                  <a:ext cx="2680184" cy="417404"/>
                </a:xfrm>
                <a:prstGeom prst="rect">
                  <a:avLst/>
                </a:prstGeom>
                <a:noFill/>
                <a:ln>
                  <a:noFill/>
                </a:ln>
              </p:spPr>
              <p:txBody>
                <a:bodyPr wrap="square" rtlCol="0">
                  <a:spAutoFit/>
                </a:bodyPr>
                <a:lstStyle/>
                <a:p>
                  <a:pPr defTabSz="685800">
                    <a:lnSpc>
                      <a:spcPct val="150000"/>
                    </a:lnSpc>
                    <a:defRPr/>
                  </a:pPr>
                  <a:r>
                    <a:rPr lang="en-US" sz="1400" i="1" kern="0" dirty="0" err="1">
                      <a:solidFill>
                        <a:srgbClr val="FFFFFF">
                          <a:lumMod val="50000"/>
                        </a:srgbClr>
                      </a:solidFill>
                      <a:cs typeface="Arial" panose="020B0604020202020204" pitchFamily="34" charset="0"/>
                    </a:rPr>
                    <a:t>Problemi</a:t>
                  </a:r>
                  <a:r>
                    <a:rPr lang="en-US" sz="1400" i="1" kern="0" dirty="0">
                      <a:solidFill>
                        <a:srgbClr val="FFFFFF">
                          <a:lumMod val="50000"/>
                        </a:srgbClr>
                      </a:solidFill>
                      <a:cs typeface="Arial" panose="020B0604020202020204" pitchFamily="34" charset="0"/>
                    </a:rPr>
                    <a:t> di </a:t>
                  </a:r>
                  <a:r>
                    <a:rPr lang="en-US" sz="1400" i="1" kern="0" dirty="0" err="1">
                      <a:solidFill>
                        <a:srgbClr val="FFFFFF">
                          <a:lumMod val="50000"/>
                        </a:srgbClr>
                      </a:solidFill>
                      <a:cs typeface="Arial" panose="020B0604020202020204" pitchFamily="34" charset="0"/>
                    </a:rPr>
                    <a:t>consistenza</a:t>
                  </a:r>
                  <a:endParaRPr lang="en-US" sz="1400" i="1" kern="0" dirty="0">
                    <a:solidFill>
                      <a:srgbClr val="FFFFFF">
                        <a:lumMod val="50000"/>
                      </a:srgbClr>
                    </a:solidFill>
                    <a:cs typeface="Arial" panose="020B0604020202020204" pitchFamily="34" charset="0"/>
                  </a:endParaRPr>
                </a:p>
              </p:txBody>
            </p:sp>
            <p:sp>
              <p:nvSpPr>
                <p:cNvPr id="22" name="TextBox 145">
                  <a:extLst>
                    <a:ext uri="{FF2B5EF4-FFF2-40B4-BE49-F238E27FC236}">
                      <a16:creationId xmlns:a16="http://schemas.microsoft.com/office/drawing/2014/main" id="{2BDDF84E-6552-7844-B018-C2898360F64B}"/>
                    </a:ext>
                  </a:extLst>
                </p:cNvPr>
                <p:cNvSpPr txBox="1"/>
                <p:nvPr/>
              </p:nvSpPr>
              <p:spPr>
                <a:xfrm>
                  <a:off x="9533792" y="2988000"/>
                  <a:ext cx="2446124" cy="417404"/>
                </a:xfrm>
                <a:prstGeom prst="rect">
                  <a:avLst/>
                </a:prstGeom>
                <a:noFill/>
                <a:ln>
                  <a:noFill/>
                </a:ln>
              </p:spPr>
              <p:txBody>
                <a:bodyPr wrap="square" rtlCol="0">
                  <a:spAutoFit/>
                </a:bodyPr>
                <a:lstStyle/>
                <a:p>
                  <a:pPr defTabSz="685800">
                    <a:lnSpc>
                      <a:spcPct val="150000"/>
                    </a:lnSpc>
                    <a:defRPr/>
                  </a:pPr>
                  <a:r>
                    <a:rPr lang="en-US" sz="1400" i="1" kern="0" dirty="0" err="1">
                      <a:solidFill>
                        <a:srgbClr val="FFFFFF">
                          <a:lumMod val="50000"/>
                        </a:srgbClr>
                      </a:solidFill>
                      <a:cs typeface="Arial" panose="020B0604020202020204" pitchFamily="34" charset="0"/>
                    </a:rPr>
                    <a:t>Eterogeneità</a:t>
                  </a:r>
                  <a:endParaRPr lang="en-US" sz="1400" i="1" kern="0" dirty="0">
                    <a:solidFill>
                      <a:srgbClr val="FFFFFF">
                        <a:lumMod val="50000"/>
                      </a:srgbClr>
                    </a:solidFill>
                    <a:cs typeface="Arial" panose="020B0604020202020204" pitchFamily="34" charset="0"/>
                  </a:endParaRPr>
                </a:p>
              </p:txBody>
            </p:sp>
            <p:sp>
              <p:nvSpPr>
                <p:cNvPr id="23" name="TextBox 146">
                  <a:extLst>
                    <a:ext uri="{FF2B5EF4-FFF2-40B4-BE49-F238E27FC236}">
                      <a16:creationId xmlns:a16="http://schemas.microsoft.com/office/drawing/2014/main" id="{4161CF39-BECA-E448-8A23-D1BBD629A748}"/>
                    </a:ext>
                  </a:extLst>
                </p:cNvPr>
                <p:cNvSpPr txBox="1"/>
                <p:nvPr/>
              </p:nvSpPr>
              <p:spPr>
                <a:xfrm>
                  <a:off x="9533792" y="3762099"/>
                  <a:ext cx="2445562" cy="417404"/>
                </a:xfrm>
                <a:prstGeom prst="rect">
                  <a:avLst/>
                </a:prstGeom>
                <a:noFill/>
                <a:ln>
                  <a:noFill/>
                </a:ln>
              </p:spPr>
              <p:txBody>
                <a:bodyPr wrap="square" rtlCol="0">
                  <a:spAutoFit/>
                </a:bodyPr>
                <a:lstStyle/>
                <a:p>
                  <a:pPr defTabSz="685800">
                    <a:lnSpc>
                      <a:spcPct val="150000"/>
                    </a:lnSpc>
                    <a:defRPr/>
                  </a:pPr>
                  <a:r>
                    <a:rPr lang="en-US" sz="1400" i="1" kern="0" dirty="0" err="1">
                      <a:solidFill>
                        <a:srgbClr val="FFFFFF">
                          <a:lumMod val="50000"/>
                        </a:srgbClr>
                      </a:solidFill>
                      <a:cs typeface="Arial" panose="020B0604020202020204" pitchFamily="34" charset="0"/>
                    </a:rPr>
                    <a:t>Maggior</a:t>
                  </a:r>
                  <a:r>
                    <a:rPr lang="en-US" sz="1400" i="1" kern="0" dirty="0">
                      <a:solidFill>
                        <a:srgbClr val="FFFFFF">
                          <a:lumMod val="50000"/>
                        </a:srgbClr>
                      </a:solidFill>
                      <a:cs typeface="Arial" panose="020B0604020202020204" pitchFamily="34" charset="0"/>
                    </a:rPr>
                    <a:t> </a:t>
                  </a:r>
                  <a:r>
                    <a:rPr lang="en-US" sz="1400" i="1" kern="0" dirty="0" err="1">
                      <a:solidFill>
                        <a:srgbClr val="FFFFFF">
                          <a:lumMod val="50000"/>
                        </a:srgbClr>
                      </a:solidFill>
                      <a:cs typeface="Arial" panose="020B0604020202020204" pitchFamily="34" charset="0"/>
                    </a:rPr>
                    <a:t>complessità</a:t>
                  </a:r>
                  <a:endParaRPr lang="en-US" sz="1400" i="1" kern="0" dirty="0">
                    <a:solidFill>
                      <a:srgbClr val="FFFFFF">
                        <a:lumMod val="50000"/>
                      </a:srgbClr>
                    </a:solidFill>
                    <a:cs typeface="Arial" panose="020B0604020202020204" pitchFamily="34" charset="0"/>
                  </a:endParaRPr>
                </a:p>
              </p:txBody>
            </p:sp>
          </p:grpSp>
        </p:grpSp>
        <p:sp>
          <p:nvSpPr>
            <p:cNvPr id="5" name="Freeform 67">
              <a:extLst>
                <a:ext uri="{FF2B5EF4-FFF2-40B4-BE49-F238E27FC236}">
                  <a16:creationId xmlns:a16="http://schemas.microsoft.com/office/drawing/2014/main" id="{AEDEAEE9-35F8-2649-B5E4-F1F394FE9145}"/>
                </a:ext>
              </a:extLst>
            </p:cNvPr>
            <p:cNvSpPr/>
            <p:nvPr/>
          </p:nvSpPr>
          <p:spPr>
            <a:xfrm>
              <a:off x="2815800" y="1581916"/>
              <a:ext cx="434048" cy="438501"/>
            </a:xfrm>
            <a:custGeom>
              <a:avLst/>
              <a:gdLst>
                <a:gd name="connsiteX0" fmla="*/ 1587539 w 3175078"/>
                <a:gd name="connsiteY0" fmla="*/ 0 h 3175078"/>
                <a:gd name="connsiteX1" fmla="*/ 3175078 w 3175078"/>
                <a:gd name="connsiteY1" fmla="*/ 1587539 h 3175078"/>
                <a:gd name="connsiteX2" fmla="*/ 1587539 w 3175078"/>
                <a:gd name="connsiteY2" fmla="*/ 3175078 h 3175078"/>
                <a:gd name="connsiteX3" fmla="*/ 0 w 3175078"/>
                <a:gd name="connsiteY3" fmla="*/ 1587539 h 3175078"/>
                <a:gd name="connsiteX4" fmla="*/ 1587539 w 3175078"/>
                <a:gd name="connsiteY4" fmla="*/ 0 h 3175078"/>
                <a:gd name="connsiteX5" fmla="*/ 1028222 w 3175078"/>
                <a:gd name="connsiteY5" fmla="*/ 798614 h 3175078"/>
                <a:gd name="connsiteX6" fmla="*/ 774222 w 3175078"/>
                <a:gd name="connsiteY6" fmla="*/ 1052614 h 3175078"/>
                <a:gd name="connsiteX7" fmla="*/ 1028222 w 3175078"/>
                <a:gd name="connsiteY7" fmla="*/ 1306614 h 3175078"/>
                <a:gd name="connsiteX8" fmla="*/ 1282222 w 3175078"/>
                <a:gd name="connsiteY8" fmla="*/ 1052614 h 3175078"/>
                <a:gd name="connsiteX9" fmla="*/ 1028222 w 3175078"/>
                <a:gd name="connsiteY9" fmla="*/ 798614 h 3175078"/>
                <a:gd name="connsiteX10" fmla="*/ 2190272 w 3175078"/>
                <a:gd name="connsiteY10" fmla="*/ 798614 h 3175078"/>
                <a:gd name="connsiteX11" fmla="*/ 1936272 w 3175078"/>
                <a:gd name="connsiteY11" fmla="*/ 1052614 h 3175078"/>
                <a:gd name="connsiteX12" fmla="*/ 2190272 w 3175078"/>
                <a:gd name="connsiteY12" fmla="*/ 1306614 h 3175078"/>
                <a:gd name="connsiteX13" fmla="*/ 2444272 w 3175078"/>
                <a:gd name="connsiteY13" fmla="*/ 1052614 h 3175078"/>
                <a:gd name="connsiteX14" fmla="*/ 2190272 w 3175078"/>
                <a:gd name="connsiteY14" fmla="*/ 798614 h 3175078"/>
                <a:gd name="connsiteX15" fmla="*/ 807570 w 3175078"/>
                <a:gd name="connsiteY15" fmla="*/ 1909134 h 3175078"/>
                <a:gd name="connsiteX16" fmla="*/ 688496 w 3175078"/>
                <a:gd name="connsiteY16" fmla="*/ 2197469 h 3175078"/>
                <a:gd name="connsiteX17" fmla="*/ 2580796 w 3175078"/>
                <a:gd name="connsiteY17" fmla="*/ 2105812 h 3175078"/>
                <a:gd name="connsiteX18" fmla="*/ 2425222 w 3175078"/>
                <a:gd name="connsiteY18" fmla="*/ 1913023 h 3175078"/>
                <a:gd name="connsiteX19" fmla="*/ 869471 w 3175078"/>
                <a:gd name="connsiteY19" fmla="*/ 1913026 h 3175078"/>
                <a:gd name="connsiteX20" fmla="*/ 807570 w 3175078"/>
                <a:gd name="connsiteY20" fmla="*/ 1909134 h 3175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175078" h="3175078">
                  <a:moveTo>
                    <a:pt x="1587539" y="0"/>
                  </a:moveTo>
                  <a:cubicBezTo>
                    <a:pt x="2464313" y="0"/>
                    <a:pt x="3175078" y="710765"/>
                    <a:pt x="3175078" y="1587539"/>
                  </a:cubicBezTo>
                  <a:cubicBezTo>
                    <a:pt x="3175078" y="2464313"/>
                    <a:pt x="2464313" y="3175078"/>
                    <a:pt x="1587539" y="3175078"/>
                  </a:cubicBezTo>
                  <a:cubicBezTo>
                    <a:pt x="710765" y="3175078"/>
                    <a:pt x="0" y="2464313"/>
                    <a:pt x="0" y="1587539"/>
                  </a:cubicBezTo>
                  <a:cubicBezTo>
                    <a:pt x="0" y="710765"/>
                    <a:pt x="710765" y="0"/>
                    <a:pt x="1587539" y="0"/>
                  </a:cubicBezTo>
                  <a:close/>
                  <a:moveTo>
                    <a:pt x="1028222" y="798614"/>
                  </a:moveTo>
                  <a:cubicBezTo>
                    <a:pt x="887942" y="798614"/>
                    <a:pt x="774222" y="912334"/>
                    <a:pt x="774222" y="1052614"/>
                  </a:cubicBezTo>
                  <a:cubicBezTo>
                    <a:pt x="774222" y="1192894"/>
                    <a:pt x="887942" y="1306614"/>
                    <a:pt x="1028222" y="1306614"/>
                  </a:cubicBezTo>
                  <a:cubicBezTo>
                    <a:pt x="1168502" y="1306614"/>
                    <a:pt x="1282222" y="1192894"/>
                    <a:pt x="1282222" y="1052614"/>
                  </a:cubicBezTo>
                  <a:cubicBezTo>
                    <a:pt x="1282222" y="912334"/>
                    <a:pt x="1168502" y="798614"/>
                    <a:pt x="1028222" y="798614"/>
                  </a:cubicBezTo>
                  <a:close/>
                  <a:moveTo>
                    <a:pt x="2190272" y="798614"/>
                  </a:moveTo>
                  <a:cubicBezTo>
                    <a:pt x="2049992" y="798614"/>
                    <a:pt x="1936272" y="912334"/>
                    <a:pt x="1936272" y="1052614"/>
                  </a:cubicBezTo>
                  <a:cubicBezTo>
                    <a:pt x="1936272" y="1192894"/>
                    <a:pt x="2049992" y="1306614"/>
                    <a:pt x="2190272" y="1306614"/>
                  </a:cubicBezTo>
                  <a:cubicBezTo>
                    <a:pt x="2330552" y="1306614"/>
                    <a:pt x="2444272" y="1192894"/>
                    <a:pt x="2444272" y="1052614"/>
                  </a:cubicBezTo>
                  <a:cubicBezTo>
                    <a:pt x="2444272" y="912334"/>
                    <a:pt x="2330552" y="798614"/>
                    <a:pt x="2190272" y="798614"/>
                  </a:cubicBezTo>
                  <a:close/>
                  <a:moveTo>
                    <a:pt x="807570" y="1909134"/>
                  </a:moveTo>
                  <a:cubicBezTo>
                    <a:pt x="521964" y="1899982"/>
                    <a:pt x="587789" y="2042330"/>
                    <a:pt x="688496" y="2197469"/>
                  </a:cubicBezTo>
                  <a:cubicBezTo>
                    <a:pt x="1320435" y="3108186"/>
                    <a:pt x="2386592" y="2559776"/>
                    <a:pt x="2580796" y="2105812"/>
                  </a:cubicBezTo>
                  <a:cubicBezTo>
                    <a:pt x="2609371" y="2036529"/>
                    <a:pt x="2655523" y="1895610"/>
                    <a:pt x="2425222" y="1913023"/>
                  </a:cubicBezTo>
                  <a:lnTo>
                    <a:pt x="869471" y="1913026"/>
                  </a:lnTo>
                  <a:cubicBezTo>
                    <a:pt x="847213" y="1911028"/>
                    <a:pt x="826611" y="1909745"/>
                    <a:pt x="807570" y="1909134"/>
                  </a:cubicBezTo>
                  <a:close/>
                </a:path>
              </a:pathLst>
            </a:custGeom>
            <a:solidFill>
              <a:schemeClr val="bg1"/>
            </a:solidFill>
            <a:ln w="12700" cap="flat" cmpd="sng" algn="ctr">
              <a:noFill/>
              <a:prstDash val="solid"/>
              <a:miter lim="800000"/>
            </a:ln>
            <a:effectLst/>
          </p:spPr>
          <p:txBody>
            <a:bodyPr rtlCol="0" anchor="ctr"/>
            <a:lstStyle/>
            <a:p>
              <a:pPr algn="ctr" defTabSz="685800">
                <a:defRPr/>
              </a:pPr>
              <a:endParaRPr lang="en-US" sz="1400" kern="0">
                <a:solidFill>
                  <a:prstClr val="white"/>
                </a:solidFill>
              </a:endParaRPr>
            </a:p>
          </p:txBody>
        </p:sp>
        <p:sp>
          <p:nvSpPr>
            <p:cNvPr id="6" name="Freeform 68">
              <a:extLst>
                <a:ext uri="{FF2B5EF4-FFF2-40B4-BE49-F238E27FC236}">
                  <a16:creationId xmlns:a16="http://schemas.microsoft.com/office/drawing/2014/main" id="{36E4FB33-9EA9-4441-BB8C-EE0B5BDD93F3}"/>
                </a:ext>
              </a:extLst>
            </p:cNvPr>
            <p:cNvSpPr/>
            <p:nvPr/>
          </p:nvSpPr>
          <p:spPr>
            <a:xfrm>
              <a:off x="8942153" y="4783931"/>
              <a:ext cx="434048" cy="438501"/>
            </a:xfrm>
            <a:custGeom>
              <a:avLst/>
              <a:gdLst>
                <a:gd name="connsiteX0" fmla="*/ 307623 w 635490"/>
                <a:gd name="connsiteY0" fmla="*/ 365248 h 642010"/>
                <a:gd name="connsiteX1" fmla="*/ 133797 w 635490"/>
                <a:gd name="connsiteY1" fmla="*/ 503553 h 642010"/>
                <a:gd name="connsiteX2" fmla="*/ 499310 w 635490"/>
                <a:gd name="connsiteY2" fmla="*/ 503763 h 642010"/>
                <a:gd name="connsiteX3" fmla="*/ 307623 w 635490"/>
                <a:gd name="connsiteY3" fmla="*/ 365248 h 642010"/>
                <a:gd name="connsiteX4" fmla="*/ 438382 w 635490"/>
                <a:gd name="connsiteY4" fmla="*/ 161482 h 642010"/>
                <a:gd name="connsiteX5" fmla="*/ 387544 w 635490"/>
                <a:gd name="connsiteY5" fmla="*/ 212842 h 642010"/>
                <a:gd name="connsiteX6" fmla="*/ 438382 w 635490"/>
                <a:gd name="connsiteY6" fmla="*/ 264201 h 642010"/>
                <a:gd name="connsiteX7" fmla="*/ 489220 w 635490"/>
                <a:gd name="connsiteY7" fmla="*/ 212842 h 642010"/>
                <a:gd name="connsiteX8" fmla="*/ 438382 w 635490"/>
                <a:gd name="connsiteY8" fmla="*/ 161482 h 642010"/>
                <a:gd name="connsiteX9" fmla="*/ 205798 w 635490"/>
                <a:gd name="connsiteY9" fmla="*/ 161482 h 642010"/>
                <a:gd name="connsiteX10" fmla="*/ 154960 w 635490"/>
                <a:gd name="connsiteY10" fmla="*/ 212842 h 642010"/>
                <a:gd name="connsiteX11" fmla="*/ 205798 w 635490"/>
                <a:gd name="connsiteY11" fmla="*/ 264201 h 642010"/>
                <a:gd name="connsiteX12" fmla="*/ 256636 w 635490"/>
                <a:gd name="connsiteY12" fmla="*/ 212842 h 642010"/>
                <a:gd name="connsiteX13" fmla="*/ 205798 w 635490"/>
                <a:gd name="connsiteY13" fmla="*/ 161482 h 642010"/>
                <a:gd name="connsiteX14" fmla="*/ 317745 w 635490"/>
                <a:gd name="connsiteY14" fmla="*/ 0 h 642010"/>
                <a:gd name="connsiteX15" fmla="*/ 635490 w 635490"/>
                <a:gd name="connsiteY15" fmla="*/ 321005 h 642010"/>
                <a:gd name="connsiteX16" fmla="*/ 317745 w 635490"/>
                <a:gd name="connsiteY16" fmla="*/ 642010 h 642010"/>
                <a:gd name="connsiteX17" fmla="*/ 0 w 635490"/>
                <a:gd name="connsiteY17" fmla="*/ 321005 h 642010"/>
                <a:gd name="connsiteX18" fmla="*/ 317745 w 635490"/>
                <a:gd name="connsiteY18" fmla="*/ 0 h 642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35490" h="642010">
                  <a:moveTo>
                    <a:pt x="307623" y="365248"/>
                  </a:moveTo>
                  <a:cubicBezTo>
                    <a:pt x="237576" y="371067"/>
                    <a:pt x="170506" y="423022"/>
                    <a:pt x="133797" y="503553"/>
                  </a:cubicBezTo>
                  <a:cubicBezTo>
                    <a:pt x="224654" y="419859"/>
                    <a:pt x="379627" y="405348"/>
                    <a:pt x="499310" y="503763"/>
                  </a:cubicBezTo>
                  <a:cubicBezTo>
                    <a:pt x="450694" y="399748"/>
                    <a:pt x="377670" y="359430"/>
                    <a:pt x="307623" y="365248"/>
                  </a:cubicBezTo>
                  <a:close/>
                  <a:moveTo>
                    <a:pt x="438382" y="161482"/>
                  </a:moveTo>
                  <a:cubicBezTo>
                    <a:pt x="410305" y="161482"/>
                    <a:pt x="387544" y="184477"/>
                    <a:pt x="387544" y="212842"/>
                  </a:cubicBezTo>
                  <a:cubicBezTo>
                    <a:pt x="387544" y="241207"/>
                    <a:pt x="410305" y="264201"/>
                    <a:pt x="438382" y="264201"/>
                  </a:cubicBezTo>
                  <a:cubicBezTo>
                    <a:pt x="466459" y="264201"/>
                    <a:pt x="489220" y="241207"/>
                    <a:pt x="489220" y="212842"/>
                  </a:cubicBezTo>
                  <a:cubicBezTo>
                    <a:pt x="489220" y="184477"/>
                    <a:pt x="466459" y="161482"/>
                    <a:pt x="438382" y="161482"/>
                  </a:cubicBezTo>
                  <a:close/>
                  <a:moveTo>
                    <a:pt x="205798" y="161482"/>
                  </a:moveTo>
                  <a:cubicBezTo>
                    <a:pt x="177721" y="161482"/>
                    <a:pt x="154960" y="184477"/>
                    <a:pt x="154960" y="212842"/>
                  </a:cubicBezTo>
                  <a:cubicBezTo>
                    <a:pt x="154960" y="241207"/>
                    <a:pt x="177721" y="264201"/>
                    <a:pt x="205798" y="264201"/>
                  </a:cubicBezTo>
                  <a:cubicBezTo>
                    <a:pt x="233875" y="264201"/>
                    <a:pt x="256636" y="241207"/>
                    <a:pt x="256636" y="212842"/>
                  </a:cubicBezTo>
                  <a:cubicBezTo>
                    <a:pt x="256636" y="184477"/>
                    <a:pt x="233875" y="161482"/>
                    <a:pt x="205798" y="161482"/>
                  </a:cubicBezTo>
                  <a:close/>
                  <a:moveTo>
                    <a:pt x="317745" y="0"/>
                  </a:moveTo>
                  <a:cubicBezTo>
                    <a:pt x="493231" y="0"/>
                    <a:pt x="635490" y="143719"/>
                    <a:pt x="635490" y="321005"/>
                  </a:cubicBezTo>
                  <a:cubicBezTo>
                    <a:pt x="635490" y="498291"/>
                    <a:pt x="493231" y="642010"/>
                    <a:pt x="317745" y="642010"/>
                  </a:cubicBezTo>
                  <a:cubicBezTo>
                    <a:pt x="142259" y="642010"/>
                    <a:pt x="0" y="498291"/>
                    <a:pt x="0" y="321005"/>
                  </a:cubicBezTo>
                  <a:cubicBezTo>
                    <a:pt x="0" y="143719"/>
                    <a:pt x="142259" y="0"/>
                    <a:pt x="317745" y="0"/>
                  </a:cubicBezTo>
                  <a:close/>
                </a:path>
              </a:pathLst>
            </a:custGeom>
            <a:solidFill>
              <a:schemeClr val="bg1"/>
            </a:solidFill>
            <a:ln w="12700" cap="flat" cmpd="sng" algn="ctr">
              <a:noFill/>
              <a:prstDash val="solid"/>
              <a:miter lim="800000"/>
            </a:ln>
            <a:effectLst/>
          </p:spPr>
          <p:txBody>
            <a:bodyPr wrap="square" rtlCol="0" anchor="ctr">
              <a:noAutofit/>
            </a:bodyPr>
            <a:lstStyle/>
            <a:p>
              <a:pPr algn="ctr" defTabSz="685800">
                <a:defRPr/>
              </a:pPr>
              <a:endParaRPr lang="en-US" sz="1400" kern="0">
                <a:solidFill>
                  <a:prstClr val="white"/>
                </a:solidFill>
              </a:endParaRPr>
            </a:p>
          </p:txBody>
        </p:sp>
        <p:sp>
          <p:nvSpPr>
            <p:cNvPr id="10" name="Freeform 133">
              <a:extLst>
                <a:ext uri="{FF2B5EF4-FFF2-40B4-BE49-F238E27FC236}">
                  <a16:creationId xmlns:a16="http://schemas.microsoft.com/office/drawing/2014/main" id="{73C57B75-AF5B-CB4C-BDE7-9D98074D0A46}"/>
                </a:ext>
              </a:extLst>
            </p:cNvPr>
            <p:cNvSpPr/>
            <p:nvPr/>
          </p:nvSpPr>
          <p:spPr>
            <a:xfrm>
              <a:off x="2815800" y="4721042"/>
              <a:ext cx="434048" cy="438501"/>
            </a:xfrm>
            <a:custGeom>
              <a:avLst/>
              <a:gdLst>
                <a:gd name="connsiteX0" fmla="*/ 1587539 w 3175078"/>
                <a:gd name="connsiteY0" fmla="*/ 0 h 3175078"/>
                <a:gd name="connsiteX1" fmla="*/ 3175078 w 3175078"/>
                <a:gd name="connsiteY1" fmla="*/ 1587539 h 3175078"/>
                <a:gd name="connsiteX2" fmla="*/ 1587539 w 3175078"/>
                <a:gd name="connsiteY2" fmla="*/ 3175078 h 3175078"/>
                <a:gd name="connsiteX3" fmla="*/ 0 w 3175078"/>
                <a:gd name="connsiteY3" fmla="*/ 1587539 h 3175078"/>
                <a:gd name="connsiteX4" fmla="*/ 1587539 w 3175078"/>
                <a:gd name="connsiteY4" fmla="*/ 0 h 3175078"/>
                <a:gd name="connsiteX5" fmla="*/ 1028222 w 3175078"/>
                <a:gd name="connsiteY5" fmla="*/ 798614 h 3175078"/>
                <a:gd name="connsiteX6" fmla="*/ 774222 w 3175078"/>
                <a:gd name="connsiteY6" fmla="*/ 1052614 h 3175078"/>
                <a:gd name="connsiteX7" fmla="*/ 1028222 w 3175078"/>
                <a:gd name="connsiteY7" fmla="*/ 1306614 h 3175078"/>
                <a:gd name="connsiteX8" fmla="*/ 1282222 w 3175078"/>
                <a:gd name="connsiteY8" fmla="*/ 1052614 h 3175078"/>
                <a:gd name="connsiteX9" fmla="*/ 1028222 w 3175078"/>
                <a:gd name="connsiteY9" fmla="*/ 798614 h 3175078"/>
                <a:gd name="connsiteX10" fmla="*/ 2190272 w 3175078"/>
                <a:gd name="connsiteY10" fmla="*/ 798614 h 3175078"/>
                <a:gd name="connsiteX11" fmla="*/ 1936272 w 3175078"/>
                <a:gd name="connsiteY11" fmla="*/ 1052614 h 3175078"/>
                <a:gd name="connsiteX12" fmla="*/ 2190272 w 3175078"/>
                <a:gd name="connsiteY12" fmla="*/ 1306614 h 3175078"/>
                <a:gd name="connsiteX13" fmla="*/ 2444272 w 3175078"/>
                <a:gd name="connsiteY13" fmla="*/ 1052614 h 3175078"/>
                <a:gd name="connsiteX14" fmla="*/ 2190272 w 3175078"/>
                <a:gd name="connsiteY14" fmla="*/ 798614 h 3175078"/>
                <a:gd name="connsiteX15" fmla="*/ 807570 w 3175078"/>
                <a:gd name="connsiteY15" fmla="*/ 1909134 h 3175078"/>
                <a:gd name="connsiteX16" fmla="*/ 688496 w 3175078"/>
                <a:gd name="connsiteY16" fmla="*/ 2197469 h 3175078"/>
                <a:gd name="connsiteX17" fmla="*/ 2580796 w 3175078"/>
                <a:gd name="connsiteY17" fmla="*/ 2105812 h 3175078"/>
                <a:gd name="connsiteX18" fmla="*/ 2425222 w 3175078"/>
                <a:gd name="connsiteY18" fmla="*/ 1913023 h 3175078"/>
                <a:gd name="connsiteX19" fmla="*/ 869471 w 3175078"/>
                <a:gd name="connsiteY19" fmla="*/ 1913026 h 3175078"/>
                <a:gd name="connsiteX20" fmla="*/ 807570 w 3175078"/>
                <a:gd name="connsiteY20" fmla="*/ 1909134 h 3175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175078" h="3175078">
                  <a:moveTo>
                    <a:pt x="1587539" y="0"/>
                  </a:moveTo>
                  <a:cubicBezTo>
                    <a:pt x="2464313" y="0"/>
                    <a:pt x="3175078" y="710765"/>
                    <a:pt x="3175078" y="1587539"/>
                  </a:cubicBezTo>
                  <a:cubicBezTo>
                    <a:pt x="3175078" y="2464313"/>
                    <a:pt x="2464313" y="3175078"/>
                    <a:pt x="1587539" y="3175078"/>
                  </a:cubicBezTo>
                  <a:cubicBezTo>
                    <a:pt x="710765" y="3175078"/>
                    <a:pt x="0" y="2464313"/>
                    <a:pt x="0" y="1587539"/>
                  </a:cubicBezTo>
                  <a:cubicBezTo>
                    <a:pt x="0" y="710765"/>
                    <a:pt x="710765" y="0"/>
                    <a:pt x="1587539" y="0"/>
                  </a:cubicBezTo>
                  <a:close/>
                  <a:moveTo>
                    <a:pt x="1028222" y="798614"/>
                  </a:moveTo>
                  <a:cubicBezTo>
                    <a:pt x="887942" y="798614"/>
                    <a:pt x="774222" y="912334"/>
                    <a:pt x="774222" y="1052614"/>
                  </a:cubicBezTo>
                  <a:cubicBezTo>
                    <a:pt x="774222" y="1192894"/>
                    <a:pt x="887942" y="1306614"/>
                    <a:pt x="1028222" y="1306614"/>
                  </a:cubicBezTo>
                  <a:cubicBezTo>
                    <a:pt x="1168502" y="1306614"/>
                    <a:pt x="1282222" y="1192894"/>
                    <a:pt x="1282222" y="1052614"/>
                  </a:cubicBezTo>
                  <a:cubicBezTo>
                    <a:pt x="1282222" y="912334"/>
                    <a:pt x="1168502" y="798614"/>
                    <a:pt x="1028222" y="798614"/>
                  </a:cubicBezTo>
                  <a:close/>
                  <a:moveTo>
                    <a:pt x="2190272" y="798614"/>
                  </a:moveTo>
                  <a:cubicBezTo>
                    <a:pt x="2049992" y="798614"/>
                    <a:pt x="1936272" y="912334"/>
                    <a:pt x="1936272" y="1052614"/>
                  </a:cubicBezTo>
                  <a:cubicBezTo>
                    <a:pt x="1936272" y="1192894"/>
                    <a:pt x="2049992" y="1306614"/>
                    <a:pt x="2190272" y="1306614"/>
                  </a:cubicBezTo>
                  <a:cubicBezTo>
                    <a:pt x="2330552" y="1306614"/>
                    <a:pt x="2444272" y="1192894"/>
                    <a:pt x="2444272" y="1052614"/>
                  </a:cubicBezTo>
                  <a:cubicBezTo>
                    <a:pt x="2444272" y="912334"/>
                    <a:pt x="2330552" y="798614"/>
                    <a:pt x="2190272" y="798614"/>
                  </a:cubicBezTo>
                  <a:close/>
                  <a:moveTo>
                    <a:pt x="807570" y="1909134"/>
                  </a:moveTo>
                  <a:cubicBezTo>
                    <a:pt x="521964" y="1899982"/>
                    <a:pt x="587789" y="2042330"/>
                    <a:pt x="688496" y="2197469"/>
                  </a:cubicBezTo>
                  <a:cubicBezTo>
                    <a:pt x="1320435" y="3108186"/>
                    <a:pt x="2386592" y="2559776"/>
                    <a:pt x="2580796" y="2105812"/>
                  </a:cubicBezTo>
                  <a:cubicBezTo>
                    <a:pt x="2609371" y="2036529"/>
                    <a:pt x="2655523" y="1895610"/>
                    <a:pt x="2425222" y="1913023"/>
                  </a:cubicBezTo>
                  <a:lnTo>
                    <a:pt x="869471" y="1913026"/>
                  </a:lnTo>
                  <a:cubicBezTo>
                    <a:pt x="847213" y="1911028"/>
                    <a:pt x="826611" y="1909745"/>
                    <a:pt x="807570" y="1909134"/>
                  </a:cubicBezTo>
                  <a:close/>
                </a:path>
              </a:pathLst>
            </a:custGeom>
            <a:solidFill>
              <a:schemeClr val="bg1"/>
            </a:solidFill>
            <a:ln w="12700" cap="flat" cmpd="sng" algn="ctr">
              <a:noFill/>
              <a:prstDash val="solid"/>
              <a:miter lim="800000"/>
            </a:ln>
            <a:effectLst/>
          </p:spPr>
          <p:txBody>
            <a:bodyPr rtlCol="0" anchor="ctr"/>
            <a:lstStyle/>
            <a:p>
              <a:pPr algn="ctr" defTabSz="685800">
                <a:defRPr/>
              </a:pPr>
              <a:endParaRPr lang="en-US" sz="1400" kern="0">
                <a:solidFill>
                  <a:prstClr val="white"/>
                </a:solidFill>
              </a:endParaRPr>
            </a:p>
          </p:txBody>
        </p:sp>
        <p:sp>
          <p:nvSpPr>
            <p:cNvPr id="12" name="Freeform 135">
              <a:extLst>
                <a:ext uri="{FF2B5EF4-FFF2-40B4-BE49-F238E27FC236}">
                  <a16:creationId xmlns:a16="http://schemas.microsoft.com/office/drawing/2014/main" id="{7B6AC6EF-7513-A24D-B542-FB5200B878CF}"/>
                </a:ext>
              </a:extLst>
            </p:cNvPr>
            <p:cNvSpPr/>
            <p:nvPr/>
          </p:nvSpPr>
          <p:spPr>
            <a:xfrm>
              <a:off x="8942153" y="2369165"/>
              <a:ext cx="434048" cy="438501"/>
            </a:xfrm>
            <a:custGeom>
              <a:avLst/>
              <a:gdLst>
                <a:gd name="connsiteX0" fmla="*/ 307623 w 635490"/>
                <a:gd name="connsiteY0" fmla="*/ 365248 h 642010"/>
                <a:gd name="connsiteX1" fmla="*/ 133797 w 635490"/>
                <a:gd name="connsiteY1" fmla="*/ 503553 h 642010"/>
                <a:gd name="connsiteX2" fmla="*/ 499310 w 635490"/>
                <a:gd name="connsiteY2" fmla="*/ 503763 h 642010"/>
                <a:gd name="connsiteX3" fmla="*/ 307623 w 635490"/>
                <a:gd name="connsiteY3" fmla="*/ 365248 h 642010"/>
                <a:gd name="connsiteX4" fmla="*/ 438382 w 635490"/>
                <a:gd name="connsiteY4" fmla="*/ 161482 h 642010"/>
                <a:gd name="connsiteX5" fmla="*/ 387544 w 635490"/>
                <a:gd name="connsiteY5" fmla="*/ 212842 h 642010"/>
                <a:gd name="connsiteX6" fmla="*/ 438382 w 635490"/>
                <a:gd name="connsiteY6" fmla="*/ 264201 h 642010"/>
                <a:gd name="connsiteX7" fmla="*/ 489220 w 635490"/>
                <a:gd name="connsiteY7" fmla="*/ 212842 h 642010"/>
                <a:gd name="connsiteX8" fmla="*/ 438382 w 635490"/>
                <a:gd name="connsiteY8" fmla="*/ 161482 h 642010"/>
                <a:gd name="connsiteX9" fmla="*/ 205798 w 635490"/>
                <a:gd name="connsiteY9" fmla="*/ 161482 h 642010"/>
                <a:gd name="connsiteX10" fmla="*/ 154960 w 635490"/>
                <a:gd name="connsiteY10" fmla="*/ 212842 h 642010"/>
                <a:gd name="connsiteX11" fmla="*/ 205798 w 635490"/>
                <a:gd name="connsiteY11" fmla="*/ 264201 h 642010"/>
                <a:gd name="connsiteX12" fmla="*/ 256636 w 635490"/>
                <a:gd name="connsiteY12" fmla="*/ 212842 h 642010"/>
                <a:gd name="connsiteX13" fmla="*/ 205798 w 635490"/>
                <a:gd name="connsiteY13" fmla="*/ 161482 h 642010"/>
                <a:gd name="connsiteX14" fmla="*/ 317745 w 635490"/>
                <a:gd name="connsiteY14" fmla="*/ 0 h 642010"/>
                <a:gd name="connsiteX15" fmla="*/ 635490 w 635490"/>
                <a:gd name="connsiteY15" fmla="*/ 321005 h 642010"/>
                <a:gd name="connsiteX16" fmla="*/ 317745 w 635490"/>
                <a:gd name="connsiteY16" fmla="*/ 642010 h 642010"/>
                <a:gd name="connsiteX17" fmla="*/ 0 w 635490"/>
                <a:gd name="connsiteY17" fmla="*/ 321005 h 642010"/>
                <a:gd name="connsiteX18" fmla="*/ 317745 w 635490"/>
                <a:gd name="connsiteY18" fmla="*/ 0 h 642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35490" h="642010">
                  <a:moveTo>
                    <a:pt x="307623" y="365248"/>
                  </a:moveTo>
                  <a:cubicBezTo>
                    <a:pt x="237576" y="371067"/>
                    <a:pt x="170506" y="423022"/>
                    <a:pt x="133797" y="503553"/>
                  </a:cubicBezTo>
                  <a:cubicBezTo>
                    <a:pt x="224654" y="419859"/>
                    <a:pt x="379627" y="405348"/>
                    <a:pt x="499310" y="503763"/>
                  </a:cubicBezTo>
                  <a:cubicBezTo>
                    <a:pt x="450694" y="399748"/>
                    <a:pt x="377670" y="359430"/>
                    <a:pt x="307623" y="365248"/>
                  </a:cubicBezTo>
                  <a:close/>
                  <a:moveTo>
                    <a:pt x="438382" y="161482"/>
                  </a:moveTo>
                  <a:cubicBezTo>
                    <a:pt x="410305" y="161482"/>
                    <a:pt x="387544" y="184477"/>
                    <a:pt x="387544" y="212842"/>
                  </a:cubicBezTo>
                  <a:cubicBezTo>
                    <a:pt x="387544" y="241207"/>
                    <a:pt x="410305" y="264201"/>
                    <a:pt x="438382" y="264201"/>
                  </a:cubicBezTo>
                  <a:cubicBezTo>
                    <a:pt x="466459" y="264201"/>
                    <a:pt x="489220" y="241207"/>
                    <a:pt x="489220" y="212842"/>
                  </a:cubicBezTo>
                  <a:cubicBezTo>
                    <a:pt x="489220" y="184477"/>
                    <a:pt x="466459" y="161482"/>
                    <a:pt x="438382" y="161482"/>
                  </a:cubicBezTo>
                  <a:close/>
                  <a:moveTo>
                    <a:pt x="205798" y="161482"/>
                  </a:moveTo>
                  <a:cubicBezTo>
                    <a:pt x="177721" y="161482"/>
                    <a:pt x="154960" y="184477"/>
                    <a:pt x="154960" y="212842"/>
                  </a:cubicBezTo>
                  <a:cubicBezTo>
                    <a:pt x="154960" y="241207"/>
                    <a:pt x="177721" y="264201"/>
                    <a:pt x="205798" y="264201"/>
                  </a:cubicBezTo>
                  <a:cubicBezTo>
                    <a:pt x="233875" y="264201"/>
                    <a:pt x="256636" y="241207"/>
                    <a:pt x="256636" y="212842"/>
                  </a:cubicBezTo>
                  <a:cubicBezTo>
                    <a:pt x="256636" y="184477"/>
                    <a:pt x="233875" y="161482"/>
                    <a:pt x="205798" y="161482"/>
                  </a:cubicBezTo>
                  <a:close/>
                  <a:moveTo>
                    <a:pt x="317745" y="0"/>
                  </a:moveTo>
                  <a:cubicBezTo>
                    <a:pt x="493231" y="0"/>
                    <a:pt x="635490" y="143719"/>
                    <a:pt x="635490" y="321005"/>
                  </a:cubicBezTo>
                  <a:cubicBezTo>
                    <a:pt x="635490" y="498291"/>
                    <a:pt x="493231" y="642010"/>
                    <a:pt x="317745" y="642010"/>
                  </a:cubicBezTo>
                  <a:cubicBezTo>
                    <a:pt x="142259" y="642010"/>
                    <a:pt x="0" y="498291"/>
                    <a:pt x="0" y="321005"/>
                  </a:cubicBezTo>
                  <a:cubicBezTo>
                    <a:pt x="0" y="143719"/>
                    <a:pt x="142259" y="0"/>
                    <a:pt x="317745" y="0"/>
                  </a:cubicBezTo>
                  <a:close/>
                </a:path>
              </a:pathLst>
            </a:custGeom>
            <a:solidFill>
              <a:schemeClr val="bg1"/>
            </a:solidFill>
            <a:ln w="12700" cap="flat" cmpd="sng" algn="ctr">
              <a:noFill/>
              <a:prstDash val="solid"/>
              <a:miter lim="800000"/>
            </a:ln>
            <a:effectLst/>
          </p:spPr>
          <p:txBody>
            <a:bodyPr wrap="square" rtlCol="0" anchor="ctr">
              <a:noAutofit/>
            </a:bodyPr>
            <a:lstStyle/>
            <a:p>
              <a:pPr algn="ctr" defTabSz="685800">
                <a:defRPr/>
              </a:pPr>
              <a:endParaRPr lang="en-US" sz="1400" kern="0">
                <a:solidFill>
                  <a:prstClr val="white"/>
                </a:solidFill>
              </a:endParaRPr>
            </a:p>
          </p:txBody>
        </p:sp>
        <p:sp>
          <p:nvSpPr>
            <p:cNvPr id="13" name="Freeform 136">
              <a:extLst>
                <a:ext uri="{FF2B5EF4-FFF2-40B4-BE49-F238E27FC236}">
                  <a16:creationId xmlns:a16="http://schemas.microsoft.com/office/drawing/2014/main" id="{950AAF70-766E-6A45-B47C-95B15325015A}"/>
                </a:ext>
              </a:extLst>
            </p:cNvPr>
            <p:cNvSpPr/>
            <p:nvPr/>
          </p:nvSpPr>
          <p:spPr>
            <a:xfrm>
              <a:off x="8942153" y="3153124"/>
              <a:ext cx="434048" cy="438501"/>
            </a:xfrm>
            <a:custGeom>
              <a:avLst/>
              <a:gdLst>
                <a:gd name="connsiteX0" fmla="*/ 307623 w 635490"/>
                <a:gd name="connsiteY0" fmla="*/ 365248 h 642010"/>
                <a:gd name="connsiteX1" fmla="*/ 133797 w 635490"/>
                <a:gd name="connsiteY1" fmla="*/ 503553 h 642010"/>
                <a:gd name="connsiteX2" fmla="*/ 499310 w 635490"/>
                <a:gd name="connsiteY2" fmla="*/ 503763 h 642010"/>
                <a:gd name="connsiteX3" fmla="*/ 307623 w 635490"/>
                <a:gd name="connsiteY3" fmla="*/ 365248 h 642010"/>
                <a:gd name="connsiteX4" fmla="*/ 438382 w 635490"/>
                <a:gd name="connsiteY4" fmla="*/ 161482 h 642010"/>
                <a:gd name="connsiteX5" fmla="*/ 387544 w 635490"/>
                <a:gd name="connsiteY5" fmla="*/ 212842 h 642010"/>
                <a:gd name="connsiteX6" fmla="*/ 438382 w 635490"/>
                <a:gd name="connsiteY6" fmla="*/ 264201 h 642010"/>
                <a:gd name="connsiteX7" fmla="*/ 489220 w 635490"/>
                <a:gd name="connsiteY7" fmla="*/ 212842 h 642010"/>
                <a:gd name="connsiteX8" fmla="*/ 438382 w 635490"/>
                <a:gd name="connsiteY8" fmla="*/ 161482 h 642010"/>
                <a:gd name="connsiteX9" fmla="*/ 205798 w 635490"/>
                <a:gd name="connsiteY9" fmla="*/ 161482 h 642010"/>
                <a:gd name="connsiteX10" fmla="*/ 154960 w 635490"/>
                <a:gd name="connsiteY10" fmla="*/ 212842 h 642010"/>
                <a:gd name="connsiteX11" fmla="*/ 205798 w 635490"/>
                <a:gd name="connsiteY11" fmla="*/ 264201 h 642010"/>
                <a:gd name="connsiteX12" fmla="*/ 256636 w 635490"/>
                <a:gd name="connsiteY12" fmla="*/ 212842 h 642010"/>
                <a:gd name="connsiteX13" fmla="*/ 205798 w 635490"/>
                <a:gd name="connsiteY13" fmla="*/ 161482 h 642010"/>
                <a:gd name="connsiteX14" fmla="*/ 317745 w 635490"/>
                <a:gd name="connsiteY14" fmla="*/ 0 h 642010"/>
                <a:gd name="connsiteX15" fmla="*/ 635490 w 635490"/>
                <a:gd name="connsiteY15" fmla="*/ 321005 h 642010"/>
                <a:gd name="connsiteX16" fmla="*/ 317745 w 635490"/>
                <a:gd name="connsiteY16" fmla="*/ 642010 h 642010"/>
                <a:gd name="connsiteX17" fmla="*/ 0 w 635490"/>
                <a:gd name="connsiteY17" fmla="*/ 321005 h 642010"/>
                <a:gd name="connsiteX18" fmla="*/ 317745 w 635490"/>
                <a:gd name="connsiteY18" fmla="*/ 0 h 642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35490" h="642010">
                  <a:moveTo>
                    <a:pt x="307623" y="365248"/>
                  </a:moveTo>
                  <a:cubicBezTo>
                    <a:pt x="237576" y="371067"/>
                    <a:pt x="170506" y="423022"/>
                    <a:pt x="133797" y="503553"/>
                  </a:cubicBezTo>
                  <a:cubicBezTo>
                    <a:pt x="224654" y="419859"/>
                    <a:pt x="379627" y="405348"/>
                    <a:pt x="499310" y="503763"/>
                  </a:cubicBezTo>
                  <a:cubicBezTo>
                    <a:pt x="450694" y="399748"/>
                    <a:pt x="377670" y="359430"/>
                    <a:pt x="307623" y="365248"/>
                  </a:cubicBezTo>
                  <a:close/>
                  <a:moveTo>
                    <a:pt x="438382" y="161482"/>
                  </a:moveTo>
                  <a:cubicBezTo>
                    <a:pt x="410305" y="161482"/>
                    <a:pt x="387544" y="184477"/>
                    <a:pt x="387544" y="212842"/>
                  </a:cubicBezTo>
                  <a:cubicBezTo>
                    <a:pt x="387544" y="241207"/>
                    <a:pt x="410305" y="264201"/>
                    <a:pt x="438382" y="264201"/>
                  </a:cubicBezTo>
                  <a:cubicBezTo>
                    <a:pt x="466459" y="264201"/>
                    <a:pt x="489220" y="241207"/>
                    <a:pt x="489220" y="212842"/>
                  </a:cubicBezTo>
                  <a:cubicBezTo>
                    <a:pt x="489220" y="184477"/>
                    <a:pt x="466459" y="161482"/>
                    <a:pt x="438382" y="161482"/>
                  </a:cubicBezTo>
                  <a:close/>
                  <a:moveTo>
                    <a:pt x="205798" y="161482"/>
                  </a:moveTo>
                  <a:cubicBezTo>
                    <a:pt x="177721" y="161482"/>
                    <a:pt x="154960" y="184477"/>
                    <a:pt x="154960" y="212842"/>
                  </a:cubicBezTo>
                  <a:cubicBezTo>
                    <a:pt x="154960" y="241207"/>
                    <a:pt x="177721" y="264201"/>
                    <a:pt x="205798" y="264201"/>
                  </a:cubicBezTo>
                  <a:cubicBezTo>
                    <a:pt x="233875" y="264201"/>
                    <a:pt x="256636" y="241207"/>
                    <a:pt x="256636" y="212842"/>
                  </a:cubicBezTo>
                  <a:cubicBezTo>
                    <a:pt x="256636" y="184477"/>
                    <a:pt x="233875" y="161482"/>
                    <a:pt x="205798" y="161482"/>
                  </a:cubicBezTo>
                  <a:close/>
                  <a:moveTo>
                    <a:pt x="317745" y="0"/>
                  </a:moveTo>
                  <a:cubicBezTo>
                    <a:pt x="493231" y="0"/>
                    <a:pt x="635490" y="143719"/>
                    <a:pt x="635490" y="321005"/>
                  </a:cubicBezTo>
                  <a:cubicBezTo>
                    <a:pt x="635490" y="498291"/>
                    <a:pt x="493231" y="642010"/>
                    <a:pt x="317745" y="642010"/>
                  </a:cubicBezTo>
                  <a:cubicBezTo>
                    <a:pt x="142259" y="642010"/>
                    <a:pt x="0" y="498291"/>
                    <a:pt x="0" y="321005"/>
                  </a:cubicBezTo>
                  <a:cubicBezTo>
                    <a:pt x="0" y="143719"/>
                    <a:pt x="142259" y="0"/>
                    <a:pt x="317745" y="0"/>
                  </a:cubicBezTo>
                  <a:close/>
                </a:path>
              </a:pathLst>
            </a:custGeom>
            <a:solidFill>
              <a:schemeClr val="bg1"/>
            </a:solidFill>
            <a:ln w="12700" cap="flat" cmpd="sng" algn="ctr">
              <a:noFill/>
              <a:prstDash val="solid"/>
              <a:miter lim="800000"/>
            </a:ln>
            <a:effectLst/>
          </p:spPr>
          <p:txBody>
            <a:bodyPr wrap="square" rtlCol="0" anchor="ctr">
              <a:noAutofit/>
            </a:bodyPr>
            <a:lstStyle/>
            <a:p>
              <a:pPr algn="ctr" defTabSz="685800">
                <a:defRPr/>
              </a:pPr>
              <a:endParaRPr lang="en-US" sz="1400" kern="0">
                <a:solidFill>
                  <a:prstClr val="white"/>
                </a:solidFill>
              </a:endParaRPr>
            </a:p>
          </p:txBody>
        </p:sp>
        <p:sp>
          <p:nvSpPr>
            <p:cNvPr id="14" name="Freeform 137">
              <a:extLst>
                <a:ext uri="{FF2B5EF4-FFF2-40B4-BE49-F238E27FC236}">
                  <a16:creationId xmlns:a16="http://schemas.microsoft.com/office/drawing/2014/main" id="{BD2BAACC-FEDF-A847-8477-CA898D1AB1E7}"/>
                </a:ext>
              </a:extLst>
            </p:cNvPr>
            <p:cNvSpPr/>
            <p:nvPr/>
          </p:nvSpPr>
          <p:spPr>
            <a:xfrm>
              <a:off x="8942153" y="3937082"/>
              <a:ext cx="434048" cy="438501"/>
            </a:xfrm>
            <a:custGeom>
              <a:avLst/>
              <a:gdLst>
                <a:gd name="connsiteX0" fmla="*/ 307623 w 635490"/>
                <a:gd name="connsiteY0" fmla="*/ 365248 h 642010"/>
                <a:gd name="connsiteX1" fmla="*/ 133797 w 635490"/>
                <a:gd name="connsiteY1" fmla="*/ 503553 h 642010"/>
                <a:gd name="connsiteX2" fmla="*/ 499310 w 635490"/>
                <a:gd name="connsiteY2" fmla="*/ 503763 h 642010"/>
                <a:gd name="connsiteX3" fmla="*/ 307623 w 635490"/>
                <a:gd name="connsiteY3" fmla="*/ 365248 h 642010"/>
                <a:gd name="connsiteX4" fmla="*/ 438382 w 635490"/>
                <a:gd name="connsiteY4" fmla="*/ 161482 h 642010"/>
                <a:gd name="connsiteX5" fmla="*/ 387544 w 635490"/>
                <a:gd name="connsiteY5" fmla="*/ 212842 h 642010"/>
                <a:gd name="connsiteX6" fmla="*/ 438382 w 635490"/>
                <a:gd name="connsiteY6" fmla="*/ 264201 h 642010"/>
                <a:gd name="connsiteX7" fmla="*/ 489220 w 635490"/>
                <a:gd name="connsiteY7" fmla="*/ 212842 h 642010"/>
                <a:gd name="connsiteX8" fmla="*/ 438382 w 635490"/>
                <a:gd name="connsiteY8" fmla="*/ 161482 h 642010"/>
                <a:gd name="connsiteX9" fmla="*/ 205798 w 635490"/>
                <a:gd name="connsiteY9" fmla="*/ 161482 h 642010"/>
                <a:gd name="connsiteX10" fmla="*/ 154960 w 635490"/>
                <a:gd name="connsiteY10" fmla="*/ 212842 h 642010"/>
                <a:gd name="connsiteX11" fmla="*/ 205798 w 635490"/>
                <a:gd name="connsiteY11" fmla="*/ 264201 h 642010"/>
                <a:gd name="connsiteX12" fmla="*/ 256636 w 635490"/>
                <a:gd name="connsiteY12" fmla="*/ 212842 h 642010"/>
                <a:gd name="connsiteX13" fmla="*/ 205798 w 635490"/>
                <a:gd name="connsiteY13" fmla="*/ 161482 h 642010"/>
                <a:gd name="connsiteX14" fmla="*/ 317745 w 635490"/>
                <a:gd name="connsiteY14" fmla="*/ 0 h 642010"/>
                <a:gd name="connsiteX15" fmla="*/ 635490 w 635490"/>
                <a:gd name="connsiteY15" fmla="*/ 321005 h 642010"/>
                <a:gd name="connsiteX16" fmla="*/ 317745 w 635490"/>
                <a:gd name="connsiteY16" fmla="*/ 642010 h 642010"/>
                <a:gd name="connsiteX17" fmla="*/ 0 w 635490"/>
                <a:gd name="connsiteY17" fmla="*/ 321005 h 642010"/>
                <a:gd name="connsiteX18" fmla="*/ 317745 w 635490"/>
                <a:gd name="connsiteY18" fmla="*/ 0 h 642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35490" h="642010">
                  <a:moveTo>
                    <a:pt x="307623" y="365248"/>
                  </a:moveTo>
                  <a:cubicBezTo>
                    <a:pt x="237576" y="371067"/>
                    <a:pt x="170506" y="423022"/>
                    <a:pt x="133797" y="503553"/>
                  </a:cubicBezTo>
                  <a:cubicBezTo>
                    <a:pt x="224654" y="419859"/>
                    <a:pt x="379627" y="405348"/>
                    <a:pt x="499310" y="503763"/>
                  </a:cubicBezTo>
                  <a:cubicBezTo>
                    <a:pt x="450694" y="399748"/>
                    <a:pt x="377670" y="359430"/>
                    <a:pt x="307623" y="365248"/>
                  </a:cubicBezTo>
                  <a:close/>
                  <a:moveTo>
                    <a:pt x="438382" y="161482"/>
                  </a:moveTo>
                  <a:cubicBezTo>
                    <a:pt x="410305" y="161482"/>
                    <a:pt x="387544" y="184477"/>
                    <a:pt x="387544" y="212842"/>
                  </a:cubicBezTo>
                  <a:cubicBezTo>
                    <a:pt x="387544" y="241207"/>
                    <a:pt x="410305" y="264201"/>
                    <a:pt x="438382" y="264201"/>
                  </a:cubicBezTo>
                  <a:cubicBezTo>
                    <a:pt x="466459" y="264201"/>
                    <a:pt x="489220" y="241207"/>
                    <a:pt x="489220" y="212842"/>
                  </a:cubicBezTo>
                  <a:cubicBezTo>
                    <a:pt x="489220" y="184477"/>
                    <a:pt x="466459" y="161482"/>
                    <a:pt x="438382" y="161482"/>
                  </a:cubicBezTo>
                  <a:close/>
                  <a:moveTo>
                    <a:pt x="205798" y="161482"/>
                  </a:moveTo>
                  <a:cubicBezTo>
                    <a:pt x="177721" y="161482"/>
                    <a:pt x="154960" y="184477"/>
                    <a:pt x="154960" y="212842"/>
                  </a:cubicBezTo>
                  <a:cubicBezTo>
                    <a:pt x="154960" y="241207"/>
                    <a:pt x="177721" y="264201"/>
                    <a:pt x="205798" y="264201"/>
                  </a:cubicBezTo>
                  <a:cubicBezTo>
                    <a:pt x="233875" y="264201"/>
                    <a:pt x="256636" y="241207"/>
                    <a:pt x="256636" y="212842"/>
                  </a:cubicBezTo>
                  <a:cubicBezTo>
                    <a:pt x="256636" y="184477"/>
                    <a:pt x="233875" y="161482"/>
                    <a:pt x="205798" y="161482"/>
                  </a:cubicBezTo>
                  <a:close/>
                  <a:moveTo>
                    <a:pt x="317745" y="0"/>
                  </a:moveTo>
                  <a:cubicBezTo>
                    <a:pt x="493231" y="0"/>
                    <a:pt x="635490" y="143719"/>
                    <a:pt x="635490" y="321005"/>
                  </a:cubicBezTo>
                  <a:cubicBezTo>
                    <a:pt x="635490" y="498291"/>
                    <a:pt x="493231" y="642010"/>
                    <a:pt x="317745" y="642010"/>
                  </a:cubicBezTo>
                  <a:cubicBezTo>
                    <a:pt x="142259" y="642010"/>
                    <a:pt x="0" y="498291"/>
                    <a:pt x="0" y="321005"/>
                  </a:cubicBezTo>
                  <a:cubicBezTo>
                    <a:pt x="0" y="143719"/>
                    <a:pt x="142259" y="0"/>
                    <a:pt x="317745" y="0"/>
                  </a:cubicBezTo>
                  <a:close/>
                </a:path>
              </a:pathLst>
            </a:custGeom>
            <a:solidFill>
              <a:schemeClr val="bg1"/>
            </a:solidFill>
            <a:ln w="12700" cap="flat" cmpd="sng" algn="ctr">
              <a:noFill/>
              <a:prstDash val="solid"/>
              <a:miter lim="800000"/>
            </a:ln>
            <a:effectLst/>
          </p:spPr>
          <p:txBody>
            <a:bodyPr wrap="square" rtlCol="0" anchor="ctr">
              <a:noAutofit/>
            </a:bodyPr>
            <a:lstStyle/>
            <a:p>
              <a:pPr algn="ctr" defTabSz="685800">
                <a:defRPr/>
              </a:pPr>
              <a:endParaRPr lang="en-US" sz="1400" kern="0">
                <a:solidFill>
                  <a:prstClr val="white"/>
                </a:solidFill>
              </a:endParaRPr>
            </a:p>
          </p:txBody>
        </p:sp>
        <p:sp>
          <p:nvSpPr>
            <p:cNvPr id="16" name="Freeform 139">
              <a:extLst>
                <a:ext uri="{FF2B5EF4-FFF2-40B4-BE49-F238E27FC236}">
                  <a16:creationId xmlns:a16="http://schemas.microsoft.com/office/drawing/2014/main" id="{18832B15-6855-3D44-AF73-ACC698FA3CAF}"/>
                </a:ext>
              </a:extLst>
            </p:cNvPr>
            <p:cNvSpPr/>
            <p:nvPr/>
          </p:nvSpPr>
          <p:spPr>
            <a:xfrm>
              <a:off x="8942153" y="5505001"/>
              <a:ext cx="434048" cy="438501"/>
            </a:xfrm>
            <a:custGeom>
              <a:avLst/>
              <a:gdLst>
                <a:gd name="connsiteX0" fmla="*/ 307623 w 635490"/>
                <a:gd name="connsiteY0" fmla="*/ 365248 h 642010"/>
                <a:gd name="connsiteX1" fmla="*/ 133797 w 635490"/>
                <a:gd name="connsiteY1" fmla="*/ 503553 h 642010"/>
                <a:gd name="connsiteX2" fmla="*/ 499310 w 635490"/>
                <a:gd name="connsiteY2" fmla="*/ 503763 h 642010"/>
                <a:gd name="connsiteX3" fmla="*/ 307623 w 635490"/>
                <a:gd name="connsiteY3" fmla="*/ 365248 h 642010"/>
                <a:gd name="connsiteX4" fmla="*/ 438382 w 635490"/>
                <a:gd name="connsiteY4" fmla="*/ 161482 h 642010"/>
                <a:gd name="connsiteX5" fmla="*/ 387544 w 635490"/>
                <a:gd name="connsiteY5" fmla="*/ 212842 h 642010"/>
                <a:gd name="connsiteX6" fmla="*/ 438382 w 635490"/>
                <a:gd name="connsiteY6" fmla="*/ 264201 h 642010"/>
                <a:gd name="connsiteX7" fmla="*/ 489220 w 635490"/>
                <a:gd name="connsiteY7" fmla="*/ 212842 h 642010"/>
                <a:gd name="connsiteX8" fmla="*/ 438382 w 635490"/>
                <a:gd name="connsiteY8" fmla="*/ 161482 h 642010"/>
                <a:gd name="connsiteX9" fmla="*/ 205798 w 635490"/>
                <a:gd name="connsiteY9" fmla="*/ 161482 h 642010"/>
                <a:gd name="connsiteX10" fmla="*/ 154960 w 635490"/>
                <a:gd name="connsiteY10" fmla="*/ 212842 h 642010"/>
                <a:gd name="connsiteX11" fmla="*/ 205798 w 635490"/>
                <a:gd name="connsiteY11" fmla="*/ 264201 h 642010"/>
                <a:gd name="connsiteX12" fmla="*/ 256636 w 635490"/>
                <a:gd name="connsiteY12" fmla="*/ 212842 h 642010"/>
                <a:gd name="connsiteX13" fmla="*/ 205798 w 635490"/>
                <a:gd name="connsiteY13" fmla="*/ 161482 h 642010"/>
                <a:gd name="connsiteX14" fmla="*/ 317745 w 635490"/>
                <a:gd name="connsiteY14" fmla="*/ 0 h 642010"/>
                <a:gd name="connsiteX15" fmla="*/ 635490 w 635490"/>
                <a:gd name="connsiteY15" fmla="*/ 321005 h 642010"/>
                <a:gd name="connsiteX16" fmla="*/ 317745 w 635490"/>
                <a:gd name="connsiteY16" fmla="*/ 642010 h 642010"/>
                <a:gd name="connsiteX17" fmla="*/ 0 w 635490"/>
                <a:gd name="connsiteY17" fmla="*/ 321005 h 642010"/>
                <a:gd name="connsiteX18" fmla="*/ 317745 w 635490"/>
                <a:gd name="connsiteY18" fmla="*/ 0 h 642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35490" h="642010">
                  <a:moveTo>
                    <a:pt x="307623" y="365248"/>
                  </a:moveTo>
                  <a:cubicBezTo>
                    <a:pt x="237576" y="371067"/>
                    <a:pt x="170506" y="423022"/>
                    <a:pt x="133797" y="503553"/>
                  </a:cubicBezTo>
                  <a:cubicBezTo>
                    <a:pt x="224654" y="419859"/>
                    <a:pt x="379627" y="405348"/>
                    <a:pt x="499310" y="503763"/>
                  </a:cubicBezTo>
                  <a:cubicBezTo>
                    <a:pt x="450694" y="399748"/>
                    <a:pt x="377670" y="359430"/>
                    <a:pt x="307623" y="365248"/>
                  </a:cubicBezTo>
                  <a:close/>
                  <a:moveTo>
                    <a:pt x="438382" y="161482"/>
                  </a:moveTo>
                  <a:cubicBezTo>
                    <a:pt x="410305" y="161482"/>
                    <a:pt x="387544" y="184477"/>
                    <a:pt x="387544" y="212842"/>
                  </a:cubicBezTo>
                  <a:cubicBezTo>
                    <a:pt x="387544" y="241207"/>
                    <a:pt x="410305" y="264201"/>
                    <a:pt x="438382" y="264201"/>
                  </a:cubicBezTo>
                  <a:cubicBezTo>
                    <a:pt x="466459" y="264201"/>
                    <a:pt x="489220" y="241207"/>
                    <a:pt x="489220" y="212842"/>
                  </a:cubicBezTo>
                  <a:cubicBezTo>
                    <a:pt x="489220" y="184477"/>
                    <a:pt x="466459" y="161482"/>
                    <a:pt x="438382" y="161482"/>
                  </a:cubicBezTo>
                  <a:close/>
                  <a:moveTo>
                    <a:pt x="205798" y="161482"/>
                  </a:moveTo>
                  <a:cubicBezTo>
                    <a:pt x="177721" y="161482"/>
                    <a:pt x="154960" y="184477"/>
                    <a:pt x="154960" y="212842"/>
                  </a:cubicBezTo>
                  <a:cubicBezTo>
                    <a:pt x="154960" y="241207"/>
                    <a:pt x="177721" y="264201"/>
                    <a:pt x="205798" y="264201"/>
                  </a:cubicBezTo>
                  <a:cubicBezTo>
                    <a:pt x="233875" y="264201"/>
                    <a:pt x="256636" y="241207"/>
                    <a:pt x="256636" y="212842"/>
                  </a:cubicBezTo>
                  <a:cubicBezTo>
                    <a:pt x="256636" y="184477"/>
                    <a:pt x="233875" y="161482"/>
                    <a:pt x="205798" y="161482"/>
                  </a:cubicBezTo>
                  <a:close/>
                  <a:moveTo>
                    <a:pt x="317745" y="0"/>
                  </a:moveTo>
                  <a:cubicBezTo>
                    <a:pt x="493231" y="0"/>
                    <a:pt x="635490" y="143719"/>
                    <a:pt x="635490" y="321005"/>
                  </a:cubicBezTo>
                  <a:cubicBezTo>
                    <a:pt x="635490" y="498291"/>
                    <a:pt x="493231" y="642010"/>
                    <a:pt x="317745" y="642010"/>
                  </a:cubicBezTo>
                  <a:cubicBezTo>
                    <a:pt x="142259" y="642010"/>
                    <a:pt x="0" y="498291"/>
                    <a:pt x="0" y="321005"/>
                  </a:cubicBezTo>
                  <a:cubicBezTo>
                    <a:pt x="0" y="143719"/>
                    <a:pt x="142259" y="0"/>
                    <a:pt x="317745" y="0"/>
                  </a:cubicBezTo>
                  <a:close/>
                </a:path>
              </a:pathLst>
            </a:custGeom>
            <a:solidFill>
              <a:schemeClr val="bg1"/>
            </a:solidFill>
            <a:ln w="12700" cap="flat" cmpd="sng" algn="ctr">
              <a:noFill/>
              <a:prstDash val="solid"/>
              <a:miter lim="800000"/>
            </a:ln>
            <a:effectLst/>
          </p:spPr>
          <p:txBody>
            <a:bodyPr wrap="square" rtlCol="0" anchor="ctr">
              <a:noAutofit/>
            </a:bodyPr>
            <a:lstStyle/>
            <a:p>
              <a:pPr algn="ctr" defTabSz="685800">
                <a:defRPr/>
              </a:pPr>
              <a:endParaRPr lang="en-US" sz="1400" kern="0">
                <a:solidFill>
                  <a:prstClr val="white"/>
                </a:solidFill>
              </a:endParaRPr>
            </a:p>
          </p:txBody>
        </p:sp>
      </p:grpSp>
    </p:spTree>
    <p:extLst>
      <p:ext uri="{BB962C8B-B14F-4D97-AF65-F5344CB8AC3E}">
        <p14:creationId xmlns:p14="http://schemas.microsoft.com/office/powerpoint/2010/main" val="22930328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C35E1F25-0533-EA4A-9676-E4C0D9A44BDD}"/>
              </a:ext>
            </a:extLst>
          </p:cNvPr>
          <p:cNvSpPr txBox="1">
            <a:spLocks/>
          </p:cNvSpPr>
          <p:nvPr/>
        </p:nvSpPr>
        <p:spPr>
          <a:xfrm>
            <a:off x="182082" y="224574"/>
            <a:ext cx="9940326" cy="633743"/>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it-IT" dirty="0"/>
              <a:t>Quando adottare un micro </a:t>
            </a:r>
            <a:r>
              <a:rPr lang="it-IT" dirty="0" err="1"/>
              <a:t>Frontend</a:t>
            </a:r>
            <a:endParaRPr lang="it-IT" dirty="0"/>
          </a:p>
        </p:txBody>
      </p:sp>
      <p:pic>
        <p:nvPicPr>
          <p:cNvPr id="53250" name="Picture 2" descr="Il Santo Graal: il leggendario oggetto è esistito davvero? Cos'è in realtà?">
            <a:extLst>
              <a:ext uri="{FF2B5EF4-FFF2-40B4-BE49-F238E27FC236}">
                <a16:creationId xmlns:a16="http://schemas.microsoft.com/office/drawing/2014/main" id="{9BD4E64F-7EFD-AD4D-85D0-D060D0A0E5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8290" y="1861392"/>
            <a:ext cx="5495544" cy="3091244"/>
          </a:xfrm>
          <a:prstGeom prst="rect">
            <a:avLst/>
          </a:prstGeom>
          <a:noFill/>
          <a:extLst>
            <a:ext uri="{909E8E84-426E-40DD-AFC4-6F175D3DCCD1}">
              <a14:hiddenFill xmlns:a14="http://schemas.microsoft.com/office/drawing/2010/main">
                <a:solidFill>
                  <a:srgbClr val="FFFFFF"/>
                </a:solidFill>
              </a14:hiddenFill>
            </a:ext>
          </a:extLst>
        </p:spPr>
      </p:pic>
      <p:sp>
        <p:nvSpPr>
          <p:cNvPr id="3" name="CasellaDiTesto 2">
            <a:extLst>
              <a:ext uri="{FF2B5EF4-FFF2-40B4-BE49-F238E27FC236}">
                <a16:creationId xmlns:a16="http://schemas.microsoft.com/office/drawing/2014/main" id="{21D910BA-9C48-FE42-9A5C-107A9F0D6764}"/>
              </a:ext>
            </a:extLst>
          </p:cNvPr>
          <p:cNvSpPr txBox="1"/>
          <p:nvPr/>
        </p:nvSpPr>
        <p:spPr>
          <a:xfrm>
            <a:off x="7797889" y="1928811"/>
            <a:ext cx="2576346" cy="369332"/>
          </a:xfrm>
          <a:prstGeom prst="rect">
            <a:avLst/>
          </a:prstGeom>
          <a:noFill/>
        </p:spPr>
        <p:txBody>
          <a:bodyPr wrap="none" rtlCol="0">
            <a:spAutoFit/>
          </a:bodyPr>
          <a:lstStyle/>
          <a:p>
            <a:r>
              <a:rPr lang="it-IT" b="1" dirty="0">
                <a:solidFill>
                  <a:srgbClr val="FF0000"/>
                </a:solidFill>
              </a:rPr>
              <a:t>MICRO FRONTEND</a:t>
            </a:r>
          </a:p>
        </p:txBody>
      </p:sp>
      <p:sp>
        <p:nvSpPr>
          <p:cNvPr id="5" name="Text Placeholder 7">
            <a:extLst>
              <a:ext uri="{FF2B5EF4-FFF2-40B4-BE49-F238E27FC236}">
                <a16:creationId xmlns:a16="http://schemas.microsoft.com/office/drawing/2014/main" id="{68C04612-8746-B34C-B8C5-1E49FD7EA4E0}"/>
              </a:ext>
            </a:extLst>
          </p:cNvPr>
          <p:cNvSpPr txBox="1">
            <a:spLocks/>
          </p:cNvSpPr>
          <p:nvPr/>
        </p:nvSpPr>
        <p:spPr>
          <a:xfrm>
            <a:off x="182082" y="2298143"/>
            <a:ext cx="6002408" cy="2189683"/>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a:lnSpc>
                <a:spcPct val="100000"/>
              </a:lnSpc>
            </a:pPr>
            <a:r>
              <a:rPr lang="it-IT" sz="1600" b="1" dirty="0">
                <a:solidFill>
                  <a:srgbClr val="008CC1"/>
                </a:solidFill>
              </a:rPr>
              <a:t>Il santo Graal</a:t>
            </a:r>
          </a:p>
          <a:p>
            <a:pPr>
              <a:lnSpc>
                <a:spcPct val="100000"/>
              </a:lnSpc>
            </a:pPr>
            <a:r>
              <a:rPr lang="it-IT" sz="1600" dirty="0"/>
              <a:t>Come tutti gli approcci all’interno del mondo informatico, non esiste “LA SOLUZIONE”, il santo Graal architetturale, bensì esiste la giusta soluzione al problema da affrontare, ed è giusto in fase architetturale, discutere e comprendere i vantaggi ma anche io limiti di una determinata architettura.</a:t>
            </a:r>
          </a:p>
          <a:p>
            <a:pPr>
              <a:lnSpc>
                <a:spcPct val="100000"/>
              </a:lnSpc>
            </a:pPr>
            <a:endParaRPr lang="it-IT" sz="1400" b="1" dirty="0">
              <a:solidFill>
                <a:srgbClr val="008CC1"/>
              </a:solidFill>
            </a:endParaRPr>
          </a:p>
          <a:p>
            <a:pPr>
              <a:lnSpc>
                <a:spcPct val="90000"/>
              </a:lnSpc>
              <a:spcBef>
                <a:spcPts val="1000"/>
              </a:spcBef>
              <a:buClr>
                <a:srgbClr val="0070AD"/>
              </a:buClr>
              <a:defRPr/>
            </a:pPr>
            <a:endParaRPr lang="it-IT" sz="1600" dirty="0"/>
          </a:p>
        </p:txBody>
      </p:sp>
    </p:spTree>
    <p:extLst>
      <p:ext uri="{BB962C8B-B14F-4D97-AF65-F5344CB8AC3E}">
        <p14:creationId xmlns:p14="http://schemas.microsoft.com/office/powerpoint/2010/main" val="30696607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45D6B950-62CC-D345-A68B-2336526BA593}"/>
              </a:ext>
            </a:extLst>
          </p:cNvPr>
          <p:cNvSpPr txBox="1">
            <a:spLocks/>
          </p:cNvSpPr>
          <p:nvPr/>
        </p:nvSpPr>
        <p:spPr>
          <a:xfrm>
            <a:off x="182082" y="224574"/>
            <a:ext cx="9940326" cy="633743"/>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it-IT" dirty="0"/>
              <a:t>Meglio per progetti medio-grandi</a:t>
            </a:r>
          </a:p>
        </p:txBody>
      </p:sp>
      <p:pic>
        <p:nvPicPr>
          <p:cNvPr id="54276" name="Picture 4" descr="amazon-two-pizza-team – Cooler Insights">
            <a:extLst>
              <a:ext uri="{FF2B5EF4-FFF2-40B4-BE49-F238E27FC236}">
                <a16:creationId xmlns:a16="http://schemas.microsoft.com/office/drawing/2014/main" id="{14A8E602-D508-FB42-BAC0-CD099AF71E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244395"/>
            <a:ext cx="5859206" cy="4394405"/>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7">
            <a:extLst>
              <a:ext uri="{FF2B5EF4-FFF2-40B4-BE49-F238E27FC236}">
                <a16:creationId xmlns:a16="http://schemas.microsoft.com/office/drawing/2014/main" id="{472AB550-C3A3-8B43-ABD5-22D82E0CF94D}"/>
              </a:ext>
            </a:extLst>
          </p:cNvPr>
          <p:cNvSpPr txBox="1">
            <a:spLocks/>
          </p:cNvSpPr>
          <p:nvPr/>
        </p:nvSpPr>
        <p:spPr>
          <a:xfrm>
            <a:off x="236794" y="858317"/>
            <a:ext cx="5727105" cy="5775109"/>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a:lnSpc>
                <a:spcPct val="150000"/>
              </a:lnSpc>
            </a:pPr>
            <a:r>
              <a:rPr lang="it-IT" sz="1600" dirty="0"/>
              <a:t>L'architettura dei micro </a:t>
            </a:r>
            <a:r>
              <a:rPr lang="it-IT" sz="1600" dirty="0" err="1"/>
              <a:t>Frontend</a:t>
            </a:r>
            <a:r>
              <a:rPr lang="it-IT" sz="1600" dirty="0"/>
              <a:t> è una tecnica che semplifica il ridimensionamento dei progetti. Quando lavori su un'applicazione con poche persone, il ridimensionamento probabilmente non è il tuo problema principale. </a:t>
            </a:r>
          </a:p>
          <a:p>
            <a:pPr>
              <a:lnSpc>
                <a:spcPct val="150000"/>
              </a:lnSpc>
            </a:pPr>
            <a:endParaRPr lang="it-IT" sz="1600" dirty="0"/>
          </a:p>
          <a:p>
            <a:pPr>
              <a:lnSpc>
                <a:spcPct val="150000"/>
              </a:lnSpc>
            </a:pPr>
            <a:r>
              <a:rPr lang="it-IT" sz="1600" dirty="0"/>
              <a:t>Secondo Jeff </a:t>
            </a:r>
            <a:r>
              <a:rPr lang="it-IT" sz="1600" dirty="0" err="1"/>
              <a:t>Bezos</a:t>
            </a:r>
            <a:r>
              <a:rPr lang="it-IT" sz="1600" dirty="0"/>
              <a:t> (</a:t>
            </a:r>
            <a:r>
              <a:rPr lang="it-IT" sz="1600" i="1" u="sng" dirty="0" err="1"/>
              <a:t>Two</a:t>
            </a:r>
            <a:r>
              <a:rPr lang="it-IT" sz="1600" i="1" u="sng" dirty="0"/>
              <a:t>-Pizza Team </a:t>
            </a:r>
            <a:r>
              <a:rPr lang="it-IT" sz="1600" i="1" u="sng" dirty="0" err="1"/>
              <a:t>Rule</a:t>
            </a:r>
            <a:r>
              <a:rPr lang="it-IT" sz="1600" dirty="0"/>
              <a:t>) , una squadra è troppo grande quando due pizze grandi non possono alimentarla. In gruppi più grandi, il sovraccarico di comunicazione aumenta e il processo decisionale diventa complicato. In pratica, ciò significa che la dimensione della squadra perfetta è compresa tra 5 e 10 persone. Se la dimensione della squadra supera le 10 persone, suddividere secondo una architettura a micro-front end potrebbe aiutare</a:t>
            </a:r>
          </a:p>
          <a:p>
            <a:pPr>
              <a:lnSpc>
                <a:spcPct val="150000"/>
              </a:lnSpc>
            </a:pPr>
            <a:r>
              <a:rPr lang="it-IT" sz="1600" dirty="0"/>
              <a:t> </a:t>
            </a:r>
          </a:p>
          <a:p>
            <a:endParaRPr lang="it-IT" dirty="0"/>
          </a:p>
          <a:p>
            <a:pPr>
              <a:lnSpc>
                <a:spcPct val="100000"/>
              </a:lnSpc>
            </a:pPr>
            <a:endParaRPr lang="it-IT" sz="1400" b="1" dirty="0">
              <a:solidFill>
                <a:srgbClr val="008CC1"/>
              </a:solidFill>
            </a:endParaRPr>
          </a:p>
          <a:p>
            <a:pPr>
              <a:lnSpc>
                <a:spcPct val="90000"/>
              </a:lnSpc>
              <a:spcBef>
                <a:spcPts val="1000"/>
              </a:spcBef>
              <a:buClr>
                <a:srgbClr val="0070AD"/>
              </a:buClr>
              <a:defRPr/>
            </a:pPr>
            <a:endParaRPr lang="it-IT" sz="1600" dirty="0"/>
          </a:p>
        </p:txBody>
      </p:sp>
    </p:spTree>
    <p:extLst>
      <p:ext uri="{BB962C8B-B14F-4D97-AF65-F5344CB8AC3E}">
        <p14:creationId xmlns:p14="http://schemas.microsoft.com/office/powerpoint/2010/main" val="30487400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434C20A8-4A44-4145-9EC8-FDE17015D982}"/>
              </a:ext>
            </a:extLst>
          </p:cNvPr>
          <p:cNvSpPr txBox="1">
            <a:spLocks/>
          </p:cNvSpPr>
          <p:nvPr/>
        </p:nvSpPr>
        <p:spPr>
          <a:xfrm>
            <a:off x="182082" y="224574"/>
            <a:ext cx="9940326" cy="633743"/>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it-IT" dirty="0"/>
              <a:t>Web </a:t>
            </a:r>
            <a:r>
              <a:rPr lang="it-IT" dirty="0" err="1"/>
              <a:t>is</a:t>
            </a:r>
            <a:r>
              <a:rPr lang="it-IT" dirty="0"/>
              <a:t> </a:t>
            </a:r>
            <a:r>
              <a:rPr lang="it-IT" dirty="0" err="1"/>
              <a:t>better</a:t>
            </a:r>
            <a:endParaRPr lang="it-IT" dirty="0"/>
          </a:p>
        </p:txBody>
      </p:sp>
      <p:pic>
        <p:nvPicPr>
          <p:cNvPr id="4" name="Immagine 3" descr="Immagine che contiene testo, persona&#10;&#10;Descrizione generata automaticamente">
            <a:extLst>
              <a:ext uri="{FF2B5EF4-FFF2-40B4-BE49-F238E27FC236}">
                <a16:creationId xmlns:a16="http://schemas.microsoft.com/office/drawing/2014/main" id="{E9F883EA-C8EE-9345-909C-EBA64A845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1909" y="1195439"/>
            <a:ext cx="4667660" cy="4687910"/>
          </a:xfrm>
          <a:prstGeom prst="rect">
            <a:avLst/>
          </a:prstGeom>
        </p:spPr>
      </p:pic>
      <p:sp>
        <p:nvSpPr>
          <p:cNvPr id="5" name="Text Placeholder 7">
            <a:extLst>
              <a:ext uri="{FF2B5EF4-FFF2-40B4-BE49-F238E27FC236}">
                <a16:creationId xmlns:a16="http://schemas.microsoft.com/office/drawing/2014/main" id="{AB9D8EB7-892B-D64B-A60E-84CA5C469B4F}"/>
              </a:ext>
            </a:extLst>
          </p:cNvPr>
          <p:cNvSpPr txBox="1">
            <a:spLocks/>
          </p:cNvSpPr>
          <p:nvPr/>
        </p:nvSpPr>
        <p:spPr>
          <a:xfrm>
            <a:off x="182082" y="651840"/>
            <a:ext cx="5727105" cy="5775109"/>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a:lnSpc>
                <a:spcPct val="150000"/>
              </a:lnSpc>
            </a:pPr>
            <a:r>
              <a:rPr lang="it-IT" sz="1600" dirty="0"/>
              <a:t>Sebbene le idee alla base dei micro </a:t>
            </a:r>
            <a:r>
              <a:rPr lang="it-IT" sz="1600" dirty="0" err="1"/>
              <a:t>Frontend</a:t>
            </a:r>
            <a:r>
              <a:rPr lang="it-IT" sz="1600" dirty="0"/>
              <a:t> non siano limitate a una piattaforma specifica, funzionano meglio sul web. </a:t>
            </a:r>
          </a:p>
          <a:p>
            <a:pPr>
              <a:lnSpc>
                <a:spcPct val="150000"/>
              </a:lnSpc>
            </a:pPr>
            <a:r>
              <a:rPr lang="it-IT" sz="1600" dirty="0"/>
              <a:t>Le applicazioni native(come IOS e </a:t>
            </a:r>
            <a:r>
              <a:rPr lang="it-IT" sz="1600" dirty="0" err="1"/>
              <a:t>Android</a:t>
            </a:r>
            <a:r>
              <a:rPr lang="it-IT" sz="1600" dirty="0"/>
              <a:t>), sono monolitiche per progettazione. La composizione e la sostituzione delle funzionalità “up and </a:t>
            </a:r>
            <a:r>
              <a:rPr lang="it-IT" sz="1600" dirty="0" err="1"/>
              <a:t>run</a:t>
            </a:r>
            <a:r>
              <a:rPr lang="it-IT" sz="1600" dirty="0"/>
              <a:t>” non è possibile, in quanto per aggiornare l’</a:t>
            </a:r>
            <a:r>
              <a:rPr lang="it-IT" sz="1600" dirty="0" err="1"/>
              <a:t>App</a:t>
            </a:r>
            <a:r>
              <a:rPr lang="it-IT" sz="1600" dirty="0"/>
              <a:t> nativa, devi creare un singolo pacchetto di applicazioni che viene quindi inviato al processo di revisione di Apple o Google. Un modo per aggirare questo è caricare parti dell'applicazione dal web. I browser incorporati o le Web </a:t>
            </a:r>
            <a:r>
              <a:rPr lang="it-IT" sz="1600" dirty="0" err="1"/>
              <a:t>view</a:t>
            </a:r>
            <a:r>
              <a:rPr lang="it-IT" sz="1600" dirty="0"/>
              <a:t> possono aiutare a mantenere la parte nativa  dell'</a:t>
            </a:r>
            <a:r>
              <a:rPr lang="it-IT" sz="1600" dirty="0" err="1"/>
              <a:t>app</a:t>
            </a:r>
            <a:r>
              <a:rPr lang="it-IT" sz="1600" dirty="0"/>
              <a:t> al minimo. Quindi, se il Web è la tua piattaforma di destinazione, i micro </a:t>
            </a:r>
            <a:r>
              <a:rPr lang="it-IT" sz="1600" dirty="0" err="1"/>
              <a:t>frontend</a:t>
            </a:r>
            <a:r>
              <a:rPr lang="it-IT" sz="1600" dirty="0"/>
              <a:t> potrebbero essere una buona soluzione. Se devi rivolgerti anche ai nativi, devi fare alcuni sacrifici. </a:t>
            </a:r>
          </a:p>
          <a:p>
            <a:pPr>
              <a:lnSpc>
                <a:spcPct val="150000"/>
              </a:lnSpc>
            </a:pPr>
            <a:r>
              <a:rPr lang="it-IT" sz="1600" dirty="0"/>
              <a:t> </a:t>
            </a:r>
          </a:p>
          <a:p>
            <a:endParaRPr lang="it-IT" dirty="0"/>
          </a:p>
          <a:p>
            <a:pPr>
              <a:lnSpc>
                <a:spcPct val="100000"/>
              </a:lnSpc>
            </a:pPr>
            <a:endParaRPr lang="it-IT" sz="1400" b="1" dirty="0">
              <a:solidFill>
                <a:srgbClr val="008CC1"/>
              </a:solidFill>
            </a:endParaRPr>
          </a:p>
          <a:p>
            <a:pPr>
              <a:lnSpc>
                <a:spcPct val="90000"/>
              </a:lnSpc>
              <a:spcBef>
                <a:spcPts val="1000"/>
              </a:spcBef>
              <a:buClr>
                <a:srgbClr val="0070AD"/>
              </a:buClr>
              <a:defRPr/>
            </a:pPr>
            <a:endParaRPr lang="it-IT" sz="1600" dirty="0"/>
          </a:p>
        </p:txBody>
      </p:sp>
    </p:spTree>
    <p:extLst>
      <p:ext uri="{BB962C8B-B14F-4D97-AF65-F5344CB8AC3E}">
        <p14:creationId xmlns:p14="http://schemas.microsoft.com/office/powerpoint/2010/main" val="3668053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err="1"/>
              <a:t>Evoluzione</a:t>
            </a:r>
            <a:r>
              <a:rPr lang="en-US" dirty="0"/>
              <a:t> </a:t>
            </a:r>
            <a:endParaRPr lang="en-GB" dirty="0"/>
          </a:p>
        </p:txBody>
      </p:sp>
      <p:graphicFrame>
        <p:nvGraphicFramePr>
          <p:cNvPr id="5" name="SmartArt Placeholder 11">
            <a:extLst>
              <a:ext uri="{FF2B5EF4-FFF2-40B4-BE49-F238E27FC236}">
                <a16:creationId xmlns:a16="http://schemas.microsoft.com/office/drawing/2014/main" id="{26982B57-CA55-6244-904D-16A6E21780F7}"/>
              </a:ext>
            </a:extLst>
          </p:cNvPr>
          <p:cNvGraphicFramePr>
            <a:graphicFrameLocks/>
          </p:cNvGraphicFramePr>
          <p:nvPr>
            <p:extLst>
              <p:ext uri="{D42A27DB-BD31-4B8C-83A1-F6EECF244321}">
                <p14:modId xmlns:p14="http://schemas.microsoft.com/office/powerpoint/2010/main" val="2315827235"/>
              </p:ext>
            </p:extLst>
          </p:nvPr>
        </p:nvGraphicFramePr>
        <p:xfrm>
          <a:off x="408878" y="1518719"/>
          <a:ext cx="11125234" cy="647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 name="Conector reto 49">
            <a:extLst>
              <a:ext uri="{FF2B5EF4-FFF2-40B4-BE49-F238E27FC236}">
                <a16:creationId xmlns:a16="http://schemas.microsoft.com/office/drawing/2014/main" id="{8886B693-48E6-2E4B-91A4-841AAB018445}"/>
              </a:ext>
            </a:extLst>
          </p:cNvPr>
          <p:cNvCxnSpPr>
            <a:cxnSpLocks/>
          </p:cNvCxnSpPr>
          <p:nvPr/>
        </p:nvCxnSpPr>
        <p:spPr>
          <a:xfrm flipV="1">
            <a:off x="3058105" y="2199768"/>
            <a:ext cx="0" cy="3645447"/>
          </a:xfrm>
          <a:prstGeom prst="line">
            <a:avLst/>
          </a:prstGeom>
          <a:solidFill>
            <a:schemeClr val="tx1"/>
          </a:solidFill>
          <a:ln w="47625" cap="flat">
            <a:solidFill>
              <a:srgbClr val="C7C7C7"/>
            </a:solidFill>
            <a:round/>
          </a:ln>
        </p:spPr>
        <p:style>
          <a:lnRef idx="1">
            <a:schemeClr val="accent1"/>
          </a:lnRef>
          <a:fillRef idx="0">
            <a:schemeClr val="accent1"/>
          </a:fillRef>
          <a:effectRef idx="0">
            <a:schemeClr val="accent1"/>
          </a:effectRef>
          <a:fontRef idx="minor">
            <a:schemeClr val="tx1"/>
          </a:fontRef>
        </p:style>
      </p:cxnSp>
      <p:cxnSp>
        <p:nvCxnSpPr>
          <p:cNvPr id="13" name="Conector reto 49">
            <a:extLst>
              <a:ext uri="{FF2B5EF4-FFF2-40B4-BE49-F238E27FC236}">
                <a16:creationId xmlns:a16="http://schemas.microsoft.com/office/drawing/2014/main" id="{CF988F3A-A353-7341-AEAF-4C0A82F9B8E2}"/>
              </a:ext>
            </a:extLst>
          </p:cNvPr>
          <p:cNvCxnSpPr>
            <a:cxnSpLocks/>
          </p:cNvCxnSpPr>
          <p:nvPr/>
        </p:nvCxnSpPr>
        <p:spPr>
          <a:xfrm flipV="1">
            <a:off x="8523284" y="2199768"/>
            <a:ext cx="0" cy="3645447"/>
          </a:xfrm>
          <a:prstGeom prst="line">
            <a:avLst/>
          </a:prstGeom>
          <a:solidFill>
            <a:schemeClr val="tx1"/>
          </a:solidFill>
          <a:ln w="47625" cap="flat">
            <a:solidFill>
              <a:srgbClr val="C7C7C7"/>
            </a:solidFill>
            <a:round/>
          </a:ln>
        </p:spPr>
        <p:style>
          <a:lnRef idx="1">
            <a:schemeClr val="accent1"/>
          </a:lnRef>
          <a:fillRef idx="0">
            <a:schemeClr val="accent1"/>
          </a:fillRef>
          <a:effectRef idx="0">
            <a:schemeClr val="accent1"/>
          </a:effectRef>
          <a:fontRef idx="minor">
            <a:schemeClr val="tx1"/>
          </a:fontRef>
        </p:style>
      </p:cxnSp>
      <p:cxnSp>
        <p:nvCxnSpPr>
          <p:cNvPr id="14" name="Conector reto 49">
            <a:extLst>
              <a:ext uri="{FF2B5EF4-FFF2-40B4-BE49-F238E27FC236}">
                <a16:creationId xmlns:a16="http://schemas.microsoft.com/office/drawing/2014/main" id="{338C1391-CB88-0C43-8C56-B613AA878067}"/>
              </a:ext>
            </a:extLst>
          </p:cNvPr>
          <p:cNvCxnSpPr>
            <a:cxnSpLocks/>
          </p:cNvCxnSpPr>
          <p:nvPr/>
        </p:nvCxnSpPr>
        <p:spPr>
          <a:xfrm flipV="1">
            <a:off x="5736175" y="2199768"/>
            <a:ext cx="0" cy="3645447"/>
          </a:xfrm>
          <a:prstGeom prst="line">
            <a:avLst/>
          </a:prstGeom>
          <a:solidFill>
            <a:schemeClr val="tx1"/>
          </a:solidFill>
          <a:ln w="47625" cap="flat">
            <a:solidFill>
              <a:srgbClr val="C7C7C7"/>
            </a:solidFill>
            <a:round/>
          </a:ln>
        </p:spPr>
        <p:style>
          <a:lnRef idx="1">
            <a:schemeClr val="accent1"/>
          </a:lnRef>
          <a:fillRef idx="0">
            <a:schemeClr val="accent1"/>
          </a:fillRef>
          <a:effectRef idx="0">
            <a:schemeClr val="accent1"/>
          </a:effectRef>
          <a:fontRef idx="minor">
            <a:schemeClr val="tx1"/>
          </a:fontRef>
        </p:style>
      </p:cxnSp>
      <p:cxnSp>
        <p:nvCxnSpPr>
          <p:cNvPr id="24" name="Connettore 1 23">
            <a:extLst>
              <a:ext uri="{FF2B5EF4-FFF2-40B4-BE49-F238E27FC236}">
                <a16:creationId xmlns:a16="http://schemas.microsoft.com/office/drawing/2014/main" id="{1CD9E33F-A1DF-5C4B-9CBB-11FFED66969A}"/>
              </a:ext>
            </a:extLst>
          </p:cNvPr>
          <p:cNvCxnSpPr>
            <a:cxnSpLocks/>
          </p:cNvCxnSpPr>
          <p:nvPr/>
        </p:nvCxnSpPr>
        <p:spPr>
          <a:xfrm>
            <a:off x="226186" y="2286132"/>
            <a:ext cx="11307926" cy="0"/>
          </a:xfrm>
          <a:prstGeom prst="line">
            <a:avLst/>
          </a:prstGeom>
          <a:ln w="38100">
            <a:prstDash val="sysDash"/>
          </a:ln>
        </p:spPr>
        <p:style>
          <a:lnRef idx="1">
            <a:schemeClr val="accent2"/>
          </a:lnRef>
          <a:fillRef idx="0">
            <a:schemeClr val="accent2"/>
          </a:fillRef>
          <a:effectRef idx="0">
            <a:schemeClr val="accent2"/>
          </a:effectRef>
          <a:fontRef idx="minor">
            <a:schemeClr val="tx1"/>
          </a:fontRef>
        </p:style>
      </p:cxnSp>
      <p:cxnSp>
        <p:nvCxnSpPr>
          <p:cNvPr id="26" name="Connettore 1 25">
            <a:extLst>
              <a:ext uri="{FF2B5EF4-FFF2-40B4-BE49-F238E27FC236}">
                <a16:creationId xmlns:a16="http://schemas.microsoft.com/office/drawing/2014/main" id="{94EA3448-974E-E344-95AC-EE38CC3A43DB}"/>
              </a:ext>
            </a:extLst>
          </p:cNvPr>
          <p:cNvCxnSpPr>
            <a:cxnSpLocks/>
          </p:cNvCxnSpPr>
          <p:nvPr/>
        </p:nvCxnSpPr>
        <p:spPr>
          <a:xfrm>
            <a:off x="226186" y="3980373"/>
            <a:ext cx="11307926" cy="0"/>
          </a:xfrm>
          <a:prstGeom prst="line">
            <a:avLst/>
          </a:prstGeom>
          <a:ln w="38100">
            <a:prstDash val="sysDash"/>
          </a:ln>
        </p:spPr>
        <p:style>
          <a:lnRef idx="1">
            <a:schemeClr val="accent2"/>
          </a:lnRef>
          <a:fillRef idx="0">
            <a:schemeClr val="accent2"/>
          </a:fillRef>
          <a:effectRef idx="0">
            <a:schemeClr val="accent2"/>
          </a:effectRef>
          <a:fontRef idx="minor">
            <a:schemeClr val="tx1"/>
          </a:fontRef>
        </p:style>
      </p:cxnSp>
      <p:cxnSp>
        <p:nvCxnSpPr>
          <p:cNvPr id="27" name="Connettore 1 26">
            <a:extLst>
              <a:ext uri="{FF2B5EF4-FFF2-40B4-BE49-F238E27FC236}">
                <a16:creationId xmlns:a16="http://schemas.microsoft.com/office/drawing/2014/main" id="{B79C6CE1-5B1C-CB4F-A962-A3B12408C614}"/>
              </a:ext>
            </a:extLst>
          </p:cNvPr>
          <p:cNvCxnSpPr>
            <a:cxnSpLocks/>
          </p:cNvCxnSpPr>
          <p:nvPr/>
        </p:nvCxnSpPr>
        <p:spPr>
          <a:xfrm>
            <a:off x="317532" y="5845215"/>
            <a:ext cx="11307926" cy="0"/>
          </a:xfrm>
          <a:prstGeom prst="line">
            <a:avLst/>
          </a:prstGeom>
          <a:ln w="38100">
            <a:prstDash val="sysDash"/>
          </a:ln>
        </p:spPr>
        <p:style>
          <a:lnRef idx="1">
            <a:schemeClr val="accent2"/>
          </a:lnRef>
          <a:fillRef idx="0">
            <a:schemeClr val="accent2"/>
          </a:fillRef>
          <a:effectRef idx="0">
            <a:schemeClr val="accent2"/>
          </a:effectRef>
          <a:fontRef idx="minor">
            <a:schemeClr val="tx1"/>
          </a:fontRef>
        </p:style>
      </p:cxnSp>
      <p:sp>
        <p:nvSpPr>
          <p:cNvPr id="17" name="Rectangle 59">
            <a:extLst>
              <a:ext uri="{FF2B5EF4-FFF2-40B4-BE49-F238E27FC236}">
                <a16:creationId xmlns:a16="http://schemas.microsoft.com/office/drawing/2014/main" id="{9BBFBF5F-5428-BA40-B3BB-4678EBAD5711}"/>
              </a:ext>
            </a:extLst>
          </p:cNvPr>
          <p:cNvSpPr/>
          <p:nvPr/>
        </p:nvSpPr>
        <p:spPr>
          <a:xfrm>
            <a:off x="3206611" y="2366746"/>
            <a:ext cx="2445092" cy="15529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59">
            <a:extLst>
              <a:ext uri="{FF2B5EF4-FFF2-40B4-BE49-F238E27FC236}">
                <a16:creationId xmlns:a16="http://schemas.microsoft.com/office/drawing/2014/main" id="{EA8E6A3C-97A8-0645-A80F-38D88C0F7715}"/>
              </a:ext>
            </a:extLst>
          </p:cNvPr>
          <p:cNvSpPr/>
          <p:nvPr/>
        </p:nvSpPr>
        <p:spPr>
          <a:xfrm>
            <a:off x="430448" y="2329315"/>
            <a:ext cx="2514742" cy="347271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59">
            <a:extLst>
              <a:ext uri="{FF2B5EF4-FFF2-40B4-BE49-F238E27FC236}">
                <a16:creationId xmlns:a16="http://schemas.microsoft.com/office/drawing/2014/main" id="{6469DBBA-B828-BD49-8FEF-6E116F336F1B}"/>
              </a:ext>
            </a:extLst>
          </p:cNvPr>
          <p:cNvSpPr/>
          <p:nvPr/>
        </p:nvSpPr>
        <p:spPr>
          <a:xfrm>
            <a:off x="5896213" y="2446811"/>
            <a:ext cx="2445092" cy="94990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8" name="Picture 11">
            <a:extLst>
              <a:ext uri="{FF2B5EF4-FFF2-40B4-BE49-F238E27FC236}">
                <a16:creationId xmlns:a16="http://schemas.microsoft.com/office/drawing/2014/main" id="{19A8FA47-79EC-CA4F-BA4E-38947D5AE1C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26421" y="3668347"/>
            <a:ext cx="725825" cy="72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11">
            <a:extLst>
              <a:ext uri="{FF2B5EF4-FFF2-40B4-BE49-F238E27FC236}">
                <a16:creationId xmlns:a16="http://schemas.microsoft.com/office/drawing/2014/main" id="{E0828E6D-643D-614A-82B2-3686C0DBD10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58125" y="2878879"/>
            <a:ext cx="54000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Rectangle 59">
            <a:extLst>
              <a:ext uri="{FF2B5EF4-FFF2-40B4-BE49-F238E27FC236}">
                <a16:creationId xmlns:a16="http://schemas.microsoft.com/office/drawing/2014/main" id="{18754880-BBD3-AA4C-9BCF-EA55E2E4DA3E}"/>
              </a:ext>
            </a:extLst>
          </p:cNvPr>
          <p:cNvSpPr/>
          <p:nvPr/>
        </p:nvSpPr>
        <p:spPr>
          <a:xfrm>
            <a:off x="3217469" y="4078504"/>
            <a:ext cx="2445092" cy="164698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1" name="Picture 11">
            <a:extLst>
              <a:ext uri="{FF2B5EF4-FFF2-40B4-BE49-F238E27FC236}">
                <a16:creationId xmlns:a16="http://schemas.microsoft.com/office/drawing/2014/main" id="{96922EC8-115C-7448-99D3-690FFCF3F30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58125" y="4599305"/>
            <a:ext cx="54000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11">
            <a:extLst>
              <a:ext uri="{FF2B5EF4-FFF2-40B4-BE49-F238E27FC236}">
                <a16:creationId xmlns:a16="http://schemas.microsoft.com/office/drawing/2014/main" id="{571271A7-EB10-7B41-A4A9-D8FA030F769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31793" y="2592099"/>
            <a:ext cx="54000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Rectangle 59">
            <a:extLst>
              <a:ext uri="{FF2B5EF4-FFF2-40B4-BE49-F238E27FC236}">
                <a16:creationId xmlns:a16="http://schemas.microsoft.com/office/drawing/2014/main" id="{CA21A6E1-A38B-1D49-BDF6-4FC49FA794D6}"/>
              </a:ext>
            </a:extLst>
          </p:cNvPr>
          <p:cNvSpPr/>
          <p:nvPr/>
        </p:nvSpPr>
        <p:spPr>
          <a:xfrm>
            <a:off x="5907184" y="3578781"/>
            <a:ext cx="2445092" cy="80318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err="1">
                <a:solidFill>
                  <a:schemeClr val="tx1"/>
                </a:solidFill>
              </a:rPr>
              <a:t>Api</a:t>
            </a:r>
            <a:r>
              <a:rPr lang="en-US" b="1" dirty="0">
                <a:solidFill>
                  <a:schemeClr val="tx1"/>
                </a:solidFill>
              </a:rPr>
              <a:t> Gateway</a:t>
            </a:r>
          </a:p>
        </p:txBody>
      </p:sp>
      <p:sp>
        <p:nvSpPr>
          <p:cNvPr id="34" name="Rectangle 59">
            <a:extLst>
              <a:ext uri="{FF2B5EF4-FFF2-40B4-BE49-F238E27FC236}">
                <a16:creationId xmlns:a16="http://schemas.microsoft.com/office/drawing/2014/main" id="{CBD1E83E-4FF5-684D-98C4-2AD8ADAF2F55}"/>
              </a:ext>
            </a:extLst>
          </p:cNvPr>
          <p:cNvSpPr/>
          <p:nvPr/>
        </p:nvSpPr>
        <p:spPr>
          <a:xfrm>
            <a:off x="5965804" y="4599305"/>
            <a:ext cx="539997" cy="9874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59">
            <a:extLst>
              <a:ext uri="{FF2B5EF4-FFF2-40B4-BE49-F238E27FC236}">
                <a16:creationId xmlns:a16="http://schemas.microsoft.com/office/drawing/2014/main" id="{A670BC52-A7B1-0644-A157-332E7C980747}"/>
              </a:ext>
            </a:extLst>
          </p:cNvPr>
          <p:cNvSpPr/>
          <p:nvPr/>
        </p:nvSpPr>
        <p:spPr>
          <a:xfrm>
            <a:off x="6971591" y="4599305"/>
            <a:ext cx="539997" cy="9874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59">
            <a:extLst>
              <a:ext uri="{FF2B5EF4-FFF2-40B4-BE49-F238E27FC236}">
                <a16:creationId xmlns:a16="http://schemas.microsoft.com/office/drawing/2014/main" id="{08276E72-31FC-3849-B89F-0DDDE0231F34}"/>
              </a:ext>
            </a:extLst>
          </p:cNvPr>
          <p:cNvSpPr/>
          <p:nvPr/>
        </p:nvSpPr>
        <p:spPr>
          <a:xfrm>
            <a:off x="7815423" y="4595749"/>
            <a:ext cx="539997" cy="99595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8" name="Picture 11">
            <a:extLst>
              <a:ext uri="{FF2B5EF4-FFF2-40B4-BE49-F238E27FC236}">
                <a16:creationId xmlns:a16="http://schemas.microsoft.com/office/drawing/2014/main" id="{A5F2F433-2017-D040-98C0-8C195AB92D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38806" y="4816244"/>
            <a:ext cx="502499" cy="502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11">
            <a:extLst>
              <a:ext uri="{FF2B5EF4-FFF2-40B4-BE49-F238E27FC236}">
                <a16:creationId xmlns:a16="http://schemas.microsoft.com/office/drawing/2014/main" id="{03BA6E87-335C-0348-B16B-28665DE5C5A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7054" y="4790402"/>
            <a:ext cx="54000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11">
            <a:extLst>
              <a:ext uri="{FF2B5EF4-FFF2-40B4-BE49-F238E27FC236}">
                <a16:creationId xmlns:a16="http://schemas.microsoft.com/office/drawing/2014/main" id="{7301E4B6-F775-4B4C-A301-3607E05DABC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71588" y="4823023"/>
            <a:ext cx="540000" cy="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Oval 28">
            <a:extLst>
              <a:ext uri="{FF2B5EF4-FFF2-40B4-BE49-F238E27FC236}">
                <a16:creationId xmlns:a16="http://schemas.microsoft.com/office/drawing/2014/main" id="{47A20BC2-F25D-8241-9A66-CFE9F1655BE1}"/>
              </a:ext>
            </a:extLst>
          </p:cNvPr>
          <p:cNvSpPr>
            <a:spLocks noChangeAspect="1"/>
          </p:cNvSpPr>
          <p:nvPr/>
        </p:nvSpPr>
        <p:spPr bwMode="auto">
          <a:xfrm>
            <a:off x="9804659" y="3500112"/>
            <a:ext cx="874157" cy="874157"/>
          </a:xfrm>
          <a:prstGeom prst="ellipse">
            <a:avLst/>
          </a:prstGeom>
          <a:solidFill>
            <a:srgbClr val="FFFFFF"/>
          </a:solidFill>
          <a:ln w="38100" cap="flat" cmpd="sng" algn="ctr">
            <a:solidFill>
              <a:srgbClr val="6785C1"/>
            </a:solidFill>
            <a:prstDash val="solid"/>
            <a:round/>
            <a:headEnd type="none" w="med" len="med"/>
            <a:tailEnd type="none" w="med" len="med"/>
          </a:ln>
          <a:effectLst/>
        </p:spPr>
        <p:txBody>
          <a:bodyPr wrap="none"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it-IT" sz="1400" b="1" i="0" u="none" strike="noStrike" kern="0" cap="none" spc="0" normalizeH="0" baseline="0" noProof="0" dirty="0">
                <a:ln>
                  <a:noFill/>
                </a:ln>
                <a:effectLst/>
                <a:uLnTx/>
                <a:uFillTx/>
                <a:ea typeface="ヒラギノ角ゴ ProN W3" charset="0"/>
                <a:cs typeface="Arial Narrow" charset="0"/>
              </a:rPr>
              <a:t>?</a:t>
            </a:r>
          </a:p>
        </p:txBody>
      </p:sp>
      <p:sp>
        <p:nvSpPr>
          <p:cNvPr id="42" name="CasellaDiTesto 41">
            <a:extLst>
              <a:ext uri="{FF2B5EF4-FFF2-40B4-BE49-F238E27FC236}">
                <a16:creationId xmlns:a16="http://schemas.microsoft.com/office/drawing/2014/main" id="{F3A9F914-B386-E149-A532-F05E7F17D092}"/>
              </a:ext>
            </a:extLst>
          </p:cNvPr>
          <p:cNvSpPr txBox="1"/>
          <p:nvPr/>
        </p:nvSpPr>
        <p:spPr>
          <a:xfrm>
            <a:off x="1107371" y="5980146"/>
            <a:ext cx="1160895" cy="369332"/>
          </a:xfrm>
          <a:prstGeom prst="rect">
            <a:avLst/>
          </a:prstGeom>
          <a:noFill/>
        </p:spPr>
        <p:txBody>
          <a:bodyPr wrap="none" rtlCol="0">
            <a:spAutoFit/>
          </a:bodyPr>
          <a:lstStyle/>
          <a:p>
            <a:r>
              <a:rPr lang="it-IT" dirty="0"/>
              <a:t>Monolite</a:t>
            </a:r>
          </a:p>
        </p:txBody>
      </p:sp>
      <p:sp>
        <p:nvSpPr>
          <p:cNvPr id="43" name="CasellaDiTesto 42">
            <a:extLst>
              <a:ext uri="{FF2B5EF4-FFF2-40B4-BE49-F238E27FC236}">
                <a16:creationId xmlns:a16="http://schemas.microsoft.com/office/drawing/2014/main" id="{30FCF3E3-2535-6649-A482-F839FBA909C9}"/>
              </a:ext>
            </a:extLst>
          </p:cNvPr>
          <p:cNvSpPr txBox="1"/>
          <p:nvPr/>
        </p:nvSpPr>
        <p:spPr>
          <a:xfrm>
            <a:off x="3890024" y="5980146"/>
            <a:ext cx="1099981" cy="369332"/>
          </a:xfrm>
          <a:prstGeom prst="rect">
            <a:avLst/>
          </a:prstGeom>
          <a:noFill/>
        </p:spPr>
        <p:txBody>
          <a:bodyPr wrap="none" rtlCol="0">
            <a:spAutoFit/>
          </a:bodyPr>
          <a:lstStyle/>
          <a:p>
            <a:r>
              <a:rPr lang="it-IT" dirty="0"/>
              <a:t>FE &amp; BE</a:t>
            </a:r>
          </a:p>
        </p:txBody>
      </p:sp>
      <p:sp>
        <p:nvSpPr>
          <p:cNvPr id="44" name="CasellaDiTesto 43">
            <a:extLst>
              <a:ext uri="{FF2B5EF4-FFF2-40B4-BE49-F238E27FC236}">
                <a16:creationId xmlns:a16="http://schemas.microsoft.com/office/drawing/2014/main" id="{6B3973F3-12E0-AA46-901B-F95C7A06976A}"/>
              </a:ext>
            </a:extLst>
          </p:cNvPr>
          <p:cNvSpPr txBox="1"/>
          <p:nvPr/>
        </p:nvSpPr>
        <p:spPr>
          <a:xfrm>
            <a:off x="6235802" y="5982314"/>
            <a:ext cx="1734770" cy="369332"/>
          </a:xfrm>
          <a:prstGeom prst="rect">
            <a:avLst/>
          </a:prstGeom>
          <a:noFill/>
        </p:spPr>
        <p:txBody>
          <a:bodyPr wrap="none" rtlCol="0">
            <a:spAutoFit/>
          </a:bodyPr>
          <a:lstStyle/>
          <a:p>
            <a:r>
              <a:rPr lang="it-IT" dirty="0" err="1"/>
              <a:t>Microservices</a:t>
            </a:r>
            <a:endParaRPr lang="it-IT" dirty="0"/>
          </a:p>
        </p:txBody>
      </p:sp>
      <p:sp>
        <p:nvSpPr>
          <p:cNvPr id="45" name="CasellaDiTesto 44">
            <a:extLst>
              <a:ext uri="{FF2B5EF4-FFF2-40B4-BE49-F238E27FC236}">
                <a16:creationId xmlns:a16="http://schemas.microsoft.com/office/drawing/2014/main" id="{14030968-3576-1841-A7F7-BCF2286D504B}"/>
              </a:ext>
            </a:extLst>
          </p:cNvPr>
          <p:cNvSpPr txBox="1"/>
          <p:nvPr/>
        </p:nvSpPr>
        <p:spPr>
          <a:xfrm>
            <a:off x="10086085" y="5980146"/>
            <a:ext cx="311304" cy="369332"/>
          </a:xfrm>
          <a:prstGeom prst="rect">
            <a:avLst/>
          </a:prstGeom>
          <a:noFill/>
        </p:spPr>
        <p:txBody>
          <a:bodyPr wrap="none" rtlCol="0">
            <a:spAutoFit/>
          </a:bodyPr>
          <a:lstStyle/>
          <a:p>
            <a:r>
              <a:rPr lang="it-IT" dirty="0"/>
              <a:t>?</a:t>
            </a:r>
          </a:p>
        </p:txBody>
      </p:sp>
      <p:sp>
        <p:nvSpPr>
          <p:cNvPr id="46" name="CasellaDiTesto 45">
            <a:extLst>
              <a:ext uri="{FF2B5EF4-FFF2-40B4-BE49-F238E27FC236}">
                <a16:creationId xmlns:a16="http://schemas.microsoft.com/office/drawing/2014/main" id="{AB10DA49-5869-D848-9017-D6F0A8558070}"/>
              </a:ext>
            </a:extLst>
          </p:cNvPr>
          <p:cNvSpPr txBox="1"/>
          <p:nvPr/>
        </p:nvSpPr>
        <p:spPr>
          <a:xfrm>
            <a:off x="11647027" y="2101466"/>
            <a:ext cx="463588" cy="369332"/>
          </a:xfrm>
          <a:prstGeom prst="rect">
            <a:avLst/>
          </a:prstGeom>
          <a:noFill/>
        </p:spPr>
        <p:txBody>
          <a:bodyPr wrap="none" rtlCol="0">
            <a:spAutoFit/>
          </a:bodyPr>
          <a:lstStyle/>
          <a:p>
            <a:r>
              <a:rPr lang="it-IT" dirty="0"/>
              <a:t>FE</a:t>
            </a:r>
          </a:p>
        </p:txBody>
      </p:sp>
      <p:sp>
        <p:nvSpPr>
          <p:cNvPr id="47" name="CasellaDiTesto 46">
            <a:extLst>
              <a:ext uri="{FF2B5EF4-FFF2-40B4-BE49-F238E27FC236}">
                <a16:creationId xmlns:a16="http://schemas.microsoft.com/office/drawing/2014/main" id="{364AF680-DE0C-044D-A9DC-6F3FD6CDF0A5}"/>
              </a:ext>
            </a:extLst>
          </p:cNvPr>
          <p:cNvSpPr txBox="1"/>
          <p:nvPr/>
        </p:nvSpPr>
        <p:spPr>
          <a:xfrm>
            <a:off x="11647027" y="5725491"/>
            <a:ext cx="489236" cy="369332"/>
          </a:xfrm>
          <a:prstGeom prst="rect">
            <a:avLst/>
          </a:prstGeom>
          <a:noFill/>
        </p:spPr>
        <p:txBody>
          <a:bodyPr wrap="none" rtlCol="0">
            <a:spAutoFit/>
          </a:bodyPr>
          <a:lstStyle/>
          <a:p>
            <a:r>
              <a:rPr lang="it-IT" dirty="0"/>
              <a:t>BE</a:t>
            </a:r>
          </a:p>
        </p:txBody>
      </p:sp>
      <p:sp>
        <p:nvSpPr>
          <p:cNvPr id="48" name="CasellaDiTesto 47">
            <a:extLst>
              <a:ext uri="{FF2B5EF4-FFF2-40B4-BE49-F238E27FC236}">
                <a16:creationId xmlns:a16="http://schemas.microsoft.com/office/drawing/2014/main" id="{75124E46-C89D-2F49-A1F6-A78574A79C77}"/>
              </a:ext>
            </a:extLst>
          </p:cNvPr>
          <p:cNvSpPr txBox="1"/>
          <p:nvPr/>
        </p:nvSpPr>
        <p:spPr>
          <a:xfrm>
            <a:off x="11647027" y="3837825"/>
            <a:ext cx="410690" cy="369332"/>
          </a:xfrm>
          <a:prstGeom prst="rect">
            <a:avLst/>
          </a:prstGeom>
          <a:noFill/>
        </p:spPr>
        <p:txBody>
          <a:bodyPr wrap="none" rtlCol="0">
            <a:spAutoFit/>
          </a:bodyPr>
          <a:lstStyle/>
          <a:p>
            <a:r>
              <a:rPr lang="it-IT" dirty="0"/>
              <a:t>IL</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172A941D-8125-F64F-8A56-8698B161491A}"/>
              </a:ext>
            </a:extLst>
          </p:cNvPr>
          <p:cNvSpPr txBox="1">
            <a:spLocks/>
          </p:cNvSpPr>
          <p:nvPr/>
        </p:nvSpPr>
        <p:spPr>
          <a:xfrm>
            <a:off x="182082" y="224574"/>
            <a:ext cx="9940326" cy="633743"/>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it-IT" dirty="0"/>
              <a:t>Concetti conclusivi essenziali</a:t>
            </a:r>
          </a:p>
        </p:txBody>
      </p:sp>
      <p:sp>
        <p:nvSpPr>
          <p:cNvPr id="3" name="Text Placeholder 7">
            <a:extLst>
              <a:ext uri="{FF2B5EF4-FFF2-40B4-BE49-F238E27FC236}">
                <a16:creationId xmlns:a16="http://schemas.microsoft.com/office/drawing/2014/main" id="{ABE90BD3-F490-354D-8EEB-BCA4D00DEECE}"/>
              </a:ext>
            </a:extLst>
          </p:cNvPr>
          <p:cNvSpPr txBox="1">
            <a:spLocks/>
          </p:cNvSpPr>
          <p:nvPr/>
        </p:nvSpPr>
        <p:spPr>
          <a:xfrm>
            <a:off x="465944" y="1788468"/>
            <a:ext cx="11260111" cy="3281064"/>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571500" lvl="0" indent="-571500" algn="ctr">
              <a:buClr>
                <a:srgbClr val="008CC1"/>
              </a:buClr>
              <a:buFont typeface="Arial" panose="020B0604020202020204" pitchFamily="34" charset="0"/>
              <a:buChar char="•"/>
            </a:pPr>
            <a:r>
              <a:rPr lang="it-IT" sz="3600" dirty="0"/>
              <a:t>I micro </a:t>
            </a:r>
            <a:r>
              <a:rPr lang="it-IT" sz="3600" dirty="0" err="1"/>
              <a:t>Frontend</a:t>
            </a:r>
            <a:r>
              <a:rPr lang="it-IT" sz="3600" dirty="0"/>
              <a:t> sono un approccio architetturale e non una tecnologia specifica.</a:t>
            </a:r>
          </a:p>
          <a:p>
            <a:pPr lvl="0" algn="ctr"/>
            <a:r>
              <a:rPr lang="it-IT" sz="3600" dirty="0"/>
              <a:t> </a:t>
            </a:r>
          </a:p>
          <a:p>
            <a:pPr marL="571500" lvl="0" indent="-571500" algn="ctr">
              <a:buClr>
                <a:srgbClr val="008CC1"/>
              </a:buClr>
              <a:buFont typeface="Arial" panose="020B0604020202020204" pitchFamily="34" charset="0"/>
              <a:buChar char="•"/>
            </a:pPr>
            <a:r>
              <a:rPr lang="it-IT" sz="3600" dirty="0"/>
              <a:t>I micro </a:t>
            </a:r>
            <a:r>
              <a:rPr lang="it-IT" sz="3600" dirty="0" err="1"/>
              <a:t>Frontend</a:t>
            </a:r>
            <a:r>
              <a:rPr lang="it-IT" sz="3600" dirty="0"/>
              <a:t> rimuovono la barriera del team tra sviluppatori </a:t>
            </a:r>
            <a:r>
              <a:rPr lang="it-IT" sz="3600" dirty="0" err="1"/>
              <a:t>frontend</a:t>
            </a:r>
            <a:r>
              <a:rPr lang="it-IT" sz="3600" dirty="0"/>
              <a:t> e </a:t>
            </a:r>
            <a:r>
              <a:rPr lang="it-IT" sz="3600" dirty="0" err="1"/>
              <a:t>backend</a:t>
            </a:r>
            <a:r>
              <a:rPr lang="it-IT" sz="3600" dirty="0"/>
              <a:t> introducendo team inter funzionali. </a:t>
            </a:r>
            <a:endParaRPr lang="it-IT" sz="3600" dirty="0">
              <a:solidFill>
                <a:srgbClr val="008CC1"/>
              </a:solidFill>
            </a:endParaRPr>
          </a:p>
          <a:p>
            <a:pPr marL="173038" indent="-173038" algn="ctr">
              <a:lnSpc>
                <a:spcPct val="150000"/>
              </a:lnSpc>
              <a:spcBef>
                <a:spcPts val="1000"/>
              </a:spcBef>
              <a:buClr>
                <a:srgbClr val="0070AD"/>
              </a:buClr>
              <a:buFont typeface="Arial" panose="020B0604020202020204" pitchFamily="34" charset="0"/>
              <a:buChar char="•"/>
              <a:defRPr/>
            </a:pPr>
            <a:endParaRPr lang="it-IT" sz="3600" dirty="0"/>
          </a:p>
          <a:p>
            <a:pPr marL="630238" lvl="1" indent="-173038" algn="ctr">
              <a:lnSpc>
                <a:spcPct val="150000"/>
              </a:lnSpc>
              <a:spcBef>
                <a:spcPts val="1000"/>
              </a:spcBef>
              <a:buClr>
                <a:srgbClr val="0070AD"/>
              </a:buClr>
              <a:buFont typeface="Arial" panose="020B0604020202020204" pitchFamily="34" charset="0"/>
              <a:buChar char="•"/>
              <a:defRPr/>
            </a:pPr>
            <a:endParaRPr lang="it-IT" dirty="0"/>
          </a:p>
          <a:p>
            <a:pPr marL="173038" indent="-173038" algn="ctr">
              <a:lnSpc>
                <a:spcPct val="150000"/>
              </a:lnSpc>
              <a:spcBef>
                <a:spcPts val="1000"/>
              </a:spcBef>
              <a:buClr>
                <a:srgbClr val="0070AD"/>
              </a:buClr>
              <a:buFont typeface="Arial" panose="020B0604020202020204" pitchFamily="34" charset="0"/>
              <a:buChar char="•"/>
              <a:defRPr/>
            </a:pPr>
            <a:endParaRPr lang="it-IT" dirty="0"/>
          </a:p>
        </p:txBody>
      </p:sp>
    </p:spTree>
    <p:extLst>
      <p:ext uri="{BB962C8B-B14F-4D97-AF65-F5344CB8AC3E}">
        <p14:creationId xmlns:p14="http://schemas.microsoft.com/office/powerpoint/2010/main" val="24887529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37529C-A58F-4FE3-84BF-7544BEA96422}"/>
              </a:ext>
            </a:extLst>
          </p:cNvPr>
          <p:cNvSpPr>
            <a:spLocks noGrp="1"/>
          </p:cNvSpPr>
          <p:nvPr>
            <p:ph type="ctrTitle"/>
          </p:nvPr>
        </p:nvSpPr>
        <p:spPr>
          <a:xfrm>
            <a:off x="652306" y="2893729"/>
            <a:ext cx="8628854" cy="1470025"/>
          </a:xfrm>
        </p:spPr>
        <p:txBody>
          <a:bodyPr/>
          <a:lstStyle/>
          <a:p>
            <a:r>
              <a:rPr lang="en-US" dirty="0"/>
              <a:t>Micro Frontend–PARTE 3</a:t>
            </a:r>
          </a:p>
        </p:txBody>
      </p:sp>
      <p:sp>
        <p:nvSpPr>
          <p:cNvPr id="3" name="Sous-titre 2">
            <a:extLst>
              <a:ext uri="{FF2B5EF4-FFF2-40B4-BE49-F238E27FC236}">
                <a16:creationId xmlns:a16="http://schemas.microsoft.com/office/drawing/2014/main" id="{25F950C6-5C12-46EA-B2FB-353B1D83297C}"/>
              </a:ext>
            </a:extLst>
          </p:cNvPr>
          <p:cNvSpPr>
            <a:spLocks noGrp="1"/>
          </p:cNvSpPr>
          <p:nvPr>
            <p:ph type="subTitle" idx="1"/>
          </p:nvPr>
        </p:nvSpPr>
        <p:spPr/>
        <p:txBody>
          <a:bodyPr/>
          <a:lstStyle/>
          <a:p>
            <a:r>
              <a:rPr lang="en-US" dirty="0"/>
              <a:t>Capgemini E-learning</a:t>
            </a:r>
          </a:p>
        </p:txBody>
      </p:sp>
    </p:spTree>
    <p:extLst>
      <p:ext uri="{BB962C8B-B14F-4D97-AF65-F5344CB8AC3E}">
        <p14:creationId xmlns:p14="http://schemas.microsoft.com/office/powerpoint/2010/main" val="35926892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172A941D-8125-F64F-8A56-8698B161491A}"/>
              </a:ext>
            </a:extLst>
          </p:cNvPr>
          <p:cNvSpPr txBox="1">
            <a:spLocks/>
          </p:cNvSpPr>
          <p:nvPr/>
        </p:nvSpPr>
        <p:spPr>
          <a:xfrm>
            <a:off x="182082" y="224574"/>
            <a:ext cx="9940326" cy="633743"/>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it-IT" dirty="0"/>
              <a:t>Cosa avere prima di iniziare</a:t>
            </a:r>
          </a:p>
        </p:txBody>
      </p:sp>
      <p:sp>
        <p:nvSpPr>
          <p:cNvPr id="6" name="Text Placeholder 7">
            <a:extLst>
              <a:ext uri="{FF2B5EF4-FFF2-40B4-BE49-F238E27FC236}">
                <a16:creationId xmlns:a16="http://schemas.microsoft.com/office/drawing/2014/main" id="{C31E0CBB-0130-754C-B1A6-8501AA9E98CE}"/>
              </a:ext>
            </a:extLst>
          </p:cNvPr>
          <p:cNvSpPr txBox="1">
            <a:spLocks/>
          </p:cNvSpPr>
          <p:nvPr/>
        </p:nvSpPr>
        <p:spPr>
          <a:xfrm>
            <a:off x="334481" y="858317"/>
            <a:ext cx="11260111" cy="5661355"/>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173038" indent="-173038">
              <a:lnSpc>
                <a:spcPct val="100000"/>
              </a:lnSpc>
              <a:spcBef>
                <a:spcPts val="1000"/>
              </a:spcBef>
              <a:buClr>
                <a:srgbClr val="0070AD"/>
              </a:buClr>
              <a:buFont typeface="Arial" panose="020B0604020202020204" pitchFamily="34" charset="0"/>
              <a:buChar char="•"/>
              <a:defRPr/>
            </a:pPr>
            <a:r>
              <a:rPr lang="it-IT" sz="1400" dirty="0"/>
              <a:t>Per eseguire tutti i vari esempi bisogna aver installato sulla propria macchina </a:t>
            </a:r>
          </a:p>
          <a:p>
            <a:pPr marL="630238" lvl="1" indent="-173038">
              <a:spcBef>
                <a:spcPts val="1000"/>
              </a:spcBef>
              <a:buClr>
                <a:srgbClr val="0070AD"/>
              </a:buClr>
              <a:buFont typeface="Arial" panose="020B0604020202020204" pitchFamily="34" charset="0"/>
              <a:buChar char="•"/>
              <a:defRPr/>
            </a:pPr>
            <a:r>
              <a:rPr lang="it-IT" dirty="0" err="1"/>
              <a:t>https</a:t>
            </a:r>
            <a:r>
              <a:rPr lang="it-IT" dirty="0"/>
              <a:t>://</a:t>
            </a:r>
            <a:r>
              <a:rPr lang="it-IT" dirty="0" err="1"/>
              <a:t>nodejs.org</a:t>
            </a:r>
            <a:r>
              <a:rPr lang="it-IT" dirty="0"/>
              <a:t>/ </a:t>
            </a:r>
          </a:p>
          <a:p>
            <a:pPr marL="630238" lvl="1" indent="-173038">
              <a:spcBef>
                <a:spcPts val="1000"/>
              </a:spcBef>
              <a:buClr>
                <a:srgbClr val="0070AD"/>
              </a:buClr>
              <a:buFont typeface="Arial" panose="020B0604020202020204" pitchFamily="34" charset="0"/>
              <a:buChar char="•"/>
              <a:defRPr/>
            </a:pPr>
            <a:r>
              <a:rPr lang="it-IT" dirty="0" err="1"/>
              <a:t>git</a:t>
            </a:r>
            <a:endParaRPr lang="it-IT" dirty="0"/>
          </a:p>
          <a:p>
            <a:pPr marL="630238" lvl="1" indent="-173038">
              <a:spcBef>
                <a:spcPts val="1000"/>
              </a:spcBef>
              <a:buClr>
                <a:srgbClr val="0070AD"/>
              </a:buClr>
              <a:buFont typeface="Arial" panose="020B0604020202020204" pitchFamily="34" charset="0"/>
              <a:buChar char="•"/>
              <a:defRPr/>
            </a:pPr>
            <a:r>
              <a:rPr lang="it-IT" dirty="0" err="1"/>
              <a:t>nginx</a:t>
            </a:r>
            <a:endParaRPr lang="it-IT" dirty="0"/>
          </a:p>
          <a:p>
            <a:pPr marL="1087438" lvl="2" indent="-173038">
              <a:spcBef>
                <a:spcPts val="1000"/>
              </a:spcBef>
              <a:buClr>
                <a:srgbClr val="0070AD"/>
              </a:buClr>
              <a:buFont typeface="Arial" panose="020B0604020202020204" pitchFamily="34" charset="0"/>
              <a:buChar char="•"/>
              <a:defRPr/>
            </a:pPr>
            <a:r>
              <a:rPr lang="it-IT" dirty="0" err="1"/>
              <a:t>macOs</a:t>
            </a:r>
            <a:r>
              <a:rPr lang="it-IT" dirty="0"/>
              <a:t>(via </a:t>
            </a:r>
            <a:r>
              <a:rPr lang="it-IT" dirty="0" err="1"/>
              <a:t>Homebrew</a:t>
            </a:r>
            <a:r>
              <a:rPr lang="it-IT" dirty="0"/>
              <a:t>):</a:t>
            </a:r>
            <a:r>
              <a:rPr lang="it-IT" dirty="0" err="1"/>
              <a:t>brew</a:t>
            </a:r>
            <a:r>
              <a:rPr lang="it-IT" dirty="0"/>
              <a:t> </a:t>
            </a:r>
            <a:r>
              <a:rPr lang="it-IT" dirty="0" err="1"/>
              <a:t>install</a:t>
            </a:r>
            <a:r>
              <a:rPr lang="it-IT" dirty="0"/>
              <a:t> </a:t>
            </a:r>
            <a:r>
              <a:rPr lang="it-IT" dirty="0" err="1"/>
              <a:t>nginx</a:t>
            </a:r>
            <a:endParaRPr lang="it-IT" dirty="0"/>
          </a:p>
          <a:p>
            <a:pPr marL="1087438" lvl="2" indent="-173038">
              <a:spcBef>
                <a:spcPts val="1000"/>
              </a:spcBef>
              <a:buClr>
                <a:srgbClr val="0070AD"/>
              </a:buClr>
              <a:buFont typeface="Arial" panose="020B0604020202020204" pitchFamily="34" charset="0"/>
              <a:buChar char="•"/>
              <a:defRPr/>
            </a:pPr>
            <a:r>
              <a:rPr lang="it-IT" dirty="0" err="1"/>
              <a:t>Debian</a:t>
            </a:r>
            <a:r>
              <a:rPr lang="it-IT" dirty="0"/>
              <a:t>/</a:t>
            </a:r>
            <a:r>
              <a:rPr lang="it-IT" dirty="0" err="1"/>
              <a:t>Ubuntu:sudo</a:t>
            </a:r>
            <a:r>
              <a:rPr lang="it-IT" dirty="0"/>
              <a:t> </a:t>
            </a:r>
            <a:r>
              <a:rPr lang="it-IT" dirty="0" err="1"/>
              <a:t>apt-get</a:t>
            </a:r>
            <a:r>
              <a:rPr lang="it-IT" dirty="0"/>
              <a:t> </a:t>
            </a:r>
            <a:r>
              <a:rPr lang="it-IT" dirty="0" err="1"/>
              <a:t>install</a:t>
            </a:r>
            <a:r>
              <a:rPr lang="it-IT" dirty="0"/>
              <a:t> </a:t>
            </a:r>
            <a:r>
              <a:rPr lang="it-IT" dirty="0" err="1"/>
              <a:t>nginx</a:t>
            </a:r>
            <a:endParaRPr lang="it-IT" dirty="0"/>
          </a:p>
          <a:p>
            <a:pPr marL="173038" indent="-173038">
              <a:lnSpc>
                <a:spcPct val="150000"/>
              </a:lnSpc>
              <a:spcBef>
                <a:spcPts val="1000"/>
              </a:spcBef>
              <a:buClr>
                <a:srgbClr val="0070AD"/>
              </a:buClr>
              <a:buFont typeface="Arial" panose="020B0604020202020204" pitchFamily="34" charset="0"/>
              <a:buChar char="•"/>
              <a:defRPr/>
            </a:pPr>
            <a:r>
              <a:rPr lang="it-IT" sz="1800" dirty="0">
                <a:solidFill>
                  <a:srgbClr val="008CC1"/>
                </a:solidFill>
              </a:rPr>
              <a:t>Obbiettivo</a:t>
            </a:r>
          </a:p>
          <a:p>
            <a:pPr lvl="1">
              <a:lnSpc>
                <a:spcPct val="150000"/>
              </a:lnSpc>
            </a:pPr>
            <a:r>
              <a:rPr lang="it-IT" dirty="0"/>
              <a:t>L’obbiettivo di questa seconda parte del corso, non è fornire una metodologia precisa per costruire un </a:t>
            </a:r>
            <a:r>
              <a:rPr lang="it-IT" dirty="0" err="1"/>
              <a:t>microFront</a:t>
            </a:r>
            <a:r>
              <a:rPr lang="it-IT" dirty="0"/>
              <a:t> end. Questo perché proprio a causa della natura multipla di questa architettura le tecnologie che possono essere messe in campo sono molteplici. Potrei voler scrivere un micro </a:t>
            </a:r>
            <a:r>
              <a:rPr lang="it-IT" dirty="0" err="1"/>
              <a:t>Frontend</a:t>
            </a:r>
            <a:r>
              <a:rPr lang="it-IT" dirty="0"/>
              <a:t> in </a:t>
            </a:r>
            <a:r>
              <a:rPr lang="it-IT" dirty="0" err="1"/>
              <a:t>Angular</a:t>
            </a:r>
            <a:r>
              <a:rPr lang="it-IT" dirty="0"/>
              <a:t>, un altro in </a:t>
            </a:r>
            <a:r>
              <a:rPr lang="it-IT" dirty="0" err="1"/>
              <a:t>React</a:t>
            </a:r>
            <a:r>
              <a:rPr lang="it-IT" dirty="0"/>
              <a:t>, e le due configurazioni potrebbero non essere le stesse. Motivo per cui per ogni tecnologia affrontata, andrà richiesto un approfondimento personale. Verranno discussi inoltre pro e contro di ogni tecnologia messa in atto. </a:t>
            </a:r>
          </a:p>
          <a:p>
            <a:pPr marL="173038" indent="-173038">
              <a:lnSpc>
                <a:spcPct val="150000"/>
              </a:lnSpc>
              <a:spcBef>
                <a:spcPts val="1000"/>
              </a:spcBef>
              <a:buClr>
                <a:srgbClr val="0070AD"/>
              </a:buClr>
              <a:buFont typeface="Arial" panose="020B0604020202020204" pitchFamily="34" charset="0"/>
              <a:buChar char="•"/>
              <a:defRPr/>
            </a:pPr>
            <a:r>
              <a:rPr lang="it-IT" sz="1800" dirty="0" err="1">
                <a:solidFill>
                  <a:srgbClr val="008CC1"/>
                </a:solidFill>
              </a:rPr>
              <a:t>Repository</a:t>
            </a:r>
            <a:endParaRPr lang="it-IT" sz="1800" dirty="0">
              <a:solidFill>
                <a:srgbClr val="008CC1"/>
              </a:solidFill>
            </a:endParaRPr>
          </a:p>
          <a:p>
            <a:pPr>
              <a:lnSpc>
                <a:spcPct val="150000"/>
              </a:lnSpc>
              <a:spcBef>
                <a:spcPts val="1000"/>
              </a:spcBef>
              <a:buClr>
                <a:srgbClr val="0070AD"/>
              </a:buClr>
              <a:defRPr/>
            </a:pPr>
            <a:r>
              <a:rPr lang="it-IT" sz="1800" dirty="0">
                <a:solidFill>
                  <a:srgbClr val="008CC1"/>
                </a:solidFill>
              </a:rPr>
              <a:t>      </a:t>
            </a:r>
            <a:r>
              <a:rPr lang="it-IT" sz="1400" dirty="0">
                <a:hlinkClick r:id="rId2"/>
              </a:rPr>
              <a:t>https://github.com/DanielePizzi/MicroFrontEnd</a:t>
            </a:r>
            <a:r>
              <a:rPr lang="it-IT" sz="1400" dirty="0"/>
              <a:t> All’interno della </a:t>
            </a:r>
            <a:r>
              <a:rPr lang="it-IT" sz="1400" dirty="0" err="1"/>
              <a:t>repository</a:t>
            </a:r>
            <a:r>
              <a:rPr lang="it-IT" sz="1400" dirty="0"/>
              <a:t> troverete anche dei </a:t>
            </a:r>
            <a:r>
              <a:rPr lang="it-IT" sz="1400" dirty="0" err="1"/>
              <a:t>Readme</a:t>
            </a:r>
            <a:r>
              <a:rPr lang="it-IT" sz="1400" dirty="0"/>
              <a:t> di 	configurazione e utilizzo</a:t>
            </a:r>
          </a:p>
          <a:p>
            <a:pPr>
              <a:lnSpc>
                <a:spcPct val="150000"/>
              </a:lnSpc>
            </a:pPr>
            <a:endParaRPr lang="it-IT" sz="1400" dirty="0">
              <a:solidFill>
                <a:srgbClr val="008CC1"/>
              </a:solidFill>
            </a:endParaRPr>
          </a:p>
          <a:p>
            <a:pPr marL="173038" indent="-173038">
              <a:lnSpc>
                <a:spcPct val="150000"/>
              </a:lnSpc>
              <a:spcBef>
                <a:spcPts val="1000"/>
              </a:spcBef>
              <a:buClr>
                <a:srgbClr val="0070AD"/>
              </a:buClr>
              <a:buFont typeface="Arial" panose="020B0604020202020204" pitchFamily="34" charset="0"/>
              <a:buChar char="•"/>
              <a:defRPr/>
            </a:pPr>
            <a:endParaRPr lang="it-IT" sz="1000" dirty="0"/>
          </a:p>
          <a:p>
            <a:pPr marL="630238" lvl="1" indent="-173038">
              <a:lnSpc>
                <a:spcPct val="150000"/>
              </a:lnSpc>
              <a:spcBef>
                <a:spcPts val="1000"/>
              </a:spcBef>
              <a:buClr>
                <a:srgbClr val="0070AD"/>
              </a:buClr>
              <a:buFont typeface="Arial" panose="020B0604020202020204" pitchFamily="34" charset="0"/>
              <a:buChar char="•"/>
              <a:defRPr/>
            </a:pPr>
            <a:endParaRPr lang="it-IT" dirty="0"/>
          </a:p>
          <a:p>
            <a:pPr marL="173038" indent="-173038">
              <a:lnSpc>
                <a:spcPct val="150000"/>
              </a:lnSpc>
              <a:spcBef>
                <a:spcPts val="1000"/>
              </a:spcBef>
              <a:buClr>
                <a:srgbClr val="0070AD"/>
              </a:buClr>
              <a:buFont typeface="Arial" panose="020B0604020202020204" pitchFamily="34" charset="0"/>
              <a:buChar char="•"/>
              <a:defRPr/>
            </a:pPr>
            <a:endParaRPr lang="it-IT" dirty="0"/>
          </a:p>
        </p:txBody>
      </p:sp>
    </p:spTree>
    <p:extLst>
      <p:ext uri="{BB962C8B-B14F-4D97-AF65-F5344CB8AC3E}">
        <p14:creationId xmlns:p14="http://schemas.microsoft.com/office/powerpoint/2010/main" val="23466121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42ED9290-82E3-1345-8D3A-DDFEE85E6B95}"/>
              </a:ext>
            </a:extLst>
          </p:cNvPr>
          <p:cNvSpPr txBox="1">
            <a:spLocks/>
          </p:cNvSpPr>
          <p:nvPr/>
        </p:nvSpPr>
        <p:spPr>
          <a:xfrm>
            <a:off x="182082" y="224574"/>
            <a:ext cx="9940326" cy="633743"/>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it-IT" dirty="0"/>
              <a:t>I-Frame</a:t>
            </a:r>
          </a:p>
        </p:txBody>
      </p:sp>
      <p:sp>
        <p:nvSpPr>
          <p:cNvPr id="4" name="Rettangolo 3">
            <a:extLst>
              <a:ext uri="{FF2B5EF4-FFF2-40B4-BE49-F238E27FC236}">
                <a16:creationId xmlns:a16="http://schemas.microsoft.com/office/drawing/2014/main" id="{79643B37-AEA3-804D-A775-D3306F8C6673}"/>
              </a:ext>
            </a:extLst>
          </p:cNvPr>
          <p:cNvSpPr/>
          <p:nvPr/>
        </p:nvSpPr>
        <p:spPr>
          <a:xfrm>
            <a:off x="511277" y="2690336"/>
            <a:ext cx="11139949" cy="967957"/>
          </a:xfrm>
          <a:prstGeom prst="rect">
            <a:avLst/>
          </a:prstGeom>
        </p:spPr>
        <p:txBody>
          <a:bodyPr wrap="square">
            <a:spAutoFit/>
          </a:bodyPr>
          <a:lstStyle/>
          <a:p>
            <a:pPr>
              <a:lnSpc>
                <a:spcPct val="150000"/>
              </a:lnSpc>
            </a:pPr>
            <a:r>
              <a:rPr lang="it-IT" sz="2000" dirty="0">
                <a:latin typeface="Calibri" panose="020F0502020204030204" pitchFamily="34" charset="0"/>
                <a:ea typeface="Calibri" panose="020F0502020204030204" pitchFamily="34" charset="0"/>
                <a:cs typeface="Times New Roman" panose="02020603050405020304" pitchFamily="18" charset="0"/>
              </a:rPr>
              <a:t>Una delle tecniche utilizzate attualmente per sviluppare micro </a:t>
            </a:r>
            <a:r>
              <a:rPr lang="it-IT" sz="2000" dirty="0" err="1">
                <a:latin typeface="Calibri" panose="020F0502020204030204" pitchFamily="34" charset="0"/>
                <a:ea typeface="Calibri" panose="020F0502020204030204" pitchFamily="34" charset="0"/>
                <a:cs typeface="Times New Roman" panose="02020603050405020304" pitchFamily="18" charset="0"/>
              </a:rPr>
              <a:t>FrontEnd</a:t>
            </a:r>
            <a:r>
              <a:rPr lang="it-IT" sz="2000" dirty="0">
                <a:latin typeface="Calibri" panose="020F0502020204030204" pitchFamily="34" charset="0"/>
                <a:ea typeface="Calibri" panose="020F0502020204030204" pitchFamily="34" charset="0"/>
                <a:cs typeface="Times New Roman" panose="02020603050405020304" pitchFamily="18" charset="0"/>
              </a:rPr>
              <a:t>, è attraverso l’utilizzo degli </a:t>
            </a:r>
            <a:r>
              <a:rPr lang="it-IT" sz="2000" dirty="0" err="1">
                <a:latin typeface="Calibri" panose="020F0502020204030204" pitchFamily="34" charset="0"/>
                <a:ea typeface="Calibri" panose="020F0502020204030204" pitchFamily="34" charset="0"/>
                <a:cs typeface="Times New Roman" panose="02020603050405020304" pitchFamily="18" charset="0"/>
              </a:rPr>
              <a:t>Iframe</a:t>
            </a:r>
            <a:r>
              <a:rPr lang="it-IT" sz="2000" dirty="0">
                <a:latin typeface="Calibri" panose="020F0502020204030204" pitchFamily="34" charset="0"/>
                <a:ea typeface="Calibri" panose="020F0502020204030204" pitchFamily="34" charset="0"/>
                <a:cs typeface="Times New Roman" panose="02020603050405020304" pitchFamily="18" charset="0"/>
              </a:rPr>
              <a:t>. La complessità degli </a:t>
            </a:r>
            <a:r>
              <a:rPr lang="it-IT" sz="2000" dirty="0" err="1">
                <a:latin typeface="Calibri" panose="020F0502020204030204" pitchFamily="34" charset="0"/>
                <a:ea typeface="Calibri" panose="020F0502020204030204" pitchFamily="34" charset="0"/>
                <a:cs typeface="Times New Roman" panose="02020603050405020304" pitchFamily="18" charset="0"/>
              </a:rPr>
              <a:t>IFrame</a:t>
            </a:r>
            <a:r>
              <a:rPr lang="it-IT" sz="2000" dirty="0">
                <a:latin typeface="Calibri" panose="020F0502020204030204" pitchFamily="34" charset="0"/>
                <a:ea typeface="Calibri" panose="020F0502020204030204" pitchFamily="34" charset="0"/>
                <a:cs typeface="Times New Roman" panose="02020603050405020304" pitchFamily="18" charset="0"/>
              </a:rPr>
              <a:t> non verrà discussa in quanto di facile utilizzo.</a:t>
            </a:r>
          </a:p>
        </p:txBody>
      </p:sp>
    </p:spTree>
    <p:extLst>
      <p:ext uri="{BB962C8B-B14F-4D97-AF65-F5344CB8AC3E}">
        <p14:creationId xmlns:p14="http://schemas.microsoft.com/office/powerpoint/2010/main" val="196297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F8AB15F2-6A6C-3249-A0D5-0C3CFC7B6684}"/>
              </a:ext>
            </a:extLst>
          </p:cNvPr>
          <p:cNvSpPr txBox="1">
            <a:spLocks/>
          </p:cNvSpPr>
          <p:nvPr/>
        </p:nvSpPr>
        <p:spPr>
          <a:xfrm>
            <a:off x="182082" y="224574"/>
            <a:ext cx="9940326" cy="633743"/>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it-IT" dirty="0"/>
              <a:t>NGINX – Server side </a:t>
            </a:r>
            <a:r>
              <a:rPr lang="it-IT" dirty="0" err="1"/>
              <a:t>routing</a:t>
            </a:r>
            <a:endParaRPr lang="it-IT" dirty="0"/>
          </a:p>
        </p:txBody>
      </p:sp>
      <p:sp>
        <p:nvSpPr>
          <p:cNvPr id="4" name="Rettangolo con angoli arrotondati 3">
            <a:extLst>
              <a:ext uri="{FF2B5EF4-FFF2-40B4-BE49-F238E27FC236}">
                <a16:creationId xmlns:a16="http://schemas.microsoft.com/office/drawing/2014/main" id="{B9A769E3-0BC0-AF44-B063-ECDE749E41E7}"/>
              </a:ext>
            </a:extLst>
          </p:cNvPr>
          <p:cNvSpPr/>
          <p:nvPr/>
        </p:nvSpPr>
        <p:spPr>
          <a:xfrm>
            <a:off x="3485535" y="2927554"/>
            <a:ext cx="5220929" cy="1002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2 - </a:t>
            </a:r>
            <a:r>
              <a:rPr lang="it-IT" dirty="0" err="1"/>
              <a:t>Frontend</a:t>
            </a:r>
            <a:r>
              <a:rPr lang="it-IT" dirty="0"/>
              <a:t> </a:t>
            </a:r>
            <a:r>
              <a:rPr lang="it-IT" dirty="0" err="1"/>
              <a:t>proxy</a:t>
            </a:r>
            <a:r>
              <a:rPr lang="it-IT" dirty="0"/>
              <a:t> (</a:t>
            </a:r>
            <a:r>
              <a:rPr lang="it-IT" dirty="0" err="1"/>
              <a:t>Nginx</a:t>
            </a:r>
            <a:r>
              <a:rPr lang="it-IT" dirty="0"/>
              <a:t>)</a:t>
            </a:r>
          </a:p>
        </p:txBody>
      </p:sp>
      <p:sp>
        <p:nvSpPr>
          <p:cNvPr id="5" name="Rettangolo con angoli arrotondati 4">
            <a:extLst>
              <a:ext uri="{FF2B5EF4-FFF2-40B4-BE49-F238E27FC236}">
                <a16:creationId xmlns:a16="http://schemas.microsoft.com/office/drawing/2014/main" id="{E6086612-2581-A249-8D35-D1D30FFC29AB}"/>
              </a:ext>
            </a:extLst>
          </p:cNvPr>
          <p:cNvSpPr/>
          <p:nvPr/>
        </p:nvSpPr>
        <p:spPr>
          <a:xfrm>
            <a:off x="4625039" y="5132439"/>
            <a:ext cx="2941922" cy="66718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dirty="0"/>
              <a:t>Team A</a:t>
            </a:r>
          </a:p>
        </p:txBody>
      </p:sp>
      <p:sp>
        <p:nvSpPr>
          <p:cNvPr id="6" name="Rettangolo con angoli arrotondati 5">
            <a:extLst>
              <a:ext uri="{FF2B5EF4-FFF2-40B4-BE49-F238E27FC236}">
                <a16:creationId xmlns:a16="http://schemas.microsoft.com/office/drawing/2014/main" id="{59EA8BDB-C75A-B249-A59E-DBCFAAB8D19E}"/>
              </a:ext>
            </a:extLst>
          </p:cNvPr>
          <p:cNvSpPr/>
          <p:nvPr/>
        </p:nvSpPr>
        <p:spPr>
          <a:xfrm>
            <a:off x="8176463" y="5132439"/>
            <a:ext cx="2941922" cy="667180"/>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dirty="0"/>
              <a:t>Team B</a:t>
            </a:r>
          </a:p>
        </p:txBody>
      </p:sp>
      <p:sp>
        <p:nvSpPr>
          <p:cNvPr id="7" name="CasellaDiTesto 6">
            <a:extLst>
              <a:ext uri="{FF2B5EF4-FFF2-40B4-BE49-F238E27FC236}">
                <a16:creationId xmlns:a16="http://schemas.microsoft.com/office/drawing/2014/main" id="{53FD93D0-4582-0E44-8AA2-8586478BF489}"/>
              </a:ext>
            </a:extLst>
          </p:cNvPr>
          <p:cNvSpPr txBox="1"/>
          <p:nvPr/>
        </p:nvSpPr>
        <p:spPr>
          <a:xfrm>
            <a:off x="4896465" y="1209368"/>
            <a:ext cx="1763624" cy="369332"/>
          </a:xfrm>
          <a:prstGeom prst="rect">
            <a:avLst/>
          </a:prstGeom>
          <a:noFill/>
        </p:spPr>
        <p:txBody>
          <a:bodyPr wrap="none" rtlCol="0">
            <a:spAutoFit/>
          </a:bodyPr>
          <a:lstStyle/>
          <a:p>
            <a:r>
              <a:rPr lang="it-IT" dirty="0"/>
              <a:t>Page </a:t>
            </a:r>
            <a:r>
              <a:rPr lang="it-IT" dirty="0" err="1"/>
              <a:t>Request</a:t>
            </a:r>
            <a:endParaRPr lang="it-IT" dirty="0"/>
          </a:p>
        </p:txBody>
      </p:sp>
      <p:cxnSp>
        <p:nvCxnSpPr>
          <p:cNvPr id="8" name="Connettore 2 7">
            <a:extLst>
              <a:ext uri="{FF2B5EF4-FFF2-40B4-BE49-F238E27FC236}">
                <a16:creationId xmlns:a16="http://schemas.microsoft.com/office/drawing/2014/main" id="{5D9E0489-D1DA-1B49-808E-4BDD14D57D8B}"/>
              </a:ext>
            </a:extLst>
          </p:cNvPr>
          <p:cNvCxnSpPr>
            <a:cxnSpLocks/>
          </p:cNvCxnSpPr>
          <p:nvPr/>
        </p:nvCxnSpPr>
        <p:spPr>
          <a:xfrm>
            <a:off x="5358581" y="1578700"/>
            <a:ext cx="0" cy="1348854"/>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11" name="Connettore 2 10">
            <a:extLst>
              <a:ext uri="{FF2B5EF4-FFF2-40B4-BE49-F238E27FC236}">
                <a16:creationId xmlns:a16="http://schemas.microsoft.com/office/drawing/2014/main" id="{51B42D22-27CB-E047-A7E0-429A064F9979}"/>
              </a:ext>
            </a:extLst>
          </p:cNvPr>
          <p:cNvCxnSpPr>
            <a:cxnSpLocks/>
          </p:cNvCxnSpPr>
          <p:nvPr/>
        </p:nvCxnSpPr>
        <p:spPr>
          <a:xfrm flipV="1">
            <a:off x="6174658" y="1578701"/>
            <a:ext cx="1" cy="1348853"/>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15" name="Connettore 2 14">
            <a:extLst>
              <a:ext uri="{FF2B5EF4-FFF2-40B4-BE49-F238E27FC236}">
                <a16:creationId xmlns:a16="http://schemas.microsoft.com/office/drawing/2014/main" id="{ABC260D3-FECB-CD44-8590-C23B84E5ED36}"/>
              </a:ext>
            </a:extLst>
          </p:cNvPr>
          <p:cNvCxnSpPr>
            <a:cxnSpLocks/>
          </p:cNvCxnSpPr>
          <p:nvPr/>
        </p:nvCxnSpPr>
        <p:spPr>
          <a:xfrm>
            <a:off x="5334001" y="3930445"/>
            <a:ext cx="0" cy="1201994"/>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17" name="Connettore 2 16">
            <a:extLst>
              <a:ext uri="{FF2B5EF4-FFF2-40B4-BE49-F238E27FC236}">
                <a16:creationId xmlns:a16="http://schemas.microsoft.com/office/drawing/2014/main" id="{7D8FCA84-C5C9-AF40-B6E9-565964D29700}"/>
              </a:ext>
            </a:extLst>
          </p:cNvPr>
          <p:cNvCxnSpPr>
            <a:cxnSpLocks/>
          </p:cNvCxnSpPr>
          <p:nvPr/>
        </p:nvCxnSpPr>
        <p:spPr>
          <a:xfrm flipV="1">
            <a:off x="6243485" y="3930446"/>
            <a:ext cx="0" cy="1201993"/>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sp>
        <p:nvSpPr>
          <p:cNvPr id="20" name="CasellaDiTesto 19">
            <a:extLst>
              <a:ext uri="{FF2B5EF4-FFF2-40B4-BE49-F238E27FC236}">
                <a16:creationId xmlns:a16="http://schemas.microsoft.com/office/drawing/2014/main" id="{1740F239-016C-724C-95C3-1CE51FA80539}"/>
              </a:ext>
            </a:extLst>
          </p:cNvPr>
          <p:cNvSpPr txBox="1"/>
          <p:nvPr/>
        </p:nvSpPr>
        <p:spPr>
          <a:xfrm>
            <a:off x="6660089" y="2558222"/>
            <a:ext cx="1965603" cy="369332"/>
          </a:xfrm>
          <a:prstGeom prst="rect">
            <a:avLst/>
          </a:prstGeom>
          <a:noFill/>
        </p:spPr>
        <p:txBody>
          <a:bodyPr wrap="none" rtlCol="0">
            <a:spAutoFit/>
          </a:bodyPr>
          <a:lstStyle/>
          <a:p>
            <a:r>
              <a:rPr lang="it-IT" dirty="0"/>
              <a:t>Localhost:9090</a:t>
            </a:r>
          </a:p>
        </p:txBody>
      </p:sp>
      <p:sp>
        <p:nvSpPr>
          <p:cNvPr id="21" name="CasellaDiTesto 20">
            <a:extLst>
              <a:ext uri="{FF2B5EF4-FFF2-40B4-BE49-F238E27FC236}">
                <a16:creationId xmlns:a16="http://schemas.microsoft.com/office/drawing/2014/main" id="{185CD562-C37F-A04F-AA9E-15C0FCE065A8}"/>
              </a:ext>
            </a:extLst>
          </p:cNvPr>
          <p:cNvSpPr txBox="1"/>
          <p:nvPr/>
        </p:nvSpPr>
        <p:spPr>
          <a:xfrm>
            <a:off x="5113197" y="5830530"/>
            <a:ext cx="1901483" cy="369332"/>
          </a:xfrm>
          <a:prstGeom prst="rect">
            <a:avLst/>
          </a:prstGeom>
          <a:noFill/>
        </p:spPr>
        <p:txBody>
          <a:bodyPr wrap="none" rtlCol="0">
            <a:spAutoFit/>
          </a:bodyPr>
          <a:lstStyle/>
          <a:p>
            <a:r>
              <a:rPr lang="it-IT" dirty="0"/>
              <a:t>localhost:9091</a:t>
            </a:r>
          </a:p>
        </p:txBody>
      </p:sp>
      <p:sp>
        <p:nvSpPr>
          <p:cNvPr id="22" name="CasellaDiTesto 21">
            <a:extLst>
              <a:ext uri="{FF2B5EF4-FFF2-40B4-BE49-F238E27FC236}">
                <a16:creationId xmlns:a16="http://schemas.microsoft.com/office/drawing/2014/main" id="{9369BEB9-9338-4146-AD4E-96D387609F28}"/>
              </a:ext>
            </a:extLst>
          </p:cNvPr>
          <p:cNvSpPr txBox="1"/>
          <p:nvPr/>
        </p:nvSpPr>
        <p:spPr>
          <a:xfrm>
            <a:off x="8625692" y="5847709"/>
            <a:ext cx="2029723" cy="369332"/>
          </a:xfrm>
          <a:prstGeom prst="rect">
            <a:avLst/>
          </a:prstGeom>
          <a:noFill/>
        </p:spPr>
        <p:txBody>
          <a:bodyPr wrap="none" rtlCol="0">
            <a:spAutoFit/>
          </a:bodyPr>
          <a:lstStyle/>
          <a:p>
            <a:r>
              <a:rPr lang="it-IT" dirty="0"/>
              <a:t>Llocalhost:9092</a:t>
            </a:r>
          </a:p>
        </p:txBody>
      </p:sp>
      <p:cxnSp>
        <p:nvCxnSpPr>
          <p:cNvPr id="26" name="Connettore 2 25">
            <a:extLst>
              <a:ext uri="{FF2B5EF4-FFF2-40B4-BE49-F238E27FC236}">
                <a16:creationId xmlns:a16="http://schemas.microsoft.com/office/drawing/2014/main" id="{603CD0E7-B661-7049-B09F-BBD876AED84E}"/>
              </a:ext>
            </a:extLst>
          </p:cNvPr>
          <p:cNvCxnSpPr/>
          <p:nvPr/>
        </p:nvCxnSpPr>
        <p:spPr>
          <a:xfrm flipH="1">
            <a:off x="2241755" y="3429000"/>
            <a:ext cx="1700980" cy="0"/>
          </a:xfrm>
          <a:prstGeom prst="straightConnector1">
            <a:avLst/>
          </a:prstGeom>
          <a:ln w="38100">
            <a:solidFill>
              <a:srgbClr val="FF0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Rettangolo con angoli arrotondati 26">
            <a:extLst>
              <a:ext uri="{FF2B5EF4-FFF2-40B4-BE49-F238E27FC236}">
                <a16:creationId xmlns:a16="http://schemas.microsoft.com/office/drawing/2014/main" id="{844C8DF9-20E3-2D4F-B410-B26470CBCDAD}"/>
              </a:ext>
            </a:extLst>
          </p:cNvPr>
          <p:cNvSpPr/>
          <p:nvPr/>
        </p:nvSpPr>
        <p:spPr>
          <a:xfrm>
            <a:off x="686788" y="2397423"/>
            <a:ext cx="1435696" cy="2063152"/>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dirty="0"/>
              <a:t>Routing</a:t>
            </a:r>
          </a:p>
        </p:txBody>
      </p:sp>
      <p:sp>
        <p:nvSpPr>
          <p:cNvPr id="28" name="CasellaDiTesto 27">
            <a:extLst>
              <a:ext uri="{FF2B5EF4-FFF2-40B4-BE49-F238E27FC236}">
                <a16:creationId xmlns:a16="http://schemas.microsoft.com/office/drawing/2014/main" id="{4493E96F-A7F9-9547-93B9-99F2A8FF5EC6}"/>
              </a:ext>
            </a:extLst>
          </p:cNvPr>
          <p:cNvSpPr txBox="1"/>
          <p:nvPr/>
        </p:nvSpPr>
        <p:spPr>
          <a:xfrm>
            <a:off x="434250" y="4500356"/>
            <a:ext cx="1940772" cy="923330"/>
          </a:xfrm>
          <a:prstGeom prst="rect">
            <a:avLst/>
          </a:prstGeom>
          <a:noFill/>
        </p:spPr>
        <p:txBody>
          <a:bodyPr wrap="square" rtlCol="0">
            <a:spAutoFit/>
          </a:bodyPr>
          <a:lstStyle/>
          <a:p>
            <a:pPr algn="ctr"/>
            <a:r>
              <a:rPr lang="it-IT" dirty="0"/>
              <a:t>localhost:9091 </a:t>
            </a:r>
            <a:r>
              <a:rPr lang="it-IT" dirty="0" err="1"/>
              <a:t>Founded</a:t>
            </a:r>
            <a:endParaRPr lang="it-IT" dirty="0"/>
          </a:p>
          <a:p>
            <a:endParaRPr lang="it-IT" dirty="0"/>
          </a:p>
        </p:txBody>
      </p:sp>
      <p:pic>
        <p:nvPicPr>
          <p:cNvPr id="30" name="Elemento grafico 29" descr="Cartello stradale contorno">
            <a:extLst>
              <a:ext uri="{FF2B5EF4-FFF2-40B4-BE49-F238E27FC236}">
                <a16:creationId xmlns:a16="http://schemas.microsoft.com/office/drawing/2014/main" id="{47B78C39-A38E-1B40-9CE7-C44039B7C7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7436" y="1408504"/>
            <a:ext cx="914400" cy="914400"/>
          </a:xfrm>
          <a:prstGeom prst="rect">
            <a:avLst/>
          </a:prstGeom>
        </p:spPr>
      </p:pic>
      <p:sp>
        <p:nvSpPr>
          <p:cNvPr id="31" name="CasellaDiTesto 30">
            <a:extLst>
              <a:ext uri="{FF2B5EF4-FFF2-40B4-BE49-F238E27FC236}">
                <a16:creationId xmlns:a16="http://schemas.microsoft.com/office/drawing/2014/main" id="{AFE88C25-1E4A-A443-AB46-5ECF81E43FDB}"/>
              </a:ext>
            </a:extLst>
          </p:cNvPr>
          <p:cNvSpPr txBox="1"/>
          <p:nvPr/>
        </p:nvSpPr>
        <p:spPr>
          <a:xfrm>
            <a:off x="5026439" y="2125338"/>
            <a:ext cx="332142" cy="369332"/>
          </a:xfrm>
          <a:prstGeom prst="rect">
            <a:avLst/>
          </a:prstGeom>
          <a:noFill/>
        </p:spPr>
        <p:txBody>
          <a:bodyPr wrap="none" rtlCol="0">
            <a:spAutoFit/>
          </a:bodyPr>
          <a:lstStyle/>
          <a:p>
            <a:r>
              <a:rPr lang="it-IT" dirty="0"/>
              <a:t>1</a:t>
            </a:r>
          </a:p>
        </p:txBody>
      </p:sp>
      <p:sp>
        <p:nvSpPr>
          <p:cNvPr id="32" name="CasellaDiTesto 31">
            <a:extLst>
              <a:ext uri="{FF2B5EF4-FFF2-40B4-BE49-F238E27FC236}">
                <a16:creationId xmlns:a16="http://schemas.microsoft.com/office/drawing/2014/main" id="{CDFC5CC8-CB74-9E48-8C37-F46C54770780}"/>
              </a:ext>
            </a:extLst>
          </p:cNvPr>
          <p:cNvSpPr txBox="1"/>
          <p:nvPr/>
        </p:nvSpPr>
        <p:spPr>
          <a:xfrm>
            <a:off x="5024625" y="4379241"/>
            <a:ext cx="332142" cy="369332"/>
          </a:xfrm>
          <a:prstGeom prst="rect">
            <a:avLst/>
          </a:prstGeom>
          <a:noFill/>
        </p:spPr>
        <p:txBody>
          <a:bodyPr wrap="none" rtlCol="0">
            <a:spAutoFit/>
          </a:bodyPr>
          <a:lstStyle/>
          <a:p>
            <a:r>
              <a:rPr lang="it-IT" dirty="0"/>
              <a:t>3</a:t>
            </a:r>
          </a:p>
        </p:txBody>
      </p:sp>
      <p:sp>
        <p:nvSpPr>
          <p:cNvPr id="33" name="CasellaDiTesto 32">
            <a:extLst>
              <a:ext uri="{FF2B5EF4-FFF2-40B4-BE49-F238E27FC236}">
                <a16:creationId xmlns:a16="http://schemas.microsoft.com/office/drawing/2014/main" id="{E1E4594C-B26C-1D4B-9E4D-B6EE85AC9D48}"/>
              </a:ext>
            </a:extLst>
          </p:cNvPr>
          <p:cNvSpPr txBox="1"/>
          <p:nvPr/>
        </p:nvSpPr>
        <p:spPr>
          <a:xfrm>
            <a:off x="5948516" y="4386508"/>
            <a:ext cx="332142" cy="369332"/>
          </a:xfrm>
          <a:prstGeom prst="rect">
            <a:avLst/>
          </a:prstGeom>
          <a:noFill/>
        </p:spPr>
        <p:txBody>
          <a:bodyPr wrap="none" rtlCol="0">
            <a:spAutoFit/>
          </a:bodyPr>
          <a:lstStyle/>
          <a:p>
            <a:r>
              <a:rPr lang="it-IT" dirty="0"/>
              <a:t>4</a:t>
            </a:r>
          </a:p>
        </p:txBody>
      </p:sp>
      <p:sp>
        <p:nvSpPr>
          <p:cNvPr id="34" name="CasellaDiTesto 33">
            <a:extLst>
              <a:ext uri="{FF2B5EF4-FFF2-40B4-BE49-F238E27FC236}">
                <a16:creationId xmlns:a16="http://schemas.microsoft.com/office/drawing/2014/main" id="{9A1AA658-C22A-0642-A3F9-0243FFFFDFA7}"/>
              </a:ext>
            </a:extLst>
          </p:cNvPr>
          <p:cNvSpPr txBox="1"/>
          <p:nvPr/>
        </p:nvSpPr>
        <p:spPr>
          <a:xfrm>
            <a:off x="6264686" y="2138238"/>
            <a:ext cx="332142" cy="369332"/>
          </a:xfrm>
          <a:prstGeom prst="rect">
            <a:avLst/>
          </a:prstGeom>
          <a:noFill/>
        </p:spPr>
        <p:txBody>
          <a:bodyPr wrap="none" rtlCol="0">
            <a:spAutoFit/>
          </a:bodyPr>
          <a:lstStyle/>
          <a:p>
            <a:r>
              <a:rPr lang="it-IT" dirty="0"/>
              <a:t>5</a:t>
            </a:r>
          </a:p>
        </p:txBody>
      </p:sp>
    </p:spTree>
    <p:extLst>
      <p:ext uri="{BB962C8B-B14F-4D97-AF65-F5344CB8AC3E}">
        <p14:creationId xmlns:p14="http://schemas.microsoft.com/office/powerpoint/2010/main" val="32686082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F9874C8-9856-9847-9C59-5C072CFDD71E}"/>
              </a:ext>
            </a:extLst>
          </p:cNvPr>
          <p:cNvSpPr txBox="1">
            <a:spLocks/>
          </p:cNvSpPr>
          <p:nvPr/>
        </p:nvSpPr>
        <p:spPr>
          <a:xfrm>
            <a:off x="182082" y="224574"/>
            <a:ext cx="9940326" cy="633743"/>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it-IT" dirty="0"/>
              <a:t>NGINX – Server side </a:t>
            </a:r>
            <a:r>
              <a:rPr lang="it-IT" dirty="0" err="1"/>
              <a:t>routing</a:t>
            </a:r>
            <a:endParaRPr lang="it-IT" dirty="0"/>
          </a:p>
        </p:txBody>
      </p:sp>
      <p:sp>
        <p:nvSpPr>
          <p:cNvPr id="4" name="Rettangolo 3">
            <a:extLst>
              <a:ext uri="{FF2B5EF4-FFF2-40B4-BE49-F238E27FC236}">
                <a16:creationId xmlns:a16="http://schemas.microsoft.com/office/drawing/2014/main" id="{705583AE-DD1C-A348-8D8B-FFB9DC90E689}"/>
              </a:ext>
            </a:extLst>
          </p:cNvPr>
          <p:cNvSpPr/>
          <p:nvPr/>
        </p:nvSpPr>
        <p:spPr>
          <a:xfrm>
            <a:off x="550606" y="1720840"/>
            <a:ext cx="10569678" cy="3360279"/>
          </a:xfrm>
          <a:prstGeom prst="rect">
            <a:avLst/>
          </a:prstGeom>
        </p:spPr>
        <p:txBody>
          <a:bodyPr wrap="square">
            <a:spAutoFit/>
          </a:bodyPr>
          <a:lstStyle/>
          <a:p>
            <a:pPr algn="just">
              <a:lnSpc>
                <a:spcPct val="150000"/>
              </a:lnSpc>
            </a:pPr>
            <a:r>
              <a:rPr lang="it-IT" dirty="0">
                <a:ea typeface="Calibri" panose="020F0502020204030204" pitchFamily="34" charset="0"/>
                <a:cs typeface="Times New Roman" panose="02020603050405020304" pitchFamily="18" charset="0"/>
              </a:rPr>
              <a:t>Questa tecnica ha notevoli vantaggi, di seguito alcuni:</a:t>
            </a:r>
          </a:p>
          <a:p>
            <a:pPr marL="342900" lvl="0" indent="-342900" algn="just">
              <a:lnSpc>
                <a:spcPct val="150000"/>
              </a:lnSpc>
              <a:buFont typeface="Symbol" pitchFamily="2" charset="2"/>
              <a:buChar char=""/>
            </a:pPr>
            <a:r>
              <a:rPr lang="it-IT" dirty="0">
                <a:ea typeface="Calibri" panose="020F0502020204030204" pitchFamily="34" charset="0"/>
                <a:cs typeface="Times New Roman" panose="02020603050405020304" pitchFamily="18" charset="0"/>
              </a:rPr>
              <a:t>Risolve il problema del </a:t>
            </a:r>
            <a:r>
              <a:rPr lang="it-IT" dirty="0" err="1">
                <a:ea typeface="Calibri" panose="020F0502020204030204" pitchFamily="34" charset="0"/>
                <a:cs typeface="Times New Roman" panose="02020603050405020304" pitchFamily="18" charset="0"/>
              </a:rPr>
              <a:t>cors</a:t>
            </a:r>
            <a:r>
              <a:rPr lang="it-IT" dirty="0">
                <a:ea typeface="Calibri" panose="020F0502020204030204" pitchFamily="34" charset="0"/>
                <a:cs typeface="Times New Roman" panose="02020603050405020304" pitchFamily="18" charset="0"/>
              </a:rPr>
              <a:t> domain quando integriamo vari micro </a:t>
            </a:r>
            <a:r>
              <a:rPr lang="it-IT" dirty="0" err="1">
                <a:ea typeface="Calibri" panose="020F0502020204030204" pitchFamily="34" charset="0"/>
                <a:cs typeface="Times New Roman" panose="02020603050405020304" pitchFamily="18" charset="0"/>
              </a:rPr>
              <a:t>Frontend</a:t>
            </a:r>
            <a:endParaRPr lang="it-IT" dirty="0">
              <a:ea typeface="Calibri" panose="020F0502020204030204" pitchFamily="34" charset="0"/>
              <a:cs typeface="Times New Roman" panose="02020603050405020304" pitchFamily="18" charset="0"/>
            </a:endParaRPr>
          </a:p>
          <a:p>
            <a:pPr marL="342900" lvl="0" indent="-342900" algn="just">
              <a:lnSpc>
                <a:spcPct val="150000"/>
              </a:lnSpc>
              <a:buFont typeface="Symbol" pitchFamily="2" charset="2"/>
              <a:buChar char=""/>
            </a:pPr>
            <a:r>
              <a:rPr lang="it-IT" dirty="0">
                <a:ea typeface="Calibri" panose="020F0502020204030204" pitchFamily="34" charset="0"/>
                <a:cs typeface="Times New Roman" panose="02020603050405020304" pitchFamily="18" charset="0"/>
              </a:rPr>
              <a:t>Consente la condivisione di dati come lo stato di accesso tramite i cookie</a:t>
            </a:r>
          </a:p>
          <a:p>
            <a:pPr marL="342900" lvl="0" indent="-342900" algn="just">
              <a:lnSpc>
                <a:spcPct val="150000"/>
              </a:lnSpc>
              <a:buFont typeface="Symbol" pitchFamily="2" charset="2"/>
              <a:buChar char=""/>
            </a:pPr>
            <a:r>
              <a:rPr lang="it-IT" dirty="0">
                <a:ea typeface="Calibri" panose="020F0502020204030204" pitchFamily="34" charset="0"/>
                <a:cs typeface="Times New Roman" panose="02020603050405020304" pitchFamily="18" charset="0"/>
              </a:rPr>
              <a:t>Migliora notevolmente le performance lato client.</a:t>
            </a:r>
          </a:p>
          <a:p>
            <a:pPr algn="just">
              <a:lnSpc>
                <a:spcPct val="150000"/>
              </a:lnSpc>
            </a:pPr>
            <a:r>
              <a:rPr lang="it-IT" dirty="0">
                <a:ea typeface="Calibri" panose="020F0502020204030204" pitchFamily="34" charset="0"/>
                <a:cs typeface="Times New Roman" panose="02020603050405020304" pitchFamily="18" charset="0"/>
              </a:rPr>
              <a:t>Inoltre permette di creare siti web facili da indicizzare dai vari motori di ricerca. Per un'applicazione interna, esso potrebbe anche andare bene saltare l'infrastruttura extra e andare con un sottodominio-per team</a:t>
            </a:r>
          </a:p>
          <a:p>
            <a:pPr algn="just">
              <a:lnSpc>
                <a:spcPct val="150000"/>
              </a:lnSpc>
            </a:pPr>
            <a:r>
              <a:rPr lang="it-IT" dirty="0">
                <a:ea typeface="Calibri" panose="020F0502020204030204" pitchFamily="34" charset="0"/>
                <a:cs typeface="Times New Roman" panose="02020603050405020304" pitchFamily="18" charset="0"/>
              </a:rPr>
              <a:t>approccio.</a:t>
            </a:r>
          </a:p>
        </p:txBody>
      </p:sp>
    </p:spTree>
    <p:extLst>
      <p:ext uri="{BB962C8B-B14F-4D97-AF65-F5344CB8AC3E}">
        <p14:creationId xmlns:p14="http://schemas.microsoft.com/office/powerpoint/2010/main" val="1589258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0DCCB409-E174-E94C-A31C-F6454948D6F4}"/>
              </a:ext>
            </a:extLst>
          </p:cNvPr>
          <p:cNvSpPr txBox="1">
            <a:spLocks/>
          </p:cNvSpPr>
          <p:nvPr/>
        </p:nvSpPr>
        <p:spPr>
          <a:xfrm>
            <a:off x="182082" y="224574"/>
            <a:ext cx="9940326" cy="633743"/>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it-IT" dirty="0"/>
              <a:t>NGINX – Server side </a:t>
            </a:r>
            <a:r>
              <a:rPr lang="it-IT" dirty="0" err="1"/>
              <a:t>composition</a:t>
            </a:r>
            <a:endParaRPr lang="it-IT" dirty="0"/>
          </a:p>
        </p:txBody>
      </p:sp>
      <p:pic>
        <p:nvPicPr>
          <p:cNvPr id="5" name="Immagine 4">
            <a:extLst>
              <a:ext uri="{FF2B5EF4-FFF2-40B4-BE49-F238E27FC236}">
                <a16:creationId xmlns:a16="http://schemas.microsoft.com/office/drawing/2014/main" id="{6E28DCE0-FD0A-7547-BD36-69B1C75F06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1935" y="1080516"/>
            <a:ext cx="6715227" cy="5039039"/>
          </a:xfrm>
          <a:prstGeom prst="rect">
            <a:avLst/>
          </a:prstGeom>
        </p:spPr>
      </p:pic>
      <p:sp>
        <p:nvSpPr>
          <p:cNvPr id="6" name="CasellaDiTesto 5">
            <a:extLst>
              <a:ext uri="{FF2B5EF4-FFF2-40B4-BE49-F238E27FC236}">
                <a16:creationId xmlns:a16="http://schemas.microsoft.com/office/drawing/2014/main" id="{0009C0CD-A96D-8748-96A2-E05A5DAFE28C}"/>
              </a:ext>
            </a:extLst>
          </p:cNvPr>
          <p:cNvSpPr txBox="1"/>
          <p:nvPr/>
        </p:nvSpPr>
        <p:spPr>
          <a:xfrm>
            <a:off x="314838" y="1339669"/>
            <a:ext cx="4712540" cy="5293757"/>
          </a:xfrm>
          <a:prstGeom prst="rect">
            <a:avLst/>
          </a:prstGeom>
          <a:noFill/>
        </p:spPr>
        <p:txBody>
          <a:bodyPr wrap="square" rtlCol="0">
            <a:spAutoFit/>
          </a:bodyPr>
          <a:lstStyle/>
          <a:p>
            <a:r>
              <a:rPr lang="it-IT" sz="1600" dirty="0" err="1"/>
              <a:t>Nginx</a:t>
            </a:r>
            <a:r>
              <a:rPr lang="it-IT" sz="1600" dirty="0"/>
              <a:t> può essere anche configurato per la </a:t>
            </a:r>
            <a:r>
              <a:rPr lang="it-IT" sz="1600" dirty="0" err="1"/>
              <a:t>compositione</a:t>
            </a:r>
            <a:r>
              <a:rPr lang="it-IT" sz="1600" dirty="0"/>
              <a:t> lato server(SSI – server side </a:t>
            </a:r>
            <a:r>
              <a:rPr lang="it-IT" sz="1600" dirty="0" err="1"/>
              <a:t>inclusion</a:t>
            </a:r>
            <a:r>
              <a:rPr lang="it-IT" sz="1600" dirty="0"/>
              <a:t>). Questa tecnica migliora in maniera sorprendente le performance lato client.</a:t>
            </a:r>
          </a:p>
          <a:p>
            <a:endParaRPr lang="it-IT" sz="1600" dirty="0"/>
          </a:p>
          <a:p>
            <a:r>
              <a:rPr lang="it-IT" sz="1600" dirty="0"/>
              <a:t>Se la pagina da comporre è molto grande, il server potrebbe richiedere molto tempo per rispondere con le risorse </a:t>
            </a:r>
            <a:r>
              <a:rPr lang="it-IT" sz="1600" dirty="0" err="1"/>
              <a:t>renderizzate</a:t>
            </a:r>
            <a:r>
              <a:rPr lang="it-IT" sz="1600" dirty="0"/>
              <a:t>, e quindi il primo caricamento dell’applicazione potrebbe richieder molto tempo. </a:t>
            </a:r>
          </a:p>
          <a:p>
            <a:r>
              <a:rPr lang="it-IT" sz="1600" dirty="0"/>
              <a:t>Inoltre, l'integrazione lato server non viene fornita con l'approccio tecnico per isolare le varie componenti che vengono costruite. Bisogna quindi fare molto affidamenti sulla costruzione incapsulata dei </a:t>
            </a:r>
            <a:r>
              <a:rPr lang="it-IT" sz="1600" dirty="0" err="1"/>
              <a:t>tag</a:t>
            </a:r>
            <a:r>
              <a:rPr lang="it-IT" sz="1600" dirty="0"/>
              <a:t> html e </a:t>
            </a:r>
            <a:r>
              <a:rPr lang="it-IT" sz="1600" dirty="0" err="1"/>
              <a:t>scss</a:t>
            </a:r>
            <a:r>
              <a:rPr lang="it-IT" sz="1600" dirty="0"/>
              <a:t> (potrebbe esserci conflitti e </a:t>
            </a:r>
            <a:r>
              <a:rPr lang="it-IT" sz="1600" dirty="0" err="1"/>
              <a:t>override</a:t>
            </a:r>
            <a:r>
              <a:rPr lang="it-IT" sz="1600" dirty="0"/>
              <a:t>). In questi casi quindi lo sviluppo potrebbe diventare più complicato.</a:t>
            </a:r>
          </a:p>
          <a:p>
            <a:endParaRPr lang="it-IT" sz="1600" dirty="0"/>
          </a:p>
          <a:p>
            <a:endParaRPr lang="it-IT" dirty="0"/>
          </a:p>
        </p:txBody>
      </p:sp>
    </p:spTree>
    <p:extLst>
      <p:ext uri="{BB962C8B-B14F-4D97-AF65-F5344CB8AC3E}">
        <p14:creationId xmlns:p14="http://schemas.microsoft.com/office/powerpoint/2010/main" val="14991969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42691DD-EB33-4843-B4E0-476075F31117}"/>
              </a:ext>
            </a:extLst>
          </p:cNvPr>
          <p:cNvSpPr txBox="1">
            <a:spLocks/>
          </p:cNvSpPr>
          <p:nvPr/>
        </p:nvSpPr>
        <p:spPr>
          <a:xfrm>
            <a:off x="182082" y="224574"/>
            <a:ext cx="9940326" cy="633743"/>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it-IT" dirty="0"/>
              <a:t>Web </a:t>
            </a:r>
            <a:r>
              <a:rPr lang="it-IT" dirty="0" err="1"/>
              <a:t>components</a:t>
            </a:r>
            <a:r>
              <a:rPr lang="it-IT" dirty="0"/>
              <a:t> (</a:t>
            </a:r>
            <a:r>
              <a:rPr lang="it-IT" dirty="0" err="1"/>
              <a:t>angular</a:t>
            </a:r>
            <a:r>
              <a:rPr lang="it-IT" dirty="0"/>
              <a:t> </a:t>
            </a:r>
            <a:r>
              <a:rPr lang="it-IT" dirty="0" err="1"/>
              <a:t>elements</a:t>
            </a:r>
            <a:r>
              <a:rPr lang="it-IT" dirty="0"/>
              <a:t>)</a:t>
            </a:r>
          </a:p>
        </p:txBody>
      </p:sp>
      <p:sp>
        <p:nvSpPr>
          <p:cNvPr id="4" name="Rettangolo 3">
            <a:extLst>
              <a:ext uri="{FF2B5EF4-FFF2-40B4-BE49-F238E27FC236}">
                <a16:creationId xmlns:a16="http://schemas.microsoft.com/office/drawing/2014/main" id="{327D57FA-628E-EA4B-916C-317790F5207E}"/>
              </a:ext>
            </a:extLst>
          </p:cNvPr>
          <p:cNvSpPr/>
          <p:nvPr/>
        </p:nvSpPr>
        <p:spPr>
          <a:xfrm>
            <a:off x="182082" y="858317"/>
            <a:ext cx="11488808" cy="1018227"/>
          </a:xfrm>
          <a:prstGeom prst="rect">
            <a:avLst/>
          </a:prstGeom>
        </p:spPr>
        <p:txBody>
          <a:bodyPr wrap="square">
            <a:spAutoFit/>
          </a:bodyPr>
          <a:lstStyle/>
          <a:p>
            <a:pPr>
              <a:lnSpc>
                <a:spcPct val="150000"/>
              </a:lnSpc>
            </a:pPr>
            <a:r>
              <a:rPr lang="it-IT" sz="1400" dirty="0"/>
              <a:t>I Web </a:t>
            </a:r>
            <a:r>
              <a:rPr lang="it-IT" sz="1400" dirty="0" err="1"/>
              <a:t>components</a:t>
            </a:r>
            <a:r>
              <a:rPr lang="it-IT" sz="1400" dirty="0"/>
              <a:t> ( conosciuti anche come Custom </a:t>
            </a:r>
            <a:r>
              <a:rPr lang="it-IT" sz="1400" dirty="0" err="1"/>
              <a:t>element</a:t>
            </a:r>
            <a:r>
              <a:rPr lang="it-IT" sz="1400" dirty="0"/>
              <a:t>) permettono di creare componenti tramite l’utilizzo di semplice codice html/</a:t>
            </a:r>
            <a:r>
              <a:rPr lang="it-IT" sz="1400" dirty="0" err="1"/>
              <a:t>javascript</a:t>
            </a:r>
            <a:r>
              <a:rPr lang="it-IT" sz="1400" dirty="0"/>
              <a:t>. Sono inoltre utilizzabili all’interno di qualsiasi libreria/</a:t>
            </a:r>
            <a:r>
              <a:rPr lang="it-IT" sz="1400" dirty="0" err="1"/>
              <a:t>framework</a:t>
            </a:r>
            <a:r>
              <a:rPr lang="it-IT" sz="1400" dirty="0"/>
              <a:t>. L’unico problema a cui bisogna prestare attenzione, è la compatibilità tra i vari browser.</a:t>
            </a:r>
          </a:p>
        </p:txBody>
      </p:sp>
      <p:sp>
        <p:nvSpPr>
          <p:cNvPr id="5" name="Rettangolo 4">
            <a:extLst>
              <a:ext uri="{FF2B5EF4-FFF2-40B4-BE49-F238E27FC236}">
                <a16:creationId xmlns:a16="http://schemas.microsoft.com/office/drawing/2014/main" id="{2F91A718-673E-2449-A915-D56D9AECF16B}"/>
              </a:ext>
            </a:extLst>
          </p:cNvPr>
          <p:cNvSpPr/>
          <p:nvPr/>
        </p:nvSpPr>
        <p:spPr>
          <a:xfrm>
            <a:off x="182082" y="1876544"/>
            <a:ext cx="11572567" cy="4573047"/>
          </a:xfrm>
          <a:prstGeom prst="rect">
            <a:avLst/>
          </a:prstGeom>
        </p:spPr>
        <p:txBody>
          <a:bodyPr wrap="square">
            <a:spAutoFit/>
          </a:bodyPr>
          <a:lstStyle/>
          <a:p>
            <a:pPr algn="just">
              <a:lnSpc>
                <a:spcPct val="150000"/>
              </a:lnSpc>
            </a:pPr>
            <a:r>
              <a:rPr lang="it-IT" sz="1400" dirty="0">
                <a:ea typeface="Calibri" panose="020F0502020204030204" pitchFamily="34" charset="0"/>
                <a:cs typeface="Times New Roman" panose="02020603050405020304" pitchFamily="18" charset="0"/>
              </a:rPr>
              <a:t>L’obbiettivo principale dei Web component è introdurre incapsulamento e consentire l'interoperabilità tra diverse librerie o </a:t>
            </a:r>
            <a:r>
              <a:rPr lang="it-IT" sz="1400" dirty="0" err="1">
                <a:ea typeface="Calibri" panose="020F0502020204030204" pitchFamily="34" charset="0"/>
                <a:cs typeface="Times New Roman" panose="02020603050405020304" pitchFamily="18" charset="0"/>
              </a:rPr>
              <a:t>frameworks</a:t>
            </a:r>
            <a:r>
              <a:rPr lang="it-IT" sz="1400" dirty="0">
                <a:ea typeface="Calibri" panose="020F0502020204030204" pitchFamily="34" charset="0"/>
                <a:cs typeface="Times New Roman" panose="02020603050405020304" pitchFamily="18" charset="0"/>
              </a:rPr>
              <a:t>. Al momento tutti i principali browser possono utilizzare questa specifica di sviluppo. È anche possibile aggiornare l'implementazione in browser meno recenti che utilizzano un </a:t>
            </a:r>
            <a:r>
              <a:rPr lang="it-IT" sz="1400" dirty="0" err="1">
                <a:ea typeface="Calibri" panose="020F0502020204030204" pitchFamily="34" charset="0"/>
                <a:cs typeface="Times New Roman" panose="02020603050405020304" pitchFamily="18" charset="0"/>
              </a:rPr>
              <a:t>polyfill</a:t>
            </a:r>
            <a:r>
              <a:rPr lang="it-IT" sz="1400" dirty="0">
                <a:ea typeface="Calibri" panose="020F0502020204030204" pitchFamily="34" charset="0"/>
                <a:cs typeface="Times New Roman" panose="02020603050405020304" pitchFamily="18" charset="0"/>
              </a:rPr>
              <a:t>(vedi il solito internet </a:t>
            </a:r>
            <a:r>
              <a:rPr lang="it-IT" sz="1400" dirty="0" err="1">
                <a:ea typeface="Calibri" panose="020F0502020204030204" pitchFamily="34" charset="0"/>
                <a:cs typeface="Times New Roman" panose="02020603050405020304" pitchFamily="18" charset="0"/>
              </a:rPr>
              <a:t>explorer</a:t>
            </a:r>
            <a:r>
              <a:rPr lang="it-IT" sz="1400" dirty="0">
                <a:ea typeface="Calibri" panose="020F0502020204030204" pitchFamily="34" charset="0"/>
                <a:cs typeface="Times New Roman" panose="02020603050405020304" pitchFamily="18" charset="0"/>
              </a:rPr>
              <a:t>). I web </a:t>
            </a:r>
            <a:r>
              <a:rPr lang="it-IT" sz="1400" dirty="0" err="1">
                <a:ea typeface="Calibri" panose="020F0502020204030204" pitchFamily="34" charset="0"/>
                <a:cs typeface="Times New Roman" panose="02020603050405020304" pitchFamily="18" charset="0"/>
              </a:rPr>
              <a:t>compont</a:t>
            </a:r>
            <a:r>
              <a:rPr lang="it-IT" sz="1400" dirty="0">
                <a:ea typeface="Calibri" panose="020F0502020204030204" pitchFamily="34" charset="0"/>
                <a:cs typeface="Times New Roman" panose="02020603050405020304" pitchFamily="18" charset="0"/>
              </a:rPr>
              <a:t> possono essere di 3 tipi</a:t>
            </a:r>
          </a:p>
          <a:p>
            <a:pPr marL="800100" lvl="1" indent="-342900" algn="just">
              <a:lnSpc>
                <a:spcPct val="150000"/>
              </a:lnSpc>
              <a:buFont typeface="Symbol" pitchFamily="2" charset="2"/>
              <a:buChar char=""/>
            </a:pPr>
            <a:r>
              <a:rPr lang="en-US" sz="1400" dirty="0">
                <a:ea typeface="Calibri" panose="020F0502020204030204" pitchFamily="34" charset="0"/>
                <a:cs typeface="Times New Roman" panose="02020603050405020304" pitchFamily="18" charset="0"/>
              </a:rPr>
              <a:t>Custom Elements, </a:t>
            </a:r>
            <a:endParaRPr lang="it-IT" sz="1400" dirty="0">
              <a:ea typeface="Calibri" panose="020F0502020204030204" pitchFamily="34" charset="0"/>
              <a:cs typeface="Times New Roman" panose="02020603050405020304" pitchFamily="18" charset="0"/>
            </a:endParaRPr>
          </a:p>
          <a:p>
            <a:pPr marL="800100" lvl="1" indent="-342900" algn="just">
              <a:lnSpc>
                <a:spcPct val="150000"/>
              </a:lnSpc>
              <a:buFont typeface="Symbol" pitchFamily="2" charset="2"/>
              <a:buChar char=""/>
            </a:pPr>
            <a:r>
              <a:rPr lang="en-US" sz="1400" dirty="0">
                <a:ea typeface="Calibri" panose="020F0502020204030204" pitchFamily="34" charset="0"/>
                <a:cs typeface="Times New Roman" panose="02020603050405020304" pitchFamily="18" charset="0"/>
              </a:rPr>
              <a:t>Shadow DOM</a:t>
            </a:r>
            <a:endParaRPr lang="it-IT" sz="1400" dirty="0">
              <a:ea typeface="Calibri" panose="020F0502020204030204" pitchFamily="34" charset="0"/>
              <a:cs typeface="Times New Roman" panose="02020603050405020304" pitchFamily="18" charset="0"/>
            </a:endParaRPr>
          </a:p>
          <a:p>
            <a:pPr marL="800100" lvl="1" indent="-342900" algn="just">
              <a:lnSpc>
                <a:spcPct val="150000"/>
              </a:lnSpc>
              <a:buFont typeface="Symbol" pitchFamily="2" charset="2"/>
              <a:buChar char=""/>
            </a:pPr>
            <a:r>
              <a:rPr lang="en-US" sz="1400" dirty="0">
                <a:ea typeface="Calibri" panose="020F0502020204030204" pitchFamily="34" charset="0"/>
                <a:cs typeface="Times New Roman" panose="02020603050405020304" pitchFamily="18" charset="0"/>
              </a:rPr>
              <a:t>HTML template.</a:t>
            </a:r>
            <a:endParaRPr lang="it-IT" sz="1400" dirty="0">
              <a:ea typeface="Calibri" panose="020F0502020204030204" pitchFamily="34" charset="0"/>
              <a:cs typeface="Times New Roman" panose="02020603050405020304" pitchFamily="18" charset="0"/>
            </a:endParaRPr>
          </a:p>
          <a:p>
            <a:pPr algn="just">
              <a:lnSpc>
                <a:spcPct val="150000"/>
              </a:lnSpc>
            </a:pPr>
            <a:r>
              <a:rPr lang="it-IT" sz="1400" dirty="0">
                <a:ea typeface="Calibri" panose="020F0502020204030204" pitchFamily="34" charset="0"/>
                <a:cs typeface="Times New Roman" panose="02020603050405020304" pitchFamily="18" charset="0"/>
              </a:rPr>
              <a:t>Noi ci concentreremo principalmente sui custom </a:t>
            </a:r>
            <a:r>
              <a:rPr lang="it-IT" sz="1400" dirty="0" err="1">
                <a:ea typeface="Calibri" panose="020F0502020204030204" pitchFamily="34" charset="0"/>
                <a:cs typeface="Times New Roman" panose="02020603050405020304" pitchFamily="18" charset="0"/>
              </a:rPr>
              <a:t>Elements</a:t>
            </a:r>
            <a:r>
              <a:rPr lang="it-IT" sz="1400" dirty="0">
                <a:ea typeface="Calibri" panose="020F0502020204030204" pitchFamily="34" charset="0"/>
                <a:cs typeface="Times New Roman" panose="02020603050405020304" pitchFamily="18" charset="0"/>
              </a:rPr>
              <a:t>. Questi ultimi consentono di fornire funzionalità in un modo dichiarativo attraverso l’utilizzo del DOM. Puoi interagire con gli elementi personalizzati allo stesso modo modo in cui interagiresti con gli elementi HTML standard. </a:t>
            </a:r>
          </a:p>
          <a:p>
            <a:pPr algn="just">
              <a:lnSpc>
                <a:spcPct val="150000"/>
              </a:lnSpc>
            </a:pPr>
            <a:r>
              <a:rPr lang="it-IT" sz="1400" dirty="0">
                <a:ea typeface="Calibri" panose="020F0502020204030204" pitchFamily="34" charset="0"/>
                <a:cs typeface="Times New Roman" panose="02020603050405020304" pitchFamily="18" charset="0"/>
              </a:rPr>
              <a:t>Per poter creare ed utilizzare un custom </a:t>
            </a:r>
            <a:r>
              <a:rPr lang="it-IT" sz="1400" dirty="0" err="1">
                <a:ea typeface="Calibri" panose="020F0502020204030204" pitchFamily="34" charset="0"/>
                <a:cs typeface="Times New Roman" panose="02020603050405020304" pitchFamily="18" charset="0"/>
              </a:rPr>
              <a:t>elements</a:t>
            </a:r>
            <a:r>
              <a:rPr lang="it-IT" sz="1400" dirty="0">
                <a:ea typeface="Calibri" panose="020F0502020204030204" pitchFamily="34" charset="0"/>
                <a:cs typeface="Times New Roman" panose="02020603050405020304" pitchFamily="18" charset="0"/>
              </a:rPr>
              <a:t>, dobbiamo principalmente seguire 3 passaggi:</a:t>
            </a:r>
          </a:p>
          <a:p>
            <a:pPr marL="800100" lvl="1" indent="-342900" algn="just">
              <a:lnSpc>
                <a:spcPct val="150000"/>
              </a:lnSpc>
              <a:buFont typeface="+mj-lt"/>
              <a:buAutoNum type="arabicPeriod"/>
            </a:pPr>
            <a:r>
              <a:rPr lang="it-IT" sz="1400" dirty="0">
                <a:ea typeface="Calibri" panose="020F0502020204030204" pitchFamily="34" charset="0"/>
                <a:cs typeface="Times New Roman" panose="02020603050405020304" pitchFamily="18" charset="0"/>
              </a:rPr>
              <a:t>Dichiarazione del Custom </a:t>
            </a:r>
            <a:r>
              <a:rPr lang="it-IT" sz="1400" dirty="0" err="1">
                <a:ea typeface="Calibri" panose="020F0502020204030204" pitchFamily="34" charset="0"/>
                <a:cs typeface="Times New Roman" panose="02020603050405020304" pitchFamily="18" charset="0"/>
              </a:rPr>
              <a:t>Element</a:t>
            </a:r>
            <a:endParaRPr lang="it-IT" sz="1400" dirty="0">
              <a:ea typeface="Calibri" panose="020F0502020204030204" pitchFamily="34" charset="0"/>
              <a:cs typeface="Times New Roman" panose="02020603050405020304" pitchFamily="18" charset="0"/>
            </a:endParaRPr>
          </a:p>
          <a:p>
            <a:pPr marL="800100" lvl="1" indent="-342900" algn="just">
              <a:lnSpc>
                <a:spcPct val="150000"/>
              </a:lnSpc>
              <a:buFont typeface="+mj-lt"/>
              <a:buAutoNum type="arabicPeriod"/>
            </a:pPr>
            <a:r>
              <a:rPr lang="it-IT" sz="1400" dirty="0">
                <a:ea typeface="Calibri" panose="020F0502020204030204" pitchFamily="34" charset="0"/>
                <a:cs typeface="Times New Roman" panose="02020603050405020304" pitchFamily="18" charset="0"/>
              </a:rPr>
              <a:t>Utilizzo del Custom </a:t>
            </a:r>
            <a:r>
              <a:rPr lang="it-IT" sz="1400" dirty="0" err="1">
                <a:ea typeface="Calibri" panose="020F0502020204030204" pitchFamily="34" charset="0"/>
                <a:cs typeface="Times New Roman" panose="02020603050405020304" pitchFamily="18" charset="0"/>
              </a:rPr>
              <a:t>Element</a:t>
            </a:r>
            <a:r>
              <a:rPr lang="it-IT" sz="1400" dirty="0">
                <a:ea typeface="Calibri" panose="020F0502020204030204" pitchFamily="34" charset="0"/>
                <a:cs typeface="Times New Roman" panose="02020603050405020304" pitchFamily="18" charset="0"/>
              </a:rPr>
              <a:t> tramite </a:t>
            </a:r>
            <a:r>
              <a:rPr lang="it-IT" sz="1400" dirty="0" err="1">
                <a:ea typeface="Calibri" panose="020F0502020204030204" pitchFamily="34" charset="0"/>
                <a:cs typeface="Times New Roman" panose="02020603050405020304" pitchFamily="18" charset="0"/>
              </a:rPr>
              <a:t>tag</a:t>
            </a:r>
            <a:r>
              <a:rPr lang="it-IT" sz="1400" dirty="0">
                <a:ea typeface="Calibri" panose="020F0502020204030204" pitchFamily="34" charset="0"/>
                <a:cs typeface="Times New Roman" panose="02020603050405020304" pitchFamily="18" charset="0"/>
              </a:rPr>
              <a:t> dichiarato</a:t>
            </a:r>
          </a:p>
          <a:p>
            <a:pPr marL="800100" lvl="1" indent="-342900" algn="just">
              <a:lnSpc>
                <a:spcPct val="150000"/>
              </a:lnSpc>
              <a:buFont typeface="+mj-lt"/>
              <a:buAutoNum type="arabicPeriod"/>
            </a:pPr>
            <a:r>
              <a:rPr lang="it-IT" sz="1400" dirty="0">
                <a:ea typeface="Calibri" panose="020F0502020204030204" pitchFamily="34" charset="0"/>
                <a:cs typeface="Times New Roman" panose="02020603050405020304" pitchFamily="18" charset="0"/>
              </a:rPr>
              <a:t>Parametrizzazione tramite passaggio in input di vari attributi</a:t>
            </a:r>
          </a:p>
        </p:txBody>
      </p:sp>
    </p:spTree>
    <p:extLst>
      <p:ext uri="{BB962C8B-B14F-4D97-AF65-F5344CB8AC3E}">
        <p14:creationId xmlns:p14="http://schemas.microsoft.com/office/powerpoint/2010/main" val="2594010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79DEB89C-0BC9-9F47-B12E-2BACA32318BE}"/>
              </a:ext>
            </a:extLst>
          </p:cNvPr>
          <p:cNvSpPr txBox="1">
            <a:spLocks/>
          </p:cNvSpPr>
          <p:nvPr/>
        </p:nvSpPr>
        <p:spPr>
          <a:xfrm>
            <a:off x="182082" y="224574"/>
            <a:ext cx="9940326" cy="633743"/>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it-IT" dirty="0"/>
              <a:t>Custom </a:t>
            </a:r>
            <a:r>
              <a:rPr lang="it-IT" dirty="0" err="1"/>
              <a:t>Element</a:t>
            </a:r>
            <a:r>
              <a:rPr lang="it-IT" dirty="0"/>
              <a:t> – Ciclo di vita</a:t>
            </a:r>
          </a:p>
        </p:txBody>
      </p:sp>
      <p:sp>
        <p:nvSpPr>
          <p:cNvPr id="5" name="Rettangolo 4">
            <a:extLst>
              <a:ext uri="{FF2B5EF4-FFF2-40B4-BE49-F238E27FC236}">
                <a16:creationId xmlns:a16="http://schemas.microsoft.com/office/drawing/2014/main" id="{5F7D1B87-6BA1-3242-A202-DD02D92F79E4}"/>
              </a:ext>
            </a:extLst>
          </p:cNvPr>
          <p:cNvSpPr/>
          <p:nvPr/>
        </p:nvSpPr>
        <p:spPr>
          <a:xfrm>
            <a:off x="309716" y="858317"/>
            <a:ext cx="11572567" cy="2957220"/>
          </a:xfrm>
          <a:prstGeom prst="rect">
            <a:avLst/>
          </a:prstGeom>
        </p:spPr>
        <p:txBody>
          <a:bodyPr wrap="square">
            <a:spAutoFit/>
          </a:bodyPr>
          <a:lstStyle/>
          <a:p>
            <a:pPr>
              <a:lnSpc>
                <a:spcPct val="150000"/>
              </a:lnSpc>
            </a:pPr>
            <a:r>
              <a:rPr lang="it-IT" sz="1400" dirty="0"/>
              <a:t>Molto importante è capire il ciclo di vita di un custom </a:t>
            </a:r>
            <a:r>
              <a:rPr lang="it-IT" sz="1400" dirty="0" err="1"/>
              <a:t>Element</a:t>
            </a:r>
            <a:r>
              <a:rPr lang="it-IT" sz="1400" dirty="0"/>
              <a:t>. Non avendo a disposizione tutta l’infrastruttura tipica di un Framework, dobbiamo stare molto attenti a preoccuparci di gestire adeguatamente il ciclo di vita di un Custom </a:t>
            </a:r>
            <a:r>
              <a:rPr lang="it-IT" sz="1400" dirty="0" err="1"/>
              <a:t>Element</a:t>
            </a:r>
            <a:r>
              <a:rPr lang="it-IT" sz="1400" dirty="0"/>
              <a:t>. Il ciclo di vita si compone principalmente dei seguenti elementi:</a:t>
            </a:r>
          </a:p>
          <a:p>
            <a:pPr marL="742950" lvl="1" indent="-285750">
              <a:lnSpc>
                <a:spcPct val="150000"/>
              </a:lnSpc>
              <a:buClr>
                <a:srgbClr val="008CC1"/>
              </a:buClr>
              <a:buFont typeface="Arial" panose="020B0604020202020204" pitchFamily="34" charset="0"/>
              <a:buChar char="•"/>
            </a:pPr>
            <a:r>
              <a:rPr lang="it-IT" sz="1400" dirty="0" err="1"/>
              <a:t>Constructor</a:t>
            </a:r>
            <a:endParaRPr lang="it-IT" sz="1400" dirty="0"/>
          </a:p>
          <a:p>
            <a:pPr marL="742950" lvl="1" indent="-285750">
              <a:lnSpc>
                <a:spcPct val="150000"/>
              </a:lnSpc>
              <a:buClr>
                <a:srgbClr val="008CC1"/>
              </a:buClr>
              <a:buFont typeface="Arial" panose="020B0604020202020204" pitchFamily="34" charset="0"/>
              <a:buChar char="•"/>
            </a:pPr>
            <a:r>
              <a:rPr lang="en-US" sz="1400" dirty="0"/>
              <a:t>Connected-Callback </a:t>
            </a:r>
            <a:endParaRPr lang="it-IT" sz="1400" dirty="0"/>
          </a:p>
          <a:p>
            <a:pPr marL="742950" lvl="1" indent="-285750">
              <a:lnSpc>
                <a:spcPct val="150000"/>
              </a:lnSpc>
              <a:buClr>
                <a:srgbClr val="008CC1"/>
              </a:buClr>
              <a:buFont typeface="Arial" panose="020B0604020202020204" pitchFamily="34" charset="0"/>
              <a:buChar char="•"/>
            </a:pPr>
            <a:r>
              <a:rPr lang="en-US" sz="1400" dirty="0" err="1"/>
              <a:t>disconnectedCallback</a:t>
            </a:r>
            <a:r>
              <a:rPr lang="en-US" sz="1400" dirty="0"/>
              <a:t>, </a:t>
            </a:r>
            <a:endParaRPr lang="it-IT" sz="1400" dirty="0"/>
          </a:p>
          <a:p>
            <a:pPr marL="742950" lvl="1" indent="-285750">
              <a:lnSpc>
                <a:spcPct val="150000"/>
              </a:lnSpc>
              <a:buClr>
                <a:srgbClr val="008CC1"/>
              </a:buClr>
              <a:buFont typeface="Arial" panose="020B0604020202020204" pitchFamily="34" charset="0"/>
              <a:buChar char="•"/>
            </a:pPr>
            <a:r>
              <a:rPr lang="en-US" sz="1400" dirty="0" err="1"/>
              <a:t>attributeChangedCallback</a:t>
            </a:r>
            <a:endParaRPr lang="it-IT" sz="1400" dirty="0"/>
          </a:p>
          <a:p>
            <a:pPr>
              <a:lnSpc>
                <a:spcPct val="150000"/>
              </a:lnSpc>
            </a:pPr>
            <a:r>
              <a:rPr lang="it-IT" sz="1400" dirty="0"/>
              <a:t>È semplice collegare questi cicli di vita metodi al codice di (de-)inizializzazione del </a:t>
            </a:r>
            <a:r>
              <a:rPr lang="it-IT" sz="1400" dirty="0" err="1"/>
              <a:t>framework</a:t>
            </a:r>
            <a:r>
              <a:rPr lang="it-IT" sz="1400" dirty="0"/>
              <a:t> o della libreria su cui stai lavorando, in quanto il Custom </a:t>
            </a:r>
            <a:r>
              <a:rPr lang="it-IT" sz="1400" dirty="0" err="1"/>
              <a:t>Element</a:t>
            </a:r>
            <a:r>
              <a:rPr lang="it-IT" sz="1400" dirty="0"/>
              <a:t> invia delle notifiche all’applicazione che li sta integrando. </a:t>
            </a:r>
          </a:p>
        </p:txBody>
      </p:sp>
      <p:sp>
        <p:nvSpPr>
          <p:cNvPr id="6" name="Rettangolo con angoli arrotondati 5">
            <a:extLst>
              <a:ext uri="{FF2B5EF4-FFF2-40B4-BE49-F238E27FC236}">
                <a16:creationId xmlns:a16="http://schemas.microsoft.com/office/drawing/2014/main" id="{AD6120A0-29A8-D24F-9641-DC3D5D8CFB8E}"/>
              </a:ext>
            </a:extLst>
          </p:cNvPr>
          <p:cNvSpPr/>
          <p:nvPr/>
        </p:nvSpPr>
        <p:spPr>
          <a:xfrm>
            <a:off x="1686232" y="3991897"/>
            <a:ext cx="8819535" cy="2359742"/>
          </a:xfrm>
          <a:prstGeom prst="roundRect">
            <a:avLst/>
          </a:prstGeom>
          <a:solidFill>
            <a:schemeClr val="bg1"/>
          </a:solidFill>
          <a:ln w="3810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b="1" dirty="0"/>
          </a:p>
        </p:txBody>
      </p:sp>
      <p:sp>
        <p:nvSpPr>
          <p:cNvPr id="7" name="Rettangolo 6">
            <a:extLst>
              <a:ext uri="{FF2B5EF4-FFF2-40B4-BE49-F238E27FC236}">
                <a16:creationId xmlns:a16="http://schemas.microsoft.com/office/drawing/2014/main" id="{85D9DE59-A468-9A48-BABA-F1BB0AFE5D4D}"/>
              </a:ext>
            </a:extLst>
          </p:cNvPr>
          <p:cNvSpPr/>
          <p:nvPr/>
        </p:nvSpPr>
        <p:spPr>
          <a:xfrm>
            <a:off x="6905737" y="4210615"/>
            <a:ext cx="3053085" cy="1922305"/>
          </a:xfrm>
          <a:prstGeom prst="rect">
            <a:avLst/>
          </a:prstGeom>
          <a:solidFill>
            <a:schemeClr val="bg1"/>
          </a:solid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it-IT" dirty="0"/>
              <a:t>Applicazione scritta in </a:t>
            </a:r>
            <a:r>
              <a:rPr lang="it-IT" dirty="0" err="1"/>
              <a:t>VUE.js</a:t>
            </a:r>
            <a:r>
              <a:rPr lang="it-IT" dirty="0"/>
              <a:t>, </a:t>
            </a:r>
            <a:r>
              <a:rPr lang="it-IT" dirty="0" err="1"/>
              <a:t>React</a:t>
            </a:r>
            <a:r>
              <a:rPr lang="it-IT" dirty="0"/>
              <a:t>, Svelte, </a:t>
            </a:r>
            <a:r>
              <a:rPr lang="it-IT" dirty="0" err="1"/>
              <a:t>Angular</a:t>
            </a:r>
            <a:endParaRPr lang="it-IT" dirty="0"/>
          </a:p>
        </p:txBody>
      </p:sp>
      <p:cxnSp>
        <p:nvCxnSpPr>
          <p:cNvPr id="8" name="Connettore 2 7">
            <a:extLst>
              <a:ext uri="{FF2B5EF4-FFF2-40B4-BE49-F238E27FC236}">
                <a16:creationId xmlns:a16="http://schemas.microsoft.com/office/drawing/2014/main" id="{06B9DF5A-64F3-F34C-AC80-4A6AA5076478}"/>
              </a:ext>
            </a:extLst>
          </p:cNvPr>
          <p:cNvCxnSpPr>
            <a:cxnSpLocks/>
          </p:cNvCxnSpPr>
          <p:nvPr/>
        </p:nvCxnSpPr>
        <p:spPr>
          <a:xfrm flipH="1">
            <a:off x="3755923" y="4530212"/>
            <a:ext cx="3323304" cy="0"/>
          </a:xfrm>
          <a:prstGeom prst="straightConnector1">
            <a:avLst/>
          </a:prstGeom>
          <a:ln w="38100">
            <a:solidFill>
              <a:srgbClr val="FF0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Connettore 2 12">
            <a:extLst>
              <a:ext uri="{FF2B5EF4-FFF2-40B4-BE49-F238E27FC236}">
                <a16:creationId xmlns:a16="http://schemas.microsoft.com/office/drawing/2014/main" id="{C576A4E5-8F81-0741-B600-A3C19C2C0DCC}"/>
              </a:ext>
            </a:extLst>
          </p:cNvPr>
          <p:cNvCxnSpPr>
            <a:cxnSpLocks/>
          </p:cNvCxnSpPr>
          <p:nvPr/>
        </p:nvCxnSpPr>
        <p:spPr>
          <a:xfrm flipH="1">
            <a:off x="4001729" y="5112772"/>
            <a:ext cx="3077498" cy="0"/>
          </a:xfrm>
          <a:prstGeom prst="straightConnector1">
            <a:avLst/>
          </a:prstGeom>
          <a:ln w="38100">
            <a:solidFill>
              <a:srgbClr val="FF0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Connettore 2 13">
            <a:extLst>
              <a:ext uri="{FF2B5EF4-FFF2-40B4-BE49-F238E27FC236}">
                <a16:creationId xmlns:a16="http://schemas.microsoft.com/office/drawing/2014/main" id="{B8AD997F-60E5-7D44-95A8-4D6D4EBD5CA8}"/>
              </a:ext>
            </a:extLst>
          </p:cNvPr>
          <p:cNvCxnSpPr>
            <a:cxnSpLocks/>
          </p:cNvCxnSpPr>
          <p:nvPr/>
        </p:nvCxnSpPr>
        <p:spPr>
          <a:xfrm flipH="1">
            <a:off x="4395019" y="5719916"/>
            <a:ext cx="2684207" cy="0"/>
          </a:xfrm>
          <a:prstGeom prst="straightConnector1">
            <a:avLst/>
          </a:prstGeom>
          <a:ln w="38100">
            <a:solidFill>
              <a:srgbClr val="FF0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ettangolo 15">
            <a:extLst>
              <a:ext uri="{FF2B5EF4-FFF2-40B4-BE49-F238E27FC236}">
                <a16:creationId xmlns:a16="http://schemas.microsoft.com/office/drawing/2014/main" id="{8B2546C7-9B64-AB49-987F-366E0509E777}"/>
              </a:ext>
            </a:extLst>
          </p:cNvPr>
          <p:cNvSpPr/>
          <p:nvPr/>
        </p:nvSpPr>
        <p:spPr>
          <a:xfrm>
            <a:off x="1344560" y="4319679"/>
            <a:ext cx="2890685" cy="371897"/>
          </a:xfrm>
          <a:prstGeom prst="rect">
            <a:avLst/>
          </a:prstGeom>
        </p:spPr>
        <p:txBody>
          <a:bodyPr wrap="square">
            <a:spAutoFit/>
          </a:bodyPr>
          <a:lstStyle/>
          <a:p>
            <a:pPr lvl="1">
              <a:lnSpc>
                <a:spcPct val="150000"/>
              </a:lnSpc>
              <a:buClr>
                <a:srgbClr val="008CC1"/>
              </a:buClr>
            </a:pPr>
            <a:r>
              <a:rPr lang="en-US" sz="1400" dirty="0" err="1"/>
              <a:t>ConnectedCallback</a:t>
            </a:r>
            <a:r>
              <a:rPr lang="en-US" sz="1400" dirty="0"/>
              <a:t>() </a:t>
            </a:r>
            <a:endParaRPr lang="it-IT" sz="1400" dirty="0"/>
          </a:p>
        </p:txBody>
      </p:sp>
      <p:sp>
        <p:nvSpPr>
          <p:cNvPr id="17" name="Rettangolo 16">
            <a:extLst>
              <a:ext uri="{FF2B5EF4-FFF2-40B4-BE49-F238E27FC236}">
                <a16:creationId xmlns:a16="http://schemas.microsoft.com/office/drawing/2014/main" id="{9E80DF81-B9A9-694E-B1CB-9D7BAD7BAD05}"/>
              </a:ext>
            </a:extLst>
          </p:cNvPr>
          <p:cNvSpPr/>
          <p:nvPr/>
        </p:nvSpPr>
        <p:spPr>
          <a:xfrm>
            <a:off x="1344560" y="4903037"/>
            <a:ext cx="2890685" cy="371897"/>
          </a:xfrm>
          <a:prstGeom prst="rect">
            <a:avLst/>
          </a:prstGeom>
        </p:spPr>
        <p:txBody>
          <a:bodyPr wrap="square">
            <a:spAutoFit/>
          </a:bodyPr>
          <a:lstStyle/>
          <a:p>
            <a:pPr lvl="1">
              <a:lnSpc>
                <a:spcPct val="150000"/>
              </a:lnSpc>
              <a:buClr>
                <a:srgbClr val="008CC1"/>
              </a:buClr>
            </a:pPr>
            <a:r>
              <a:rPr lang="en-US" sz="1400" dirty="0" err="1"/>
              <a:t>disconnectedCallback</a:t>
            </a:r>
            <a:r>
              <a:rPr lang="en-US" sz="1400" dirty="0"/>
              <a:t>() </a:t>
            </a:r>
            <a:endParaRPr lang="it-IT" sz="1400" dirty="0"/>
          </a:p>
        </p:txBody>
      </p:sp>
      <p:sp>
        <p:nvSpPr>
          <p:cNvPr id="18" name="Rettangolo 17">
            <a:extLst>
              <a:ext uri="{FF2B5EF4-FFF2-40B4-BE49-F238E27FC236}">
                <a16:creationId xmlns:a16="http://schemas.microsoft.com/office/drawing/2014/main" id="{0DC415E3-F8C5-0F45-B660-B14D3550848D}"/>
              </a:ext>
            </a:extLst>
          </p:cNvPr>
          <p:cNvSpPr/>
          <p:nvPr/>
        </p:nvSpPr>
        <p:spPr>
          <a:xfrm>
            <a:off x="1366685" y="5486395"/>
            <a:ext cx="3293806" cy="371897"/>
          </a:xfrm>
          <a:prstGeom prst="rect">
            <a:avLst/>
          </a:prstGeom>
        </p:spPr>
        <p:txBody>
          <a:bodyPr wrap="square">
            <a:spAutoFit/>
          </a:bodyPr>
          <a:lstStyle/>
          <a:p>
            <a:pPr lvl="1">
              <a:lnSpc>
                <a:spcPct val="150000"/>
              </a:lnSpc>
              <a:buClr>
                <a:srgbClr val="008CC1"/>
              </a:buClr>
            </a:pPr>
            <a:r>
              <a:rPr lang="en-US" sz="1400" dirty="0" err="1"/>
              <a:t>attributeChangedCallback</a:t>
            </a:r>
            <a:r>
              <a:rPr lang="en-US" sz="1400" dirty="0"/>
              <a:t>() </a:t>
            </a:r>
            <a:endParaRPr lang="it-IT" sz="1400" dirty="0"/>
          </a:p>
        </p:txBody>
      </p:sp>
    </p:spTree>
    <p:extLst>
      <p:ext uri="{BB962C8B-B14F-4D97-AF65-F5344CB8AC3E}">
        <p14:creationId xmlns:p14="http://schemas.microsoft.com/office/powerpoint/2010/main" val="21731399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B89349E5-286D-6C48-AE76-1FAF0394E96F}"/>
              </a:ext>
            </a:extLst>
          </p:cNvPr>
          <p:cNvSpPr txBox="1">
            <a:spLocks/>
          </p:cNvSpPr>
          <p:nvPr/>
        </p:nvSpPr>
        <p:spPr>
          <a:xfrm>
            <a:off x="182082" y="224574"/>
            <a:ext cx="9940326" cy="633743"/>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it-IT" dirty="0"/>
              <a:t>Custom </a:t>
            </a:r>
            <a:r>
              <a:rPr lang="it-IT" dirty="0" err="1"/>
              <a:t>Element</a:t>
            </a:r>
            <a:r>
              <a:rPr lang="it-IT" dirty="0"/>
              <a:t> – Pro e Contro</a:t>
            </a:r>
          </a:p>
        </p:txBody>
      </p:sp>
      <p:sp>
        <p:nvSpPr>
          <p:cNvPr id="78" name="Text Placeholder 7">
            <a:extLst>
              <a:ext uri="{FF2B5EF4-FFF2-40B4-BE49-F238E27FC236}">
                <a16:creationId xmlns:a16="http://schemas.microsoft.com/office/drawing/2014/main" id="{AABB460B-578B-1149-955E-49733D5EDB15}"/>
              </a:ext>
            </a:extLst>
          </p:cNvPr>
          <p:cNvSpPr txBox="1">
            <a:spLocks/>
          </p:cNvSpPr>
          <p:nvPr/>
        </p:nvSpPr>
        <p:spPr>
          <a:xfrm>
            <a:off x="2384508" y="1698538"/>
            <a:ext cx="8165505" cy="4271467"/>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algn="just">
              <a:lnSpc>
                <a:spcPct val="100000"/>
              </a:lnSpc>
            </a:pPr>
            <a:r>
              <a:rPr lang="it-IT" sz="2000" b="1" dirty="0">
                <a:solidFill>
                  <a:srgbClr val="008CC1"/>
                </a:solidFill>
              </a:rPr>
              <a:t>Pro:</a:t>
            </a:r>
          </a:p>
          <a:p>
            <a:pPr marL="285750" indent="-285750" algn="just">
              <a:lnSpc>
                <a:spcPct val="100000"/>
              </a:lnSpc>
              <a:buFont typeface="Arial" panose="020B0604020202020204" pitchFamily="34" charset="0"/>
              <a:buChar char="•"/>
            </a:pPr>
            <a:r>
              <a:rPr lang="it-IT" sz="2000" dirty="0"/>
              <a:t>Tecnica di sviluppo standardizzata (</a:t>
            </a:r>
            <a:r>
              <a:rPr lang="it-IT" sz="2000" dirty="0" err="1"/>
              <a:t>Javascript</a:t>
            </a:r>
            <a:r>
              <a:rPr lang="it-IT" sz="2000" dirty="0"/>
              <a:t>/html/</a:t>
            </a:r>
            <a:r>
              <a:rPr lang="it-IT" sz="2000" dirty="0" err="1"/>
              <a:t>css</a:t>
            </a:r>
            <a:r>
              <a:rPr lang="it-IT" sz="2000" dirty="0"/>
              <a:t>)</a:t>
            </a:r>
          </a:p>
          <a:p>
            <a:pPr marL="285750" indent="-285750" algn="just">
              <a:lnSpc>
                <a:spcPct val="100000"/>
              </a:lnSpc>
              <a:buFont typeface="Arial" panose="020B0604020202020204" pitchFamily="34" charset="0"/>
              <a:buChar char="•"/>
            </a:pPr>
            <a:r>
              <a:rPr lang="it-IT" sz="2000" dirty="0"/>
              <a:t>Ciclo di vita del componente implementabile</a:t>
            </a:r>
          </a:p>
          <a:p>
            <a:pPr algn="just">
              <a:lnSpc>
                <a:spcPct val="100000"/>
              </a:lnSpc>
            </a:pPr>
            <a:endParaRPr lang="it-IT" sz="2000" b="1" dirty="0">
              <a:solidFill>
                <a:srgbClr val="008CC1"/>
              </a:solidFill>
            </a:endParaRPr>
          </a:p>
          <a:p>
            <a:pPr algn="just">
              <a:lnSpc>
                <a:spcPct val="100000"/>
              </a:lnSpc>
            </a:pPr>
            <a:r>
              <a:rPr lang="it-IT" sz="2000" b="1" dirty="0">
                <a:solidFill>
                  <a:srgbClr val="008CC1"/>
                </a:solidFill>
              </a:rPr>
              <a:t>Contro:</a:t>
            </a:r>
          </a:p>
          <a:p>
            <a:pPr marL="285750" indent="-285750">
              <a:lnSpc>
                <a:spcPct val="100000"/>
              </a:lnSpc>
              <a:buFont typeface="Arial" panose="020B0604020202020204" pitchFamily="34" charset="0"/>
              <a:buChar char="•"/>
            </a:pPr>
            <a:r>
              <a:rPr lang="it-IT" sz="2000" dirty="0" err="1"/>
              <a:t>Composition</a:t>
            </a:r>
            <a:r>
              <a:rPr lang="it-IT" sz="2000" dirty="0"/>
              <a:t> solo lato client</a:t>
            </a:r>
          </a:p>
          <a:p>
            <a:pPr marL="285750" indent="-285750">
              <a:lnSpc>
                <a:spcPct val="100000"/>
              </a:lnSpc>
              <a:buFont typeface="Arial" panose="020B0604020202020204" pitchFamily="34" charset="0"/>
              <a:buChar char="•"/>
            </a:pPr>
            <a:r>
              <a:rPr lang="it-IT" sz="2000" dirty="0"/>
              <a:t>Potrebbero non essere supportati d alcuni browser</a:t>
            </a:r>
          </a:p>
          <a:p>
            <a:pPr>
              <a:lnSpc>
                <a:spcPct val="100000"/>
              </a:lnSpc>
            </a:pPr>
            <a:endParaRPr lang="it-IT" dirty="0"/>
          </a:p>
          <a:p>
            <a:pPr>
              <a:lnSpc>
                <a:spcPct val="100000"/>
              </a:lnSpc>
            </a:pPr>
            <a:r>
              <a:rPr lang="it-IT" sz="1800" dirty="0"/>
              <a:t> </a:t>
            </a:r>
            <a:endParaRPr lang="it-IT" sz="1800" dirty="0">
              <a:solidFill>
                <a:schemeClr val="accent1"/>
              </a:solidFill>
            </a:endParaRPr>
          </a:p>
          <a:p>
            <a:pPr marL="173038" indent="-173038">
              <a:lnSpc>
                <a:spcPct val="90000"/>
              </a:lnSpc>
              <a:spcBef>
                <a:spcPts val="1000"/>
              </a:spcBef>
              <a:buClr>
                <a:srgbClr val="0070AD"/>
              </a:buClr>
              <a:buFont typeface="Arial" panose="020B0604020202020204" pitchFamily="34" charset="0"/>
              <a:buChar char="•"/>
              <a:defRPr/>
            </a:pPr>
            <a:endParaRPr lang="it-IT" sz="1600" dirty="0"/>
          </a:p>
        </p:txBody>
      </p:sp>
    </p:spTree>
    <p:extLst>
      <p:ext uri="{BB962C8B-B14F-4D97-AF65-F5344CB8AC3E}">
        <p14:creationId xmlns:p14="http://schemas.microsoft.com/office/powerpoint/2010/main" val="2965078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03094CB8-9B0B-1741-962E-3A9253BD1F60}"/>
              </a:ext>
            </a:extLst>
          </p:cNvPr>
          <p:cNvSpPr txBox="1">
            <a:spLocks/>
          </p:cNvSpPr>
          <p:nvPr/>
        </p:nvSpPr>
        <p:spPr>
          <a:xfrm>
            <a:off x="182081" y="208229"/>
            <a:ext cx="11125236" cy="633743"/>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it-IT" dirty="0" err="1"/>
              <a:t>Frontend</a:t>
            </a:r>
            <a:r>
              <a:rPr lang="it-IT" dirty="0"/>
              <a:t>: IERI vs Oggi</a:t>
            </a:r>
          </a:p>
        </p:txBody>
      </p:sp>
      <p:sp>
        <p:nvSpPr>
          <p:cNvPr id="3" name="Rettangolo 18">
            <a:extLst>
              <a:ext uri="{FF2B5EF4-FFF2-40B4-BE49-F238E27FC236}">
                <a16:creationId xmlns:a16="http://schemas.microsoft.com/office/drawing/2014/main" id="{39B7EDD5-370B-F74F-9273-A597FAC7A621}"/>
              </a:ext>
            </a:extLst>
          </p:cNvPr>
          <p:cNvSpPr/>
          <p:nvPr/>
        </p:nvSpPr>
        <p:spPr>
          <a:xfrm>
            <a:off x="436724" y="3043480"/>
            <a:ext cx="2060514" cy="771040"/>
          </a:xfrm>
          <a:prstGeom prst="rect">
            <a:avLst/>
          </a:prstGeom>
          <a:noFill/>
          <a:ln w="28575" algn="ctr">
            <a:solidFill>
              <a:schemeClr val="tx2"/>
            </a:solidFill>
            <a:miter lim="800000"/>
            <a:headEnd/>
            <a:tailEnd/>
          </a:ln>
        </p:spPr>
        <p:txBody>
          <a:bodyPr lIns="90000" tIns="46800" rIns="90000" bIns="46800"/>
          <a:lstStyle/>
          <a:p>
            <a:pPr lvl="0" algn="ctr">
              <a:defRPr/>
            </a:pPr>
            <a:r>
              <a:rPr lang="it-IT" sz="1400" b="1" kern="0" dirty="0">
                <a:solidFill>
                  <a:srgbClr val="404040"/>
                </a:solidFill>
              </a:rPr>
              <a:t>SITO WEB</a:t>
            </a:r>
          </a:p>
        </p:txBody>
      </p:sp>
      <p:pic>
        <p:nvPicPr>
          <p:cNvPr id="4" name="Picture 83">
            <a:extLst>
              <a:ext uri="{FF2B5EF4-FFF2-40B4-BE49-F238E27FC236}">
                <a16:creationId xmlns:a16="http://schemas.microsoft.com/office/drawing/2014/main" id="{9E72957E-75A7-6945-8D17-FB4FDA4E1D2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60607" y="3354108"/>
            <a:ext cx="400378" cy="344074"/>
          </a:xfrm>
          <a:prstGeom prst="rect">
            <a:avLst/>
          </a:prstGeom>
        </p:spPr>
      </p:pic>
      <p:pic>
        <p:nvPicPr>
          <p:cNvPr id="5" name="Picture 12" descr="C:\Users\CHIERI~1\AppData\Local\Temp\Rar$DRa0.524\png\officeworker1.png">
            <a:extLst>
              <a:ext uri="{FF2B5EF4-FFF2-40B4-BE49-F238E27FC236}">
                <a16:creationId xmlns:a16="http://schemas.microsoft.com/office/drawing/2014/main" id="{8E079897-6D77-AE41-BF52-ED3BBD7EC3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6981" y="1152600"/>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2">
            <a:extLst>
              <a:ext uri="{FF2B5EF4-FFF2-40B4-BE49-F238E27FC236}">
                <a16:creationId xmlns:a16="http://schemas.microsoft.com/office/drawing/2014/main" id="{7F74B0E6-3356-6246-81C2-5EEA125476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6981" y="5165400"/>
            <a:ext cx="540000" cy="540000"/>
          </a:xfrm>
          <a:prstGeom prst="rect">
            <a:avLst/>
          </a:prstGeom>
        </p:spPr>
      </p:pic>
      <p:cxnSp>
        <p:nvCxnSpPr>
          <p:cNvPr id="8" name="Connettore 2 7">
            <a:extLst>
              <a:ext uri="{FF2B5EF4-FFF2-40B4-BE49-F238E27FC236}">
                <a16:creationId xmlns:a16="http://schemas.microsoft.com/office/drawing/2014/main" id="{EE5DD523-FC53-F046-88C5-17D4EF406EA8}"/>
              </a:ext>
            </a:extLst>
          </p:cNvPr>
          <p:cNvCxnSpPr>
            <a:stCxn id="5" idx="2"/>
            <a:endCxn id="3" idx="0"/>
          </p:cNvCxnSpPr>
          <p:nvPr/>
        </p:nvCxnSpPr>
        <p:spPr>
          <a:xfrm>
            <a:off x="1466981" y="1692600"/>
            <a:ext cx="0" cy="13508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Connettore 2 8">
            <a:extLst>
              <a:ext uri="{FF2B5EF4-FFF2-40B4-BE49-F238E27FC236}">
                <a16:creationId xmlns:a16="http://schemas.microsoft.com/office/drawing/2014/main" id="{B45500DA-E0EE-4A4F-805D-1B99B857A2FC}"/>
              </a:ext>
            </a:extLst>
          </p:cNvPr>
          <p:cNvCxnSpPr>
            <a:cxnSpLocks/>
            <a:stCxn id="3" idx="2"/>
            <a:endCxn id="6" idx="0"/>
          </p:cNvCxnSpPr>
          <p:nvPr/>
        </p:nvCxnSpPr>
        <p:spPr>
          <a:xfrm>
            <a:off x="1466981" y="3814520"/>
            <a:ext cx="0" cy="13508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Rettangolo 18">
            <a:extLst>
              <a:ext uri="{FF2B5EF4-FFF2-40B4-BE49-F238E27FC236}">
                <a16:creationId xmlns:a16="http://schemas.microsoft.com/office/drawing/2014/main" id="{6976F2AD-EEE4-1F46-A8C7-219C0D5FC44B}"/>
              </a:ext>
            </a:extLst>
          </p:cNvPr>
          <p:cNvSpPr/>
          <p:nvPr/>
        </p:nvSpPr>
        <p:spPr>
          <a:xfrm>
            <a:off x="6427244" y="3043480"/>
            <a:ext cx="2060514" cy="771040"/>
          </a:xfrm>
          <a:prstGeom prst="rect">
            <a:avLst/>
          </a:prstGeom>
          <a:noFill/>
          <a:ln w="28575" algn="ctr">
            <a:solidFill>
              <a:schemeClr val="tx2"/>
            </a:solidFill>
            <a:miter lim="800000"/>
            <a:headEnd/>
            <a:tailEnd/>
          </a:ln>
        </p:spPr>
        <p:txBody>
          <a:bodyPr lIns="90000" tIns="46800" rIns="90000" bIns="46800"/>
          <a:lstStyle/>
          <a:p>
            <a:pPr lvl="0" algn="ctr">
              <a:defRPr/>
            </a:pPr>
            <a:r>
              <a:rPr lang="it-IT" sz="1400" b="1" kern="0" dirty="0">
                <a:solidFill>
                  <a:srgbClr val="404040"/>
                </a:solidFill>
              </a:rPr>
              <a:t>SITO WEB</a:t>
            </a:r>
          </a:p>
        </p:txBody>
      </p:sp>
      <p:pic>
        <p:nvPicPr>
          <p:cNvPr id="13" name="Picture 83">
            <a:extLst>
              <a:ext uri="{FF2B5EF4-FFF2-40B4-BE49-F238E27FC236}">
                <a16:creationId xmlns:a16="http://schemas.microsoft.com/office/drawing/2014/main" id="{01889D6A-B86A-A24A-84E2-E075B2DF11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1127" y="3354108"/>
            <a:ext cx="400378" cy="344074"/>
          </a:xfrm>
          <a:prstGeom prst="rect">
            <a:avLst/>
          </a:prstGeom>
        </p:spPr>
      </p:pic>
      <p:pic>
        <p:nvPicPr>
          <p:cNvPr id="14" name="Picture 12" descr="C:\Users\CHIERI~1\AppData\Local\Temp\Rar$DRa0.524\png\officeworker1.png">
            <a:extLst>
              <a:ext uri="{FF2B5EF4-FFF2-40B4-BE49-F238E27FC236}">
                <a16:creationId xmlns:a16="http://schemas.microsoft.com/office/drawing/2014/main" id="{DAEC9CD8-6B0B-4048-8267-E4EB7D5670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7758" y="1152600"/>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52">
            <a:extLst>
              <a:ext uri="{FF2B5EF4-FFF2-40B4-BE49-F238E27FC236}">
                <a16:creationId xmlns:a16="http://schemas.microsoft.com/office/drawing/2014/main" id="{E98077A0-3709-6E42-8204-76D1391018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7970" y="5165400"/>
            <a:ext cx="540000" cy="540000"/>
          </a:xfrm>
          <a:prstGeom prst="rect">
            <a:avLst/>
          </a:prstGeom>
        </p:spPr>
      </p:pic>
      <p:cxnSp>
        <p:nvCxnSpPr>
          <p:cNvPr id="16" name="Connettore 2 15">
            <a:extLst>
              <a:ext uri="{FF2B5EF4-FFF2-40B4-BE49-F238E27FC236}">
                <a16:creationId xmlns:a16="http://schemas.microsoft.com/office/drawing/2014/main" id="{456ADFC8-3A82-584A-A9B2-CAE0A148D936}"/>
              </a:ext>
            </a:extLst>
          </p:cNvPr>
          <p:cNvCxnSpPr>
            <a:cxnSpLocks/>
            <a:stCxn id="14" idx="2"/>
            <a:endCxn id="12" idx="0"/>
          </p:cNvCxnSpPr>
          <p:nvPr/>
        </p:nvCxnSpPr>
        <p:spPr>
          <a:xfrm flipH="1">
            <a:off x="7457501" y="1692600"/>
            <a:ext cx="1300257" cy="13508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Connettore 2 16">
            <a:extLst>
              <a:ext uri="{FF2B5EF4-FFF2-40B4-BE49-F238E27FC236}">
                <a16:creationId xmlns:a16="http://schemas.microsoft.com/office/drawing/2014/main" id="{E1301BF1-C839-354A-9B0B-83B59FBBA471}"/>
              </a:ext>
            </a:extLst>
          </p:cNvPr>
          <p:cNvCxnSpPr>
            <a:cxnSpLocks/>
            <a:stCxn id="12" idx="2"/>
            <a:endCxn id="15" idx="0"/>
          </p:cNvCxnSpPr>
          <p:nvPr/>
        </p:nvCxnSpPr>
        <p:spPr>
          <a:xfrm>
            <a:off x="7457501" y="3814520"/>
            <a:ext cx="30469" cy="13508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Rettangolo 15">
            <a:extLst>
              <a:ext uri="{FF2B5EF4-FFF2-40B4-BE49-F238E27FC236}">
                <a16:creationId xmlns:a16="http://schemas.microsoft.com/office/drawing/2014/main" id="{9DBFD7E8-E2E4-8C49-AE08-055B11A7B312}"/>
              </a:ext>
            </a:extLst>
          </p:cNvPr>
          <p:cNvSpPr/>
          <p:nvPr/>
        </p:nvSpPr>
        <p:spPr>
          <a:xfrm>
            <a:off x="9027758" y="3043480"/>
            <a:ext cx="1223462" cy="771040"/>
          </a:xfrm>
          <a:prstGeom prst="rect">
            <a:avLst/>
          </a:prstGeom>
          <a:noFill/>
          <a:ln w="28575" algn="ctr">
            <a:solidFill>
              <a:schemeClr val="tx2"/>
            </a:solidFill>
            <a:miter lim="800000"/>
            <a:headEnd/>
            <a:tailEnd/>
          </a:ln>
        </p:spPr>
        <p:txBody>
          <a:bodyPr lIns="90000" tIns="46800" rIns="90000" bIns="46800"/>
          <a:lstStyle/>
          <a:p>
            <a:pPr algn="ctr"/>
            <a:r>
              <a:rPr lang="it-IT" sz="1400" b="1" kern="0" dirty="0">
                <a:solidFill>
                  <a:srgbClr val="404040"/>
                </a:solidFill>
              </a:rPr>
              <a:t>APP </a:t>
            </a:r>
          </a:p>
        </p:txBody>
      </p:sp>
      <p:pic>
        <p:nvPicPr>
          <p:cNvPr id="19" name="Picture 5" descr="C:\Users\civitas\Desktop\smartphone55.png">
            <a:extLst>
              <a:ext uri="{FF2B5EF4-FFF2-40B4-BE49-F238E27FC236}">
                <a16:creationId xmlns:a16="http://schemas.microsoft.com/office/drawing/2014/main" id="{F18C46D2-74EF-F345-B4E2-DBC16D8F3D9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544498">
            <a:off x="9460019" y="3318762"/>
            <a:ext cx="415278" cy="415278"/>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Connettore 2 23">
            <a:extLst>
              <a:ext uri="{FF2B5EF4-FFF2-40B4-BE49-F238E27FC236}">
                <a16:creationId xmlns:a16="http://schemas.microsoft.com/office/drawing/2014/main" id="{1C8694F2-DBA3-154B-9966-F8F5ABEB8579}"/>
              </a:ext>
            </a:extLst>
          </p:cNvPr>
          <p:cNvCxnSpPr>
            <a:cxnSpLocks/>
            <a:stCxn id="14" idx="2"/>
            <a:endCxn id="18" idx="0"/>
          </p:cNvCxnSpPr>
          <p:nvPr/>
        </p:nvCxnSpPr>
        <p:spPr>
          <a:xfrm>
            <a:off x="8757758" y="1692600"/>
            <a:ext cx="881731" cy="13508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9" name="Picture 52">
            <a:extLst>
              <a:ext uri="{FF2B5EF4-FFF2-40B4-BE49-F238E27FC236}">
                <a16:creationId xmlns:a16="http://schemas.microsoft.com/office/drawing/2014/main" id="{8623B135-B07A-AB4B-AA69-56A2B6A671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444" y="5165400"/>
            <a:ext cx="540000" cy="540000"/>
          </a:xfrm>
          <a:prstGeom prst="rect">
            <a:avLst/>
          </a:prstGeom>
        </p:spPr>
      </p:pic>
      <p:cxnSp>
        <p:nvCxnSpPr>
          <p:cNvPr id="30" name="Connettore 2 29">
            <a:extLst>
              <a:ext uri="{FF2B5EF4-FFF2-40B4-BE49-F238E27FC236}">
                <a16:creationId xmlns:a16="http://schemas.microsoft.com/office/drawing/2014/main" id="{1A43865A-6F53-C046-A37E-CF864267D545}"/>
              </a:ext>
            </a:extLst>
          </p:cNvPr>
          <p:cNvCxnSpPr>
            <a:cxnSpLocks/>
            <a:stCxn id="18" idx="2"/>
            <a:endCxn id="29" idx="0"/>
          </p:cNvCxnSpPr>
          <p:nvPr/>
        </p:nvCxnSpPr>
        <p:spPr>
          <a:xfrm>
            <a:off x="9639489" y="3814520"/>
            <a:ext cx="20955" cy="13508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Rettangolo 15">
            <a:extLst>
              <a:ext uri="{FF2B5EF4-FFF2-40B4-BE49-F238E27FC236}">
                <a16:creationId xmlns:a16="http://schemas.microsoft.com/office/drawing/2014/main" id="{20571C36-AA02-6649-8C75-F180E8D46B6D}"/>
              </a:ext>
            </a:extLst>
          </p:cNvPr>
          <p:cNvSpPr/>
          <p:nvPr/>
        </p:nvSpPr>
        <p:spPr>
          <a:xfrm>
            <a:off x="10536369" y="3043480"/>
            <a:ext cx="1223462" cy="771040"/>
          </a:xfrm>
          <a:prstGeom prst="rect">
            <a:avLst/>
          </a:prstGeom>
          <a:noFill/>
          <a:ln w="28575" algn="ctr">
            <a:solidFill>
              <a:schemeClr val="tx2"/>
            </a:solidFill>
            <a:miter lim="800000"/>
            <a:headEnd/>
            <a:tailEnd/>
          </a:ln>
        </p:spPr>
        <p:txBody>
          <a:bodyPr lIns="90000" tIns="46800" rIns="90000" bIns="46800"/>
          <a:lstStyle/>
          <a:p>
            <a:pPr algn="ctr"/>
            <a:r>
              <a:rPr lang="it-IT" sz="1400" b="1" kern="0" dirty="0">
                <a:solidFill>
                  <a:srgbClr val="404040"/>
                </a:solidFill>
              </a:rPr>
              <a:t>APP </a:t>
            </a:r>
          </a:p>
        </p:txBody>
      </p:sp>
      <p:pic>
        <p:nvPicPr>
          <p:cNvPr id="33" name="Picture 5" descr="C:\Users\civitas\Desktop\smartphone55.png">
            <a:extLst>
              <a:ext uri="{FF2B5EF4-FFF2-40B4-BE49-F238E27FC236}">
                <a16:creationId xmlns:a16="http://schemas.microsoft.com/office/drawing/2014/main" id="{2902FC38-FE87-084D-8AEE-12E80552833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544498">
            <a:off x="10968630" y="3318762"/>
            <a:ext cx="415278" cy="415278"/>
          </a:xfrm>
          <a:prstGeom prst="rect">
            <a:avLst/>
          </a:prstGeom>
          <a:noFill/>
          <a:extLst>
            <a:ext uri="{909E8E84-426E-40DD-AFC4-6F175D3DCCD1}">
              <a14:hiddenFill xmlns:a14="http://schemas.microsoft.com/office/drawing/2010/main">
                <a:solidFill>
                  <a:srgbClr val="FFFFFF"/>
                </a:solidFill>
              </a14:hiddenFill>
            </a:ext>
          </a:extLst>
        </p:spPr>
      </p:pic>
      <p:cxnSp>
        <p:nvCxnSpPr>
          <p:cNvPr id="34" name="Connettore 2 33">
            <a:extLst>
              <a:ext uri="{FF2B5EF4-FFF2-40B4-BE49-F238E27FC236}">
                <a16:creationId xmlns:a16="http://schemas.microsoft.com/office/drawing/2014/main" id="{D5A5823E-5191-F048-84D2-7917083F9994}"/>
              </a:ext>
            </a:extLst>
          </p:cNvPr>
          <p:cNvCxnSpPr>
            <a:cxnSpLocks/>
            <a:stCxn id="14" idx="2"/>
            <a:endCxn id="32" idx="0"/>
          </p:cNvCxnSpPr>
          <p:nvPr/>
        </p:nvCxnSpPr>
        <p:spPr>
          <a:xfrm>
            <a:off x="8757758" y="1692600"/>
            <a:ext cx="2390342" cy="13508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 name="Freeform 354">
            <a:extLst>
              <a:ext uri="{FF2B5EF4-FFF2-40B4-BE49-F238E27FC236}">
                <a16:creationId xmlns:a16="http://schemas.microsoft.com/office/drawing/2014/main" id="{4EEE4719-1DB5-1942-8814-F2E5FF137868}"/>
              </a:ext>
            </a:extLst>
          </p:cNvPr>
          <p:cNvSpPr/>
          <p:nvPr>
            <p:custDataLst>
              <p:tags r:id="rId1"/>
            </p:custDataLst>
          </p:nvPr>
        </p:nvSpPr>
        <p:spPr>
          <a:xfrm>
            <a:off x="4345010" y="2894144"/>
            <a:ext cx="234462" cy="1069711"/>
          </a:xfrm>
          <a:custGeom>
            <a:avLst/>
            <a:gdLst>
              <a:gd name="connsiteX0" fmla="*/ 0 w 508000"/>
              <a:gd name="connsiteY0" fmla="*/ 0 h 1257300"/>
              <a:gd name="connsiteX1" fmla="*/ 508000 w 508000"/>
              <a:gd name="connsiteY1" fmla="*/ 635000 h 1257300"/>
              <a:gd name="connsiteX2" fmla="*/ 6350 w 508000"/>
              <a:gd name="connsiteY2" fmla="*/ 1257300 h 1257300"/>
            </a:gdLst>
            <a:ahLst/>
            <a:cxnLst>
              <a:cxn ang="0">
                <a:pos x="connsiteX0" y="connsiteY0"/>
              </a:cxn>
              <a:cxn ang="0">
                <a:pos x="connsiteX1" y="connsiteY1"/>
              </a:cxn>
              <a:cxn ang="0">
                <a:pos x="connsiteX2" y="connsiteY2"/>
              </a:cxn>
            </a:cxnLst>
            <a:rect l="l" t="t" r="r" b="b"/>
            <a:pathLst>
              <a:path w="508000" h="1257300">
                <a:moveTo>
                  <a:pt x="0" y="0"/>
                </a:moveTo>
                <a:lnTo>
                  <a:pt x="508000" y="635000"/>
                </a:lnTo>
                <a:lnTo>
                  <a:pt x="6350" y="1257300"/>
                </a:lnTo>
              </a:path>
            </a:pathLst>
          </a:custGeom>
          <a:noFill/>
          <a:ln w="28575" cap="flat" cmpd="sng" algn="ctr">
            <a:solidFill>
              <a:srgbClr val="6785C1"/>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it-IT" sz="1800" b="0" i="0" u="none" strike="noStrike" kern="0" cap="none" spc="0" normalizeH="0" baseline="0" noProof="0">
              <a:ln>
                <a:noFill/>
              </a:ln>
              <a:solidFill>
                <a:srgbClr val="FFFFFF"/>
              </a:solidFill>
              <a:effectLst/>
              <a:uLnTx/>
              <a:uFillTx/>
            </a:endParaRPr>
          </a:p>
        </p:txBody>
      </p:sp>
      <p:sp>
        <p:nvSpPr>
          <p:cNvPr id="41" name="TextBox 35">
            <a:extLst>
              <a:ext uri="{FF2B5EF4-FFF2-40B4-BE49-F238E27FC236}">
                <a16:creationId xmlns:a16="http://schemas.microsoft.com/office/drawing/2014/main" id="{79028725-D7C7-8844-8F71-CDEB41457DD9}"/>
              </a:ext>
            </a:extLst>
          </p:cNvPr>
          <p:cNvSpPr txBox="1"/>
          <p:nvPr/>
        </p:nvSpPr>
        <p:spPr>
          <a:xfrm>
            <a:off x="2650491" y="1840324"/>
            <a:ext cx="1239750" cy="510909"/>
          </a:xfrm>
          <a:prstGeom prst="rect">
            <a:avLst/>
          </a:prstGeom>
          <a:noFill/>
        </p:spPr>
        <p:txBody>
          <a:bodyPr wrap="square" rtlCol="0">
            <a:spAutoFit/>
          </a:bodyPr>
          <a:lstStyle/>
          <a:p>
            <a:pPr algn="r">
              <a:lnSpc>
                <a:spcPct val="85000"/>
              </a:lnSpc>
            </a:pPr>
            <a:r>
              <a:rPr lang="en-US" sz="1600" b="1" kern="0" dirty="0">
                <a:solidFill>
                  <a:schemeClr val="bg1"/>
                </a:solidFill>
                <a:latin typeface="+mj-lt"/>
                <a:ea typeface="Georgia" charset="0"/>
                <a:cs typeface="Georgia" charset="0"/>
                <a:sym typeface="Arial"/>
              </a:rPr>
              <a:t>Group Name</a:t>
            </a:r>
          </a:p>
        </p:txBody>
      </p:sp>
      <p:sp>
        <p:nvSpPr>
          <p:cNvPr id="42" name="Text Placeholder 7">
            <a:extLst>
              <a:ext uri="{FF2B5EF4-FFF2-40B4-BE49-F238E27FC236}">
                <a16:creationId xmlns:a16="http://schemas.microsoft.com/office/drawing/2014/main" id="{A03AADAD-9FA2-2B49-9620-2A1A3BABF65E}"/>
              </a:ext>
            </a:extLst>
          </p:cNvPr>
          <p:cNvSpPr txBox="1">
            <a:spLocks/>
          </p:cNvSpPr>
          <p:nvPr/>
        </p:nvSpPr>
        <p:spPr>
          <a:xfrm>
            <a:off x="4158990" y="1692600"/>
            <a:ext cx="2645207" cy="880224"/>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173038" lvl="0" indent="-173038">
              <a:lnSpc>
                <a:spcPct val="90000"/>
              </a:lnSpc>
              <a:spcBef>
                <a:spcPts val="1000"/>
              </a:spcBef>
              <a:buClr>
                <a:srgbClr val="0070AD"/>
              </a:buClr>
              <a:buFont typeface="Arial" panose="020B0604020202020204" pitchFamily="34" charset="0"/>
              <a:buChar char="•"/>
              <a:defRPr/>
            </a:pPr>
            <a:r>
              <a:rPr lang="en-US" dirty="0" err="1"/>
              <a:t>Maggior</a:t>
            </a:r>
            <a:r>
              <a:rPr lang="en-US" dirty="0"/>
              <a:t> </a:t>
            </a:r>
            <a:r>
              <a:rPr lang="en-US" dirty="0" err="1"/>
              <a:t>complessità</a:t>
            </a:r>
            <a:endParaRPr lang="en-US" dirty="0"/>
          </a:p>
          <a:p>
            <a:pPr marL="173038" lvl="0" indent="-173038">
              <a:lnSpc>
                <a:spcPct val="90000"/>
              </a:lnSpc>
              <a:spcBef>
                <a:spcPts val="1000"/>
              </a:spcBef>
              <a:buClr>
                <a:srgbClr val="0070AD"/>
              </a:buClr>
              <a:buFont typeface="Arial" panose="020B0604020202020204" pitchFamily="34" charset="0"/>
              <a:buChar char="•"/>
              <a:defRPr/>
            </a:pPr>
            <a:r>
              <a:rPr lang="en-US" dirty="0" err="1"/>
              <a:t>Dimensioni</a:t>
            </a:r>
            <a:r>
              <a:rPr lang="en-US" dirty="0"/>
              <a:t> applicative</a:t>
            </a:r>
          </a:p>
          <a:p>
            <a:pPr marL="173038" lvl="0" indent="-173038">
              <a:lnSpc>
                <a:spcPct val="90000"/>
              </a:lnSpc>
              <a:spcBef>
                <a:spcPts val="1000"/>
              </a:spcBef>
              <a:buClr>
                <a:srgbClr val="0070AD"/>
              </a:buClr>
              <a:buFont typeface="Arial" panose="020B0604020202020204" pitchFamily="34" charset="0"/>
              <a:buChar char="•"/>
              <a:defRPr/>
            </a:pPr>
            <a:r>
              <a:rPr lang="en-US" dirty="0" err="1"/>
              <a:t>Responsività</a:t>
            </a:r>
            <a:r>
              <a:rPr lang="en-US" dirty="0"/>
              <a:t> e performance</a:t>
            </a:r>
          </a:p>
        </p:txBody>
      </p:sp>
      <p:sp>
        <p:nvSpPr>
          <p:cNvPr id="43" name="Text Placeholder 7">
            <a:extLst>
              <a:ext uri="{FF2B5EF4-FFF2-40B4-BE49-F238E27FC236}">
                <a16:creationId xmlns:a16="http://schemas.microsoft.com/office/drawing/2014/main" id="{A006681A-BEFD-4F40-8346-BFFCBBA43D71}"/>
              </a:ext>
            </a:extLst>
          </p:cNvPr>
          <p:cNvSpPr txBox="1">
            <a:spLocks/>
          </p:cNvSpPr>
          <p:nvPr/>
        </p:nvSpPr>
        <p:spPr>
          <a:xfrm>
            <a:off x="2320483" y="1692600"/>
            <a:ext cx="1761629" cy="880224"/>
          </a:xfrm>
          <a:prstGeom prst="rect">
            <a:avLst/>
          </a:prstGeom>
          <a:solidFill>
            <a:srgbClr val="12ABDB"/>
          </a:solidFill>
        </p:spPr>
        <p:txBody>
          <a:bodyPr rIns="180000" anchor="ctr">
            <a:noAutofit/>
          </a:bodyPr>
          <a:lstStyle>
            <a:lvl1pPr algn="r">
              <a:lnSpc>
                <a:spcPct val="85000"/>
              </a:lnSpc>
              <a:spcBef>
                <a:spcPts val="600"/>
              </a:spcBef>
              <a:defRPr sz="1600" b="1">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0" marR="0" lvl="0" indent="0" algn="l" defTabSz="914400" rtl="0" eaLnBrk="1" fontAlgn="auto" latinLnBrk="0" hangingPunct="1">
              <a:lnSpc>
                <a:spcPct val="85000"/>
              </a:lnSpc>
              <a:spcBef>
                <a:spcPts val="600"/>
              </a:spcBef>
              <a:spcAft>
                <a:spcPts val="0"/>
              </a:spcAft>
              <a:buClrTx/>
              <a:buSzTx/>
              <a:buFont typeface="Arial" panose="020B0604020202020204" pitchFamily="34" charset="0"/>
              <a:buNone/>
              <a:tabLst/>
              <a:defRPr/>
            </a:pPr>
            <a:r>
              <a:rPr kumimoji="0" lang="en-US" sz="1600" b="1" i="0" u="none" strike="noStrike" kern="1200" cap="none" spc="0" normalizeH="0" baseline="0" noProof="0" dirty="0" err="1">
                <a:ln>
                  <a:noFill/>
                </a:ln>
                <a:solidFill>
                  <a:schemeClr val="bg1"/>
                </a:solidFill>
                <a:effectLst/>
                <a:uLnTx/>
                <a:uFillTx/>
                <a:latin typeface="+mj-lt"/>
                <a:ea typeface="+mn-ea"/>
                <a:cs typeface="+mn-cs"/>
              </a:rPr>
              <a:t>Nuove</a:t>
            </a:r>
            <a:r>
              <a:rPr kumimoji="0" lang="en-US" sz="1600" b="1" i="0" u="none" strike="noStrike" kern="1200" cap="none" spc="0" normalizeH="0" baseline="0" noProof="0" dirty="0">
                <a:ln>
                  <a:noFill/>
                </a:ln>
                <a:solidFill>
                  <a:schemeClr val="bg1"/>
                </a:solidFill>
                <a:effectLst/>
                <a:uLnTx/>
                <a:uFillTx/>
                <a:latin typeface="+mj-lt"/>
                <a:ea typeface="+mn-ea"/>
                <a:cs typeface="+mn-cs"/>
              </a:rPr>
              <a:t> </a:t>
            </a:r>
            <a:r>
              <a:rPr kumimoji="0" lang="en-US" sz="1600" b="1" i="0" u="none" strike="noStrike" kern="1200" cap="none" spc="0" normalizeH="0" baseline="0" noProof="0" dirty="0" err="1">
                <a:ln>
                  <a:noFill/>
                </a:ln>
                <a:solidFill>
                  <a:schemeClr val="bg1"/>
                </a:solidFill>
                <a:effectLst/>
                <a:uLnTx/>
                <a:uFillTx/>
                <a:latin typeface="+mj-lt"/>
                <a:ea typeface="+mn-ea"/>
                <a:cs typeface="+mn-cs"/>
              </a:rPr>
              <a:t>sfide</a:t>
            </a:r>
            <a:endParaRPr kumimoji="0" lang="en-US" sz="1600" b="1" i="0" u="none" strike="noStrike" kern="1200" cap="none" spc="0" normalizeH="0" baseline="0" noProof="0" dirty="0">
              <a:ln>
                <a:noFill/>
              </a:ln>
              <a:solidFill>
                <a:schemeClr val="bg1"/>
              </a:solidFill>
              <a:effectLst/>
              <a:uLnTx/>
              <a:uFillTx/>
              <a:latin typeface="+mj-lt"/>
              <a:ea typeface="+mn-ea"/>
              <a:cs typeface="+mn-cs"/>
            </a:endParaRPr>
          </a:p>
        </p:txBody>
      </p:sp>
      <p:pic>
        <p:nvPicPr>
          <p:cNvPr id="46" name="Picture 52">
            <a:extLst>
              <a:ext uri="{FF2B5EF4-FFF2-40B4-BE49-F238E27FC236}">
                <a16:creationId xmlns:a16="http://schemas.microsoft.com/office/drawing/2014/main" id="{D282EF8F-B722-5145-985B-C61E38C872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99055" y="5165400"/>
            <a:ext cx="540000" cy="540000"/>
          </a:xfrm>
          <a:prstGeom prst="rect">
            <a:avLst/>
          </a:prstGeom>
        </p:spPr>
      </p:pic>
      <p:cxnSp>
        <p:nvCxnSpPr>
          <p:cNvPr id="47" name="Connettore 2 46">
            <a:extLst>
              <a:ext uri="{FF2B5EF4-FFF2-40B4-BE49-F238E27FC236}">
                <a16:creationId xmlns:a16="http://schemas.microsoft.com/office/drawing/2014/main" id="{0FFEEDDD-16DB-E340-9254-A9252D8CF0E1}"/>
              </a:ext>
            </a:extLst>
          </p:cNvPr>
          <p:cNvCxnSpPr>
            <a:cxnSpLocks/>
            <a:stCxn id="32" idx="2"/>
            <a:endCxn id="46" idx="0"/>
          </p:cNvCxnSpPr>
          <p:nvPr/>
        </p:nvCxnSpPr>
        <p:spPr>
          <a:xfrm>
            <a:off x="11148100" y="3814520"/>
            <a:ext cx="20955" cy="13508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0863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A538B0BF-9573-D947-B153-48F58B732DAC}"/>
              </a:ext>
            </a:extLst>
          </p:cNvPr>
          <p:cNvSpPr txBox="1">
            <a:spLocks/>
          </p:cNvSpPr>
          <p:nvPr/>
        </p:nvSpPr>
        <p:spPr>
          <a:xfrm>
            <a:off x="182082" y="224574"/>
            <a:ext cx="9940326" cy="633743"/>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it-IT" dirty="0"/>
              <a:t>SINGLE-SPA (Client Side </a:t>
            </a:r>
            <a:r>
              <a:rPr lang="it-IT" dirty="0" err="1"/>
              <a:t>Composition</a:t>
            </a:r>
            <a:r>
              <a:rPr lang="it-IT" dirty="0"/>
              <a:t>)</a:t>
            </a:r>
          </a:p>
        </p:txBody>
      </p:sp>
      <p:sp>
        <p:nvSpPr>
          <p:cNvPr id="3" name="Rettangolo 2">
            <a:extLst>
              <a:ext uri="{FF2B5EF4-FFF2-40B4-BE49-F238E27FC236}">
                <a16:creationId xmlns:a16="http://schemas.microsoft.com/office/drawing/2014/main" id="{D16A85EB-331D-1849-8262-B4FD470007EF}"/>
              </a:ext>
            </a:extLst>
          </p:cNvPr>
          <p:cNvSpPr/>
          <p:nvPr/>
        </p:nvSpPr>
        <p:spPr>
          <a:xfrm>
            <a:off x="265470" y="931210"/>
            <a:ext cx="11680723" cy="4201150"/>
          </a:xfrm>
          <a:prstGeom prst="rect">
            <a:avLst/>
          </a:prstGeom>
        </p:spPr>
        <p:txBody>
          <a:bodyPr wrap="square">
            <a:spAutoFit/>
          </a:bodyPr>
          <a:lstStyle/>
          <a:p>
            <a:pPr algn="just">
              <a:lnSpc>
                <a:spcPct val="150000"/>
              </a:lnSpc>
            </a:pPr>
            <a:r>
              <a:rPr lang="it-IT" sz="1400" dirty="0">
                <a:ea typeface="Calibri" panose="020F0502020204030204" pitchFamily="34" charset="0"/>
                <a:cs typeface="Times New Roman" panose="02020603050405020304" pitchFamily="18" charset="0"/>
              </a:rPr>
              <a:t>Single-spa è un </a:t>
            </a:r>
            <a:r>
              <a:rPr lang="it-IT" sz="1400" dirty="0" err="1">
                <a:ea typeface="Calibri" panose="020F0502020204030204" pitchFamily="34" charset="0"/>
                <a:cs typeface="Times New Roman" panose="02020603050405020304" pitchFamily="18" charset="0"/>
              </a:rPr>
              <a:t>framework</a:t>
            </a:r>
            <a:r>
              <a:rPr lang="it-IT" sz="1400" dirty="0">
                <a:ea typeface="Calibri" panose="020F0502020204030204" pitchFamily="34" charset="0"/>
                <a:cs typeface="Times New Roman" panose="02020603050405020304" pitchFamily="18" charset="0"/>
              </a:rPr>
              <a:t> </a:t>
            </a:r>
            <a:r>
              <a:rPr lang="it-IT" sz="1400" dirty="0" err="1">
                <a:ea typeface="Calibri" panose="020F0502020204030204" pitchFamily="34" charset="0"/>
                <a:cs typeface="Times New Roman" panose="02020603050405020304" pitchFamily="18" charset="0"/>
              </a:rPr>
              <a:t>javascript</a:t>
            </a:r>
            <a:r>
              <a:rPr lang="it-IT" sz="1400" dirty="0">
                <a:ea typeface="Calibri" panose="020F0502020204030204" pitchFamily="34" charset="0"/>
                <a:cs typeface="Times New Roman" panose="02020603050405020304" pitchFamily="18" charset="0"/>
              </a:rPr>
              <a:t> per </a:t>
            </a:r>
            <a:r>
              <a:rPr lang="it-IT" sz="1400" dirty="0" err="1">
                <a:ea typeface="Calibri" panose="020F0502020204030204" pitchFamily="34" charset="0"/>
                <a:cs typeface="Times New Roman" panose="02020603050405020304" pitchFamily="18" charset="0"/>
              </a:rPr>
              <a:t>microservizi</a:t>
            </a:r>
            <a:r>
              <a:rPr lang="it-IT" sz="1400" dirty="0">
                <a:ea typeface="Calibri" panose="020F0502020204030204" pitchFamily="34" charset="0"/>
                <a:cs typeface="Times New Roman" panose="02020603050405020304" pitchFamily="18" charset="0"/>
              </a:rPr>
              <a:t> </a:t>
            </a:r>
            <a:r>
              <a:rPr lang="it-IT" sz="1400" dirty="0" err="1">
                <a:ea typeface="Calibri" panose="020F0502020204030204" pitchFamily="34" charset="0"/>
                <a:cs typeface="Times New Roman" panose="02020603050405020304" pitchFamily="18" charset="0"/>
              </a:rPr>
              <a:t>Frontend</a:t>
            </a:r>
            <a:r>
              <a:rPr lang="it-IT" sz="1400" dirty="0">
                <a:ea typeface="Calibri" panose="020F0502020204030204" pitchFamily="34" charset="0"/>
                <a:cs typeface="Times New Roman" panose="02020603050405020304" pitchFamily="18" charset="0"/>
              </a:rPr>
              <a:t> e può essere implementato con tutti e tre i </a:t>
            </a:r>
            <a:r>
              <a:rPr lang="it-IT" sz="1400" dirty="0" err="1">
                <a:ea typeface="Calibri" panose="020F0502020204030204" pitchFamily="34" charset="0"/>
                <a:cs typeface="Times New Roman" panose="02020603050405020304" pitchFamily="18" charset="0"/>
              </a:rPr>
              <a:t>framework</a:t>
            </a:r>
            <a:r>
              <a:rPr lang="it-IT" sz="1400" dirty="0">
                <a:ea typeface="Calibri" panose="020F0502020204030204" pitchFamily="34" charset="0"/>
                <a:cs typeface="Times New Roman" panose="02020603050405020304" pitchFamily="18" charset="0"/>
              </a:rPr>
              <a:t> più popolari come </a:t>
            </a:r>
            <a:r>
              <a:rPr lang="it-IT" sz="1400" dirty="0" err="1">
                <a:ea typeface="Calibri" panose="020F0502020204030204" pitchFamily="34" charset="0"/>
                <a:cs typeface="Times New Roman" panose="02020603050405020304" pitchFamily="18" charset="0"/>
              </a:rPr>
              <a:t>Angular</a:t>
            </a:r>
            <a:r>
              <a:rPr lang="it-IT" sz="1400" dirty="0">
                <a:ea typeface="Calibri" panose="020F0502020204030204" pitchFamily="34" charset="0"/>
                <a:cs typeface="Times New Roman" panose="02020603050405020304" pitchFamily="18" charset="0"/>
              </a:rPr>
              <a:t>, </a:t>
            </a:r>
            <a:r>
              <a:rPr lang="it-IT" sz="1400" dirty="0" err="1">
                <a:ea typeface="Calibri" panose="020F0502020204030204" pitchFamily="34" charset="0"/>
                <a:cs typeface="Times New Roman" panose="02020603050405020304" pitchFamily="18" charset="0"/>
              </a:rPr>
              <a:t>React</a:t>
            </a:r>
            <a:r>
              <a:rPr lang="it-IT" sz="1400" dirty="0">
                <a:ea typeface="Calibri" panose="020F0502020204030204" pitchFamily="34" charset="0"/>
                <a:cs typeface="Times New Roman" panose="02020603050405020304" pitchFamily="18" charset="0"/>
              </a:rPr>
              <a:t> e </a:t>
            </a:r>
            <a:r>
              <a:rPr lang="it-IT" sz="1400" dirty="0" err="1">
                <a:ea typeface="Calibri" panose="020F0502020204030204" pitchFamily="34" charset="0"/>
                <a:cs typeface="Times New Roman" panose="02020603050405020304" pitchFamily="18" charset="0"/>
              </a:rPr>
              <a:t>Vue.js</a:t>
            </a:r>
            <a:r>
              <a:rPr lang="it-IT" sz="1400" dirty="0">
                <a:ea typeface="Calibri" panose="020F0502020204030204" pitchFamily="34" charset="0"/>
                <a:cs typeface="Times New Roman" panose="02020603050405020304" pitchFamily="18" charset="0"/>
              </a:rPr>
              <a:t>. </a:t>
            </a:r>
          </a:p>
          <a:p>
            <a:pPr algn="just">
              <a:lnSpc>
                <a:spcPct val="150000"/>
              </a:lnSpc>
            </a:pPr>
            <a:r>
              <a:rPr lang="it-IT" sz="1400" dirty="0"/>
              <a:t>Il concetto di base è molto semplice. Abbiamo un unico HTML file che funge da punto di partenza. I team che aderiscono a questa struttura, sviluppano le loro componenti in una maniera ben specifica.</a:t>
            </a:r>
          </a:p>
          <a:p>
            <a:pPr algn="just">
              <a:lnSpc>
                <a:spcPct val="150000"/>
              </a:lnSpc>
            </a:pPr>
            <a:endParaRPr lang="it-IT" sz="1400" dirty="0"/>
          </a:p>
          <a:p>
            <a:pPr marL="800100" lvl="1" indent="-342900" algn="just">
              <a:lnSpc>
                <a:spcPct val="150000"/>
              </a:lnSpc>
              <a:buClr>
                <a:srgbClr val="008CC1"/>
              </a:buClr>
              <a:buFont typeface="+mj-lt"/>
              <a:buAutoNum type="arabicPeriod"/>
            </a:pPr>
            <a:r>
              <a:rPr lang="it-IT" sz="1400" dirty="0"/>
              <a:t>All'inizio, single-spa confronta l'URL corrente con tutti i micro </a:t>
            </a:r>
            <a:r>
              <a:rPr lang="it-IT" sz="1400" dirty="0" err="1"/>
              <a:t>Frontend</a:t>
            </a:r>
            <a:r>
              <a:rPr lang="it-IT" sz="1400" dirty="0"/>
              <a:t> registrati. Single-spa richiama la funzione di </a:t>
            </a:r>
            <a:r>
              <a:rPr lang="it-IT" sz="1400" b="1" dirty="0"/>
              <a:t>BOOTSTRAP</a:t>
            </a:r>
            <a:r>
              <a:rPr lang="it-IT" sz="1400" dirty="0"/>
              <a:t> per determinare se l’applicazione è attiva. </a:t>
            </a:r>
          </a:p>
          <a:p>
            <a:pPr marL="800100" lvl="1" indent="-342900" algn="just">
              <a:lnSpc>
                <a:spcPct val="150000"/>
              </a:lnSpc>
              <a:buClr>
                <a:srgbClr val="008CC1"/>
              </a:buClr>
              <a:buFont typeface="+mj-lt"/>
              <a:buAutoNum type="arabicPeriod"/>
            </a:pPr>
            <a:r>
              <a:rPr lang="it-IT" sz="1400" dirty="0"/>
              <a:t>L'applicazione diventa attiva per la prima volta, single-spa recupera il JavaScript tramite la funzione di </a:t>
            </a:r>
            <a:r>
              <a:rPr lang="it-IT" sz="1400" b="1" dirty="0"/>
              <a:t>MOUNT</a:t>
            </a:r>
            <a:r>
              <a:rPr lang="it-IT" sz="1400" dirty="0"/>
              <a:t> inizializza il micro </a:t>
            </a:r>
            <a:r>
              <a:rPr lang="it-IT" sz="1400" dirty="0" err="1"/>
              <a:t>FrontEnd</a:t>
            </a:r>
            <a:r>
              <a:rPr lang="it-IT" sz="1400" dirty="0"/>
              <a:t>. </a:t>
            </a:r>
          </a:p>
          <a:p>
            <a:pPr marL="800100" lvl="1" indent="-342900" algn="just">
              <a:lnSpc>
                <a:spcPct val="150000"/>
              </a:lnSpc>
              <a:buClr>
                <a:srgbClr val="008CC1"/>
              </a:buClr>
              <a:buFont typeface="+mj-lt"/>
              <a:buAutoNum type="arabicPeriod"/>
            </a:pPr>
            <a:r>
              <a:rPr lang="it-IT" sz="1400" dirty="0"/>
              <a:t>Quando l’applicazione attiva diventa inattiva, single-spa chiama la sua funzione di </a:t>
            </a:r>
            <a:r>
              <a:rPr lang="it-IT" sz="1400" b="1" dirty="0"/>
              <a:t>UNMOUNT</a:t>
            </a:r>
            <a:r>
              <a:rPr lang="it-IT" sz="1400" dirty="0"/>
              <a:t>, istruendolo a </a:t>
            </a:r>
            <a:r>
              <a:rPr lang="it-IT" sz="1400" dirty="0" err="1"/>
              <a:t>deinizializzarsi</a:t>
            </a:r>
            <a:r>
              <a:rPr lang="it-IT" sz="1400" dirty="0"/>
              <a:t>. Possono essere attive più applicazioni contemporaneamente. </a:t>
            </a:r>
          </a:p>
          <a:p>
            <a:endParaRPr lang="it-IT" dirty="0"/>
          </a:p>
          <a:p>
            <a:endParaRPr lang="it-IT"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12">
            <a:extLst>
              <a:ext uri="{FF2B5EF4-FFF2-40B4-BE49-F238E27FC236}">
                <a16:creationId xmlns:a16="http://schemas.microsoft.com/office/drawing/2014/main" id="{A41A45FD-7D17-B34B-B6AD-1AE529E9CA4A}"/>
              </a:ext>
            </a:extLst>
          </p:cNvPr>
          <p:cNvPicPr/>
          <p:nvPr/>
        </p:nvPicPr>
        <p:blipFill>
          <a:blip r:embed="rId2"/>
          <a:stretch>
            <a:fillRect/>
          </a:stretch>
        </p:blipFill>
        <p:spPr>
          <a:xfrm>
            <a:off x="3599681" y="4969131"/>
            <a:ext cx="4992637" cy="1058043"/>
          </a:xfrm>
          <a:prstGeom prst="rect">
            <a:avLst/>
          </a:prstGeom>
        </p:spPr>
      </p:pic>
    </p:spTree>
    <p:extLst>
      <p:ext uri="{BB962C8B-B14F-4D97-AF65-F5344CB8AC3E}">
        <p14:creationId xmlns:p14="http://schemas.microsoft.com/office/powerpoint/2010/main" val="12706591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4CD7FA83-4BDC-F94D-90CA-C3F138C71577}"/>
              </a:ext>
            </a:extLst>
          </p:cNvPr>
          <p:cNvSpPr txBox="1">
            <a:spLocks/>
          </p:cNvSpPr>
          <p:nvPr/>
        </p:nvSpPr>
        <p:spPr>
          <a:xfrm>
            <a:off x="182082" y="224574"/>
            <a:ext cx="9940326" cy="633743"/>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it-IT" dirty="0"/>
              <a:t>Resoconto Finale</a:t>
            </a:r>
          </a:p>
        </p:txBody>
      </p:sp>
      <p:cxnSp>
        <p:nvCxnSpPr>
          <p:cNvPr id="5" name="Connettore 2 4">
            <a:extLst>
              <a:ext uri="{FF2B5EF4-FFF2-40B4-BE49-F238E27FC236}">
                <a16:creationId xmlns:a16="http://schemas.microsoft.com/office/drawing/2014/main" id="{48286E18-687C-964A-8D62-EEED65142E14}"/>
              </a:ext>
            </a:extLst>
          </p:cNvPr>
          <p:cNvCxnSpPr/>
          <p:nvPr/>
        </p:nvCxnSpPr>
        <p:spPr>
          <a:xfrm flipV="1">
            <a:off x="762001" y="1553497"/>
            <a:ext cx="0" cy="40607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Connettore 2 5">
            <a:extLst>
              <a:ext uri="{FF2B5EF4-FFF2-40B4-BE49-F238E27FC236}">
                <a16:creationId xmlns:a16="http://schemas.microsoft.com/office/drawing/2014/main" id="{563A6272-8B83-EE4E-94FF-7458F46B6990}"/>
              </a:ext>
            </a:extLst>
          </p:cNvPr>
          <p:cNvCxnSpPr>
            <a:cxnSpLocks/>
          </p:cNvCxnSpPr>
          <p:nvPr/>
        </p:nvCxnSpPr>
        <p:spPr>
          <a:xfrm>
            <a:off x="762001" y="5614219"/>
            <a:ext cx="474898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Connettore 1 10">
            <a:extLst>
              <a:ext uri="{FF2B5EF4-FFF2-40B4-BE49-F238E27FC236}">
                <a16:creationId xmlns:a16="http://schemas.microsoft.com/office/drawing/2014/main" id="{3A4FDFB3-D0FF-4C42-AE78-B4F212B9EF67}"/>
              </a:ext>
            </a:extLst>
          </p:cNvPr>
          <p:cNvCxnSpPr/>
          <p:nvPr/>
        </p:nvCxnSpPr>
        <p:spPr>
          <a:xfrm flipV="1">
            <a:off x="3023421" y="1641987"/>
            <a:ext cx="0" cy="3972232"/>
          </a:xfrm>
          <a:prstGeom prst="line">
            <a:avLst/>
          </a:prstGeom>
          <a:ln w="381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 name="Connettore 1 11">
            <a:extLst>
              <a:ext uri="{FF2B5EF4-FFF2-40B4-BE49-F238E27FC236}">
                <a16:creationId xmlns:a16="http://schemas.microsoft.com/office/drawing/2014/main" id="{1CF51B0B-8AA4-504E-8D19-7F14D732F2B0}"/>
              </a:ext>
            </a:extLst>
          </p:cNvPr>
          <p:cNvCxnSpPr>
            <a:cxnSpLocks/>
          </p:cNvCxnSpPr>
          <p:nvPr/>
        </p:nvCxnSpPr>
        <p:spPr>
          <a:xfrm>
            <a:off x="762001" y="3562964"/>
            <a:ext cx="4748981" cy="20894"/>
          </a:xfrm>
          <a:prstGeom prst="line">
            <a:avLst/>
          </a:prstGeom>
          <a:ln w="381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6" name="Ovale 15">
            <a:extLst>
              <a:ext uri="{FF2B5EF4-FFF2-40B4-BE49-F238E27FC236}">
                <a16:creationId xmlns:a16="http://schemas.microsoft.com/office/drawing/2014/main" id="{28BD852B-037B-2B4D-9FCA-92F8EA97543F}"/>
              </a:ext>
            </a:extLst>
          </p:cNvPr>
          <p:cNvSpPr/>
          <p:nvPr/>
        </p:nvSpPr>
        <p:spPr>
          <a:xfrm>
            <a:off x="1922207" y="2349910"/>
            <a:ext cx="167149" cy="147484"/>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Ovale 16">
            <a:extLst>
              <a:ext uri="{FF2B5EF4-FFF2-40B4-BE49-F238E27FC236}">
                <a16:creationId xmlns:a16="http://schemas.microsoft.com/office/drawing/2014/main" id="{FBE71688-9C06-B944-BEAE-F3A6670A163A}"/>
              </a:ext>
            </a:extLst>
          </p:cNvPr>
          <p:cNvSpPr/>
          <p:nvPr/>
        </p:nvSpPr>
        <p:spPr>
          <a:xfrm>
            <a:off x="4016478" y="2631810"/>
            <a:ext cx="167149" cy="147484"/>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Ovale 17">
            <a:extLst>
              <a:ext uri="{FF2B5EF4-FFF2-40B4-BE49-F238E27FC236}">
                <a16:creationId xmlns:a16="http://schemas.microsoft.com/office/drawing/2014/main" id="{4C3DA79A-490E-004B-A253-694ADFBF35FF}"/>
              </a:ext>
            </a:extLst>
          </p:cNvPr>
          <p:cNvSpPr/>
          <p:nvPr/>
        </p:nvSpPr>
        <p:spPr>
          <a:xfrm>
            <a:off x="1258530" y="3281516"/>
            <a:ext cx="167149" cy="147484"/>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Ovale 18">
            <a:extLst>
              <a:ext uri="{FF2B5EF4-FFF2-40B4-BE49-F238E27FC236}">
                <a16:creationId xmlns:a16="http://schemas.microsoft.com/office/drawing/2014/main" id="{783C546B-4DAB-D643-AC6B-E2E0F46EF6FC}"/>
              </a:ext>
            </a:extLst>
          </p:cNvPr>
          <p:cNvSpPr/>
          <p:nvPr/>
        </p:nvSpPr>
        <p:spPr>
          <a:xfrm>
            <a:off x="4431893" y="4702276"/>
            <a:ext cx="167149" cy="147484"/>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0" name="Connettore 2 19">
            <a:extLst>
              <a:ext uri="{FF2B5EF4-FFF2-40B4-BE49-F238E27FC236}">
                <a16:creationId xmlns:a16="http://schemas.microsoft.com/office/drawing/2014/main" id="{6507510B-9E19-594F-BE60-E430E51B035B}"/>
              </a:ext>
            </a:extLst>
          </p:cNvPr>
          <p:cNvCxnSpPr/>
          <p:nvPr/>
        </p:nvCxnSpPr>
        <p:spPr>
          <a:xfrm flipV="1">
            <a:off x="6504038" y="1574391"/>
            <a:ext cx="0" cy="40607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Connettore 2 20">
            <a:extLst>
              <a:ext uri="{FF2B5EF4-FFF2-40B4-BE49-F238E27FC236}">
                <a16:creationId xmlns:a16="http://schemas.microsoft.com/office/drawing/2014/main" id="{F9ACF86B-90FD-E247-A030-908A9E6EE7CC}"/>
              </a:ext>
            </a:extLst>
          </p:cNvPr>
          <p:cNvCxnSpPr>
            <a:cxnSpLocks/>
          </p:cNvCxnSpPr>
          <p:nvPr/>
        </p:nvCxnSpPr>
        <p:spPr>
          <a:xfrm>
            <a:off x="6504038" y="5635113"/>
            <a:ext cx="474898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Connettore 1 21">
            <a:extLst>
              <a:ext uri="{FF2B5EF4-FFF2-40B4-BE49-F238E27FC236}">
                <a16:creationId xmlns:a16="http://schemas.microsoft.com/office/drawing/2014/main" id="{B63CF499-CD94-6940-B1DE-04C23DEE2280}"/>
              </a:ext>
            </a:extLst>
          </p:cNvPr>
          <p:cNvCxnSpPr/>
          <p:nvPr/>
        </p:nvCxnSpPr>
        <p:spPr>
          <a:xfrm flipV="1">
            <a:off x="8765458" y="1662881"/>
            <a:ext cx="0" cy="3972232"/>
          </a:xfrm>
          <a:prstGeom prst="line">
            <a:avLst/>
          </a:prstGeom>
          <a:ln w="381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 name="Connettore 1 22">
            <a:extLst>
              <a:ext uri="{FF2B5EF4-FFF2-40B4-BE49-F238E27FC236}">
                <a16:creationId xmlns:a16="http://schemas.microsoft.com/office/drawing/2014/main" id="{A76686ED-3B0A-8D49-A623-5DD759BEFCF5}"/>
              </a:ext>
            </a:extLst>
          </p:cNvPr>
          <p:cNvCxnSpPr>
            <a:cxnSpLocks/>
          </p:cNvCxnSpPr>
          <p:nvPr/>
        </p:nvCxnSpPr>
        <p:spPr>
          <a:xfrm>
            <a:off x="6504038" y="3583858"/>
            <a:ext cx="4748981" cy="20894"/>
          </a:xfrm>
          <a:prstGeom prst="line">
            <a:avLst/>
          </a:prstGeom>
          <a:ln w="381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4" name="Ovale 23">
            <a:extLst>
              <a:ext uri="{FF2B5EF4-FFF2-40B4-BE49-F238E27FC236}">
                <a16:creationId xmlns:a16="http://schemas.microsoft.com/office/drawing/2014/main" id="{B9901AE7-1420-604F-A05B-7371F6201DD2}"/>
              </a:ext>
            </a:extLst>
          </p:cNvPr>
          <p:cNvSpPr/>
          <p:nvPr/>
        </p:nvSpPr>
        <p:spPr>
          <a:xfrm>
            <a:off x="7855974" y="1456629"/>
            <a:ext cx="167149" cy="147484"/>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Ovale 24">
            <a:extLst>
              <a:ext uri="{FF2B5EF4-FFF2-40B4-BE49-F238E27FC236}">
                <a16:creationId xmlns:a16="http://schemas.microsoft.com/office/drawing/2014/main" id="{5001C175-147C-7D4C-80E5-82EEA0C84576}"/>
              </a:ext>
            </a:extLst>
          </p:cNvPr>
          <p:cNvSpPr/>
          <p:nvPr/>
        </p:nvSpPr>
        <p:spPr>
          <a:xfrm>
            <a:off x="8409035" y="1859137"/>
            <a:ext cx="167149" cy="147484"/>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Ovale 25">
            <a:extLst>
              <a:ext uri="{FF2B5EF4-FFF2-40B4-BE49-F238E27FC236}">
                <a16:creationId xmlns:a16="http://schemas.microsoft.com/office/drawing/2014/main" id="{3B34A02C-8924-414A-B22A-2EF8CA1ED331}"/>
              </a:ext>
            </a:extLst>
          </p:cNvPr>
          <p:cNvSpPr/>
          <p:nvPr/>
        </p:nvSpPr>
        <p:spPr>
          <a:xfrm>
            <a:off x="8037870" y="4295469"/>
            <a:ext cx="167149" cy="147484"/>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Ovale 26">
            <a:extLst>
              <a:ext uri="{FF2B5EF4-FFF2-40B4-BE49-F238E27FC236}">
                <a16:creationId xmlns:a16="http://schemas.microsoft.com/office/drawing/2014/main" id="{4445FBE8-268E-8F43-BA78-FC7CF569F9C0}"/>
              </a:ext>
            </a:extLst>
          </p:cNvPr>
          <p:cNvSpPr/>
          <p:nvPr/>
        </p:nvSpPr>
        <p:spPr>
          <a:xfrm>
            <a:off x="10606550" y="5108247"/>
            <a:ext cx="167149" cy="147484"/>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CasellaDiTesto 27">
            <a:extLst>
              <a:ext uri="{FF2B5EF4-FFF2-40B4-BE49-F238E27FC236}">
                <a16:creationId xmlns:a16="http://schemas.microsoft.com/office/drawing/2014/main" id="{E59CD965-EB14-3A44-882D-E79F9833EE36}"/>
              </a:ext>
            </a:extLst>
          </p:cNvPr>
          <p:cNvSpPr txBox="1"/>
          <p:nvPr/>
        </p:nvSpPr>
        <p:spPr>
          <a:xfrm>
            <a:off x="2191323" y="5746047"/>
            <a:ext cx="1483098" cy="369332"/>
          </a:xfrm>
          <a:prstGeom prst="rect">
            <a:avLst/>
          </a:prstGeom>
          <a:noFill/>
        </p:spPr>
        <p:txBody>
          <a:bodyPr wrap="none" rtlCol="0">
            <a:spAutoFit/>
          </a:bodyPr>
          <a:lstStyle/>
          <a:p>
            <a:r>
              <a:rPr lang="it-IT" dirty="0"/>
              <a:t>Isolamento</a:t>
            </a:r>
          </a:p>
        </p:txBody>
      </p:sp>
      <p:sp>
        <p:nvSpPr>
          <p:cNvPr id="29" name="CasellaDiTesto 28">
            <a:extLst>
              <a:ext uri="{FF2B5EF4-FFF2-40B4-BE49-F238E27FC236}">
                <a16:creationId xmlns:a16="http://schemas.microsoft.com/office/drawing/2014/main" id="{3F5CD2EA-09BC-6947-BF39-2A7151446087}"/>
              </a:ext>
            </a:extLst>
          </p:cNvPr>
          <p:cNvSpPr txBox="1"/>
          <p:nvPr/>
        </p:nvSpPr>
        <p:spPr>
          <a:xfrm>
            <a:off x="7609532" y="5744043"/>
            <a:ext cx="2760692" cy="369332"/>
          </a:xfrm>
          <a:prstGeom prst="rect">
            <a:avLst/>
          </a:prstGeom>
          <a:noFill/>
        </p:spPr>
        <p:txBody>
          <a:bodyPr wrap="none" rtlCol="0">
            <a:spAutoFit/>
          </a:bodyPr>
          <a:lstStyle/>
          <a:p>
            <a:r>
              <a:rPr lang="it-IT" dirty="0"/>
              <a:t>Tempo di caricamento</a:t>
            </a:r>
          </a:p>
        </p:txBody>
      </p:sp>
      <p:sp>
        <p:nvSpPr>
          <p:cNvPr id="30" name="CasellaDiTesto 29">
            <a:extLst>
              <a:ext uri="{FF2B5EF4-FFF2-40B4-BE49-F238E27FC236}">
                <a16:creationId xmlns:a16="http://schemas.microsoft.com/office/drawing/2014/main" id="{C38E8623-8D9F-C543-A4AA-322A694E8D57}"/>
              </a:ext>
            </a:extLst>
          </p:cNvPr>
          <p:cNvSpPr txBox="1"/>
          <p:nvPr/>
        </p:nvSpPr>
        <p:spPr>
          <a:xfrm rot="16200000">
            <a:off x="5464052" y="3284748"/>
            <a:ext cx="1565621" cy="369332"/>
          </a:xfrm>
          <a:prstGeom prst="rect">
            <a:avLst/>
          </a:prstGeom>
          <a:noFill/>
        </p:spPr>
        <p:txBody>
          <a:bodyPr wrap="none" rtlCol="0">
            <a:spAutoFit/>
          </a:bodyPr>
          <a:lstStyle/>
          <a:p>
            <a:r>
              <a:rPr lang="it-IT" dirty="0"/>
              <a:t>Interattività</a:t>
            </a:r>
          </a:p>
        </p:txBody>
      </p:sp>
      <p:sp>
        <p:nvSpPr>
          <p:cNvPr id="31" name="CasellaDiTesto 30">
            <a:extLst>
              <a:ext uri="{FF2B5EF4-FFF2-40B4-BE49-F238E27FC236}">
                <a16:creationId xmlns:a16="http://schemas.microsoft.com/office/drawing/2014/main" id="{0F7865BD-ED5B-6D48-8885-4E0F30E74A7B}"/>
              </a:ext>
            </a:extLst>
          </p:cNvPr>
          <p:cNvSpPr txBox="1"/>
          <p:nvPr/>
        </p:nvSpPr>
        <p:spPr>
          <a:xfrm rot="16200000">
            <a:off x="-731156" y="3346460"/>
            <a:ext cx="2489784" cy="369332"/>
          </a:xfrm>
          <a:prstGeom prst="rect">
            <a:avLst/>
          </a:prstGeom>
          <a:noFill/>
        </p:spPr>
        <p:txBody>
          <a:bodyPr wrap="none" rtlCol="0">
            <a:spAutoFit/>
          </a:bodyPr>
          <a:lstStyle/>
          <a:p>
            <a:r>
              <a:rPr lang="it-IT" dirty="0"/>
              <a:t>Complessità tecnica</a:t>
            </a:r>
          </a:p>
        </p:txBody>
      </p:sp>
      <p:sp>
        <p:nvSpPr>
          <p:cNvPr id="32" name="CasellaDiTesto 31">
            <a:extLst>
              <a:ext uri="{FF2B5EF4-FFF2-40B4-BE49-F238E27FC236}">
                <a16:creationId xmlns:a16="http://schemas.microsoft.com/office/drawing/2014/main" id="{208A9269-8315-F44F-B306-D89DFE42E2D8}"/>
              </a:ext>
            </a:extLst>
          </p:cNvPr>
          <p:cNvSpPr txBox="1"/>
          <p:nvPr/>
        </p:nvSpPr>
        <p:spPr>
          <a:xfrm>
            <a:off x="1342104" y="890426"/>
            <a:ext cx="3541354" cy="369332"/>
          </a:xfrm>
          <a:prstGeom prst="rect">
            <a:avLst/>
          </a:prstGeom>
          <a:noFill/>
        </p:spPr>
        <p:txBody>
          <a:bodyPr wrap="none" rtlCol="0">
            <a:spAutoFit/>
          </a:bodyPr>
          <a:lstStyle/>
          <a:p>
            <a:r>
              <a:rPr lang="it-IT" b="1" dirty="0">
                <a:solidFill>
                  <a:srgbClr val="008CC1"/>
                </a:solidFill>
              </a:rPr>
              <a:t>Esperienza lato </a:t>
            </a:r>
            <a:r>
              <a:rPr lang="it-IT" b="1" dirty="0" err="1">
                <a:solidFill>
                  <a:srgbClr val="008CC1"/>
                </a:solidFill>
              </a:rPr>
              <a:t>developer</a:t>
            </a:r>
            <a:endParaRPr lang="it-IT" b="1" dirty="0">
              <a:solidFill>
                <a:srgbClr val="008CC1"/>
              </a:solidFill>
            </a:endParaRPr>
          </a:p>
        </p:txBody>
      </p:sp>
      <p:sp>
        <p:nvSpPr>
          <p:cNvPr id="33" name="CasellaDiTesto 32">
            <a:extLst>
              <a:ext uri="{FF2B5EF4-FFF2-40B4-BE49-F238E27FC236}">
                <a16:creationId xmlns:a16="http://schemas.microsoft.com/office/drawing/2014/main" id="{BB754B06-63E2-FE49-B53C-1736E76EFA44}"/>
              </a:ext>
            </a:extLst>
          </p:cNvPr>
          <p:cNvSpPr txBox="1"/>
          <p:nvPr/>
        </p:nvSpPr>
        <p:spPr>
          <a:xfrm>
            <a:off x="7214392" y="799088"/>
            <a:ext cx="3102131" cy="369332"/>
          </a:xfrm>
          <a:prstGeom prst="rect">
            <a:avLst/>
          </a:prstGeom>
          <a:noFill/>
        </p:spPr>
        <p:txBody>
          <a:bodyPr wrap="none" rtlCol="0">
            <a:spAutoFit/>
          </a:bodyPr>
          <a:lstStyle/>
          <a:p>
            <a:r>
              <a:rPr lang="it-IT" b="1" dirty="0">
                <a:solidFill>
                  <a:srgbClr val="008CC1"/>
                </a:solidFill>
              </a:rPr>
              <a:t>Esperienza lato utente</a:t>
            </a:r>
          </a:p>
        </p:txBody>
      </p:sp>
      <p:sp>
        <p:nvSpPr>
          <p:cNvPr id="34" name="CasellaDiTesto 33">
            <a:extLst>
              <a:ext uri="{FF2B5EF4-FFF2-40B4-BE49-F238E27FC236}">
                <a16:creationId xmlns:a16="http://schemas.microsoft.com/office/drawing/2014/main" id="{67E09273-3349-2348-86CC-BA99659980C0}"/>
              </a:ext>
            </a:extLst>
          </p:cNvPr>
          <p:cNvSpPr txBox="1"/>
          <p:nvPr/>
        </p:nvSpPr>
        <p:spPr>
          <a:xfrm>
            <a:off x="1752131" y="2064194"/>
            <a:ext cx="536172" cy="307777"/>
          </a:xfrm>
          <a:prstGeom prst="rect">
            <a:avLst/>
          </a:prstGeom>
          <a:noFill/>
        </p:spPr>
        <p:txBody>
          <a:bodyPr wrap="none" rtlCol="0">
            <a:spAutoFit/>
          </a:bodyPr>
          <a:lstStyle/>
          <a:p>
            <a:r>
              <a:rPr lang="it-IT" sz="1400" dirty="0"/>
              <a:t>SPA</a:t>
            </a:r>
          </a:p>
        </p:txBody>
      </p:sp>
      <p:sp>
        <p:nvSpPr>
          <p:cNvPr id="35" name="CasellaDiTesto 34">
            <a:extLst>
              <a:ext uri="{FF2B5EF4-FFF2-40B4-BE49-F238E27FC236}">
                <a16:creationId xmlns:a16="http://schemas.microsoft.com/office/drawing/2014/main" id="{97E2C4D3-63FF-E647-8558-CE9475A9DF24}"/>
              </a:ext>
            </a:extLst>
          </p:cNvPr>
          <p:cNvSpPr txBox="1"/>
          <p:nvPr/>
        </p:nvSpPr>
        <p:spPr>
          <a:xfrm>
            <a:off x="7654410" y="1144971"/>
            <a:ext cx="536172" cy="307777"/>
          </a:xfrm>
          <a:prstGeom prst="rect">
            <a:avLst/>
          </a:prstGeom>
          <a:noFill/>
        </p:spPr>
        <p:txBody>
          <a:bodyPr wrap="none" rtlCol="0">
            <a:spAutoFit/>
          </a:bodyPr>
          <a:lstStyle/>
          <a:p>
            <a:r>
              <a:rPr lang="it-IT" sz="1400" dirty="0"/>
              <a:t>SPA</a:t>
            </a:r>
          </a:p>
        </p:txBody>
      </p:sp>
      <p:sp>
        <p:nvSpPr>
          <p:cNvPr id="36" name="CasellaDiTesto 35">
            <a:extLst>
              <a:ext uri="{FF2B5EF4-FFF2-40B4-BE49-F238E27FC236}">
                <a16:creationId xmlns:a16="http://schemas.microsoft.com/office/drawing/2014/main" id="{66122BB3-E74A-3743-9AA6-6CD23A8EA42C}"/>
              </a:ext>
            </a:extLst>
          </p:cNvPr>
          <p:cNvSpPr txBox="1"/>
          <p:nvPr/>
        </p:nvSpPr>
        <p:spPr>
          <a:xfrm>
            <a:off x="3249561" y="2324033"/>
            <a:ext cx="1763624" cy="307777"/>
          </a:xfrm>
          <a:prstGeom prst="rect">
            <a:avLst/>
          </a:prstGeom>
          <a:noFill/>
        </p:spPr>
        <p:txBody>
          <a:bodyPr wrap="none" rtlCol="0">
            <a:spAutoFit/>
          </a:bodyPr>
          <a:lstStyle/>
          <a:p>
            <a:r>
              <a:rPr lang="it-IT" sz="1400" dirty="0"/>
              <a:t>Custom </a:t>
            </a:r>
            <a:r>
              <a:rPr lang="it-IT" sz="1400" dirty="0" err="1"/>
              <a:t>Elements</a:t>
            </a:r>
            <a:endParaRPr lang="it-IT" sz="1400" dirty="0"/>
          </a:p>
        </p:txBody>
      </p:sp>
      <p:sp>
        <p:nvSpPr>
          <p:cNvPr id="37" name="CasellaDiTesto 36">
            <a:extLst>
              <a:ext uri="{FF2B5EF4-FFF2-40B4-BE49-F238E27FC236}">
                <a16:creationId xmlns:a16="http://schemas.microsoft.com/office/drawing/2014/main" id="{FCF38292-F18E-814D-99F9-2FE4798B256D}"/>
              </a:ext>
            </a:extLst>
          </p:cNvPr>
          <p:cNvSpPr txBox="1"/>
          <p:nvPr/>
        </p:nvSpPr>
        <p:spPr>
          <a:xfrm>
            <a:off x="7697578" y="1985048"/>
            <a:ext cx="1763624" cy="307777"/>
          </a:xfrm>
          <a:prstGeom prst="rect">
            <a:avLst/>
          </a:prstGeom>
          <a:noFill/>
        </p:spPr>
        <p:txBody>
          <a:bodyPr wrap="none" rtlCol="0">
            <a:spAutoFit/>
          </a:bodyPr>
          <a:lstStyle/>
          <a:p>
            <a:r>
              <a:rPr lang="it-IT" sz="1400" dirty="0"/>
              <a:t>Custom </a:t>
            </a:r>
            <a:r>
              <a:rPr lang="it-IT" sz="1400" dirty="0" err="1"/>
              <a:t>Elements</a:t>
            </a:r>
            <a:endParaRPr lang="it-IT" sz="1400" dirty="0"/>
          </a:p>
        </p:txBody>
      </p:sp>
      <p:sp>
        <p:nvSpPr>
          <p:cNvPr id="39" name="CasellaDiTesto 38">
            <a:extLst>
              <a:ext uri="{FF2B5EF4-FFF2-40B4-BE49-F238E27FC236}">
                <a16:creationId xmlns:a16="http://schemas.microsoft.com/office/drawing/2014/main" id="{918DFCAC-3AC7-4546-8D79-873F864735C8}"/>
              </a:ext>
            </a:extLst>
          </p:cNvPr>
          <p:cNvSpPr txBox="1"/>
          <p:nvPr/>
        </p:nvSpPr>
        <p:spPr>
          <a:xfrm>
            <a:off x="790176" y="2969760"/>
            <a:ext cx="1205779" cy="307777"/>
          </a:xfrm>
          <a:prstGeom prst="rect">
            <a:avLst/>
          </a:prstGeom>
          <a:noFill/>
        </p:spPr>
        <p:txBody>
          <a:bodyPr wrap="none" rtlCol="0">
            <a:spAutoFit/>
          </a:bodyPr>
          <a:lstStyle/>
          <a:p>
            <a:r>
              <a:rPr lang="it-IT" sz="1400" dirty="0"/>
              <a:t>Server side</a:t>
            </a:r>
          </a:p>
        </p:txBody>
      </p:sp>
      <p:sp>
        <p:nvSpPr>
          <p:cNvPr id="40" name="CasellaDiTesto 39">
            <a:extLst>
              <a:ext uri="{FF2B5EF4-FFF2-40B4-BE49-F238E27FC236}">
                <a16:creationId xmlns:a16="http://schemas.microsoft.com/office/drawing/2014/main" id="{F2E22236-EAB6-E045-BDF0-765DC35F29DF}"/>
              </a:ext>
            </a:extLst>
          </p:cNvPr>
          <p:cNvSpPr txBox="1"/>
          <p:nvPr/>
        </p:nvSpPr>
        <p:spPr>
          <a:xfrm>
            <a:off x="10047240" y="4751086"/>
            <a:ext cx="1205779" cy="307777"/>
          </a:xfrm>
          <a:prstGeom prst="rect">
            <a:avLst/>
          </a:prstGeom>
          <a:noFill/>
        </p:spPr>
        <p:txBody>
          <a:bodyPr wrap="none" rtlCol="0">
            <a:spAutoFit/>
          </a:bodyPr>
          <a:lstStyle/>
          <a:p>
            <a:r>
              <a:rPr lang="it-IT" sz="1400" dirty="0"/>
              <a:t>Server side</a:t>
            </a:r>
          </a:p>
        </p:txBody>
      </p:sp>
      <p:sp>
        <p:nvSpPr>
          <p:cNvPr id="41" name="CasellaDiTesto 40">
            <a:extLst>
              <a:ext uri="{FF2B5EF4-FFF2-40B4-BE49-F238E27FC236}">
                <a16:creationId xmlns:a16="http://schemas.microsoft.com/office/drawing/2014/main" id="{2935E250-39AD-BA45-8C71-1B05AB22F165}"/>
              </a:ext>
            </a:extLst>
          </p:cNvPr>
          <p:cNvSpPr txBox="1"/>
          <p:nvPr/>
        </p:nvSpPr>
        <p:spPr>
          <a:xfrm>
            <a:off x="4129843" y="4367528"/>
            <a:ext cx="825932" cy="307777"/>
          </a:xfrm>
          <a:prstGeom prst="rect">
            <a:avLst/>
          </a:prstGeom>
          <a:noFill/>
        </p:spPr>
        <p:txBody>
          <a:bodyPr wrap="none" rtlCol="0">
            <a:spAutoFit/>
          </a:bodyPr>
          <a:lstStyle/>
          <a:p>
            <a:r>
              <a:rPr lang="it-IT" sz="1400" dirty="0" err="1"/>
              <a:t>IFrame</a:t>
            </a:r>
            <a:endParaRPr lang="it-IT" sz="1400" dirty="0"/>
          </a:p>
        </p:txBody>
      </p:sp>
      <p:sp>
        <p:nvSpPr>
          <p:cNvPr id="42" name="CasellaDiTesto 41">
            <a:extLst>
              <a:ext uri="{FF2B5EF4-FFF2-40B4-BE49-F238E27FC236}">
                <a16:creationId xmlns:a16="http://schemas.microsoft.com/office/drawing/2014/main" id="{750B426E-1A17-1E4E-A47A-87C903782BB8}"/>
              </a:ext>
            </a:extLst>
          </p:cNvPr>
          <p:cNvSpPr txBox="1"/>
          <p:nvPr/>
        </p:nvSpPr>
        <p:spPr>
          <a:xfrm>
            <a:off x="7694404" y="3956737"/>
            <a:ext cx="825932" cy="307777"/>
          </a:xfrm>
          <a:prstGeom prst="rect">
            <a:avLst/>
          </a:prstGeom>
          <a:noFill/>
        </p:spPr>
        <p:txBody>
          <a:bodyPr wrap="none" rtlCol="0">
            <a:spAutoFit/>
          </a:bodyPr>
          <a:lstStyle/>
          <a:p>
            <a:r>
              <a:rPr lang="it-IT" sz="1400" dirty="0" err="1"/>
              <a:t>IFrame</a:t>
            </a:r>
            <a:endParaRPr lang="it-IT" sz="1400" dirty="0"/>
          </a:p>
        </p:txBody>
      </p:sp>
      <p:sp>
        <p:nvSpPr>
          <p:cNvPr id="43" name="CasellaDiTesto 42">
            <a:extLst>
              <a:ext uri="{FF2B5EF4-FFF2-40B4-BE49-F238E27FC236}">
                <a16:creationId xmlns:a16="http://schemas.microsoft.com/office/drawing/2014/main" id="{FFD0AA04-2213-E94D-A306-157246FA128C}"/>
              </a:ext>
            </a:extLst>
          </p:cNvPr>
          <p:cNvSpPr txBox="1"/>
          <p:nvPr/>
        </p:nvSpPr>
        <p:spPr>
          <a:xfrm>
            <a:off x="4742301" y="5635113"/>
            <a:ext cx="712054" cy="369332"/>
          </a:xfrm>
          <a:prstGeom prst="rect">
            <a:avLst/>
          </a:prstGeom>
          <a:noFill/>
        </p:spPr>
        <p:txBody>
          <a:bodyPr wrap="none" rtlCol="0">
            <a:spAutoFit/>
          </a:bodyPr>
          <a:lstStyle/>
          <a:p>
            <a:r>
              <a:rPr lang="it-IT" dirty="0">
                <a:solidFill>
                  <a:schemeClr val="bg1">
                    <a:lumMod val="75000"/>
                  </a:schemeClr>
                </a:solidFill>
              </a:rPr>
              <a:t>High</a:t>
            </a:r>
          </a:p>
        </p:txBody>
      </p:sp>
      <p:sp>
        <p:nvSpPr>
          <p:cNvPr id="44" name="CasellaDiTesto 43">
            <a:extLst>
              <a:ext uri="{FF2B5EF4-FFF2-40B4-BE49-F238E27FC236}">
                <a16:creationId xmlns:a16="http://schemas.microsoft.com/office/drawing/2014/main" id="{0E54918B-4F54-2648-A969-922D3B3581C6}"/>
              </a:ext>
            </a:extLst>
          </p:cNvPr>
          <p:cNvSpPr txBox="1"/>
          <p:nvPr/>
        </p:nvSpPr>
        <p:spPr>
          <a:xfrm>
            <a:off x="10597410" y="5647315"/>
            <a:ext cx="712054" cy="369332"/>
          </a:xfrm>
          <a:prstGeom prst="rect">
            <a:avLst/>
          </a:prstGeom>
          <a:noFill/>
        </p:spPr>
        <p:txBody>
          <a:bodyPr wrap="none" rtlCol="0">
            <a:spAutoFit/>
          </a:bodyPr>
          <a:lstStyle/>
          <a:p>
            <a:r>
              <a:rPr lang="it-IT" dirty="0">
                <a:solidFill>
                  <a:schemeClr val="bg1">
                    <a:lumMod val="75000"/>
                  </a:schemeClr>
                </a:solidFill>
              </a:rPr>
              <a:t>High</a:t>
            </a:r>
          </a:p>
        </p:txBody>
      </p:sp>
      <p:sp>
        <p:nvSpPr>
          <p:cNvPr id="45" name="CasellaDiTesto 44">
            <a:extLst>
              <a:ext uri="{FF2B5EF4-FFF2-40B4-BE49-F238E27FC236}">
                <a16:creationId xmlns:a16="http://schemas.microsoft.com/office/drawing/2014/main" id="{DAB2F51D-9B15-DA4E-A1D9-E5A2F3F08536}"/>
              </a:ext>
            </a:extLst>
          </p:cNvPr>
          <p:cNvSpPr txBox="1"/>
          <p:nvPr/>
        </p:nvSpPr>
        <p:spPr>
          <a:xfrm rot="16200000">
            <a:off x="5853583" y="1702124"/>
            <a:ext cx="712054" cy="369332"/>
          </a:xfrm>
          <a:prstGeom prst="rect">
            <a:avLst/>
          </a:prstGeom>
          <a:noFill/>
        </p:spPr>
        <p:txBody>
          <a:bodyPr wrap="none" rtlCol="0">
            <a:spAutoFit/>
          </a:bodyPr>
          <a:lstStyle/>
          <a:p>
            <a:r>
              <a:rPr lang="it-IT" dirty="0">
                <a:solidFill>
                  <a:schemeClr val="bg1">
                    <a:lumMod val="75000"/>
                  </a:schemeClr>
                </a:solidFill>
              </a:rPr>
              <a:t>High</a:t>
            </a:r>
          </a:p>
        </p:txBody>
      </p:sp>
      <p:sp>
        <p:nvSpPr>
          <p:cNvPr id="46" name="CasellaDiTesto 45">
            <a:extLst>
              <a:ext uri="{FF2B5EF4-FFF2-40B4-BE49-F238E27FC236}">
                <a16:creationId xmlns:a16="http://schemas.microsoft.com/office/drawing/2014/main" id="{54035FDB-59B8-8D47-990C-E29B4D4DBF7C}"/>
              </a:ext>
            </a:extLst>
          </p:cNvPr>
          <p:cNvSpPr txBox="1"/>
          <p:nvPr/>
        </p:nvSpPr>
        <p:spPr>
          <a:xfrm rot="16200000">
            <a:off x="156747" y="1701732"/>
            <a:ext cx="712054" cy="369332"/>
          </a:xfrm>
          <a:prstGeom prst="rect">
            <a:avLst/>
          </a:prstGeom>
          <a:noFill/>
        </p:spPr>
        <p:txBody>
          <a:bodyPr wrap="none" rtlCol="0">
            <a:spAutoFit/>
          </a:bodyPr>
          <a:lstStyle/>
          <a:p>
            <a:r>
              <a:rPr lang="it-IT" dirty="0">
                <a:solidFill>
                  <a:schemeClr val="bg1">
                    <a:lumMod val="75000"/>
                  </a:schemeClr>
                </a:solidFill>
              </a:rPr>
              <a:t>High</a:t>
            </a:r>
          </a:p>
        </p:txBody>
      </p:sp>
      <p:sp>
        <p:nvSpPr>
          <p:cNvPr id="47" name="CasellaDiTesto 46">
            <a:extLst>
              <a:ext uri="{FF2B5EF4-FFF2-40B4-BE49-F238E27FC236}">
                <a16:creationId xmlns:a16="http://schemas.microsoft.com/office/drawing/2014/main" id="{D02BBA78-1679-2F4C-9D57-A4ED904383F8}"/>
              </a:ext>
            </a:extLst>
          </p:cNvPr>
          <p:cNvSpPr txBox="1"/>
          <p:nvPr/>
        </p:nvSpPr>
        <p:spPr>
          <a:xfrm rot="16200000">
            <a:off x="212751" y="5142963"/>
            <a:ext cx="641522" cy="369332"/>
          </a:xfrm>
          <a:prstGeom prst="rect">
            <a:avLst/>
          </a:prstGeom>
          <a:noFill/>
        </p:spPr>
        <p:txBody>
          <a:bodyPr wrap="none" rtlCol="0">
            <a:spAutoFit/>
          </a:bodyPr>
          <a:lstStyle/>
          <a:p>
            <a:r>
              <a:rPr lang="it-IT" dirty="0" err="1">
                <a:solidFill>
                  <a:schemeClr val="bg1">
                    <a:lumMod val="75000"/>
                  </a:schemeClr>
                </a:solidFill>
              </a:rPr>
              <a:t>Low</a:t>
            </a:r>
            <a:endParaRPr lang="it-IT" dirty="0">
              <a:solidFill>
                <a:schemeClr val="bg1">
                  <a:lumMod val="75000"/>
                </a:schemeClr>
              </a:solidFill>
            </a:endParaRPr>
          </a:p>
        </p:txBody>
      </p:sp>
      <p:sp>
        <p:nvSpPr>
          <p:cNvPr id="48" name="CasellaDiTesto 47">
            <a:extLst>
              <a:ext uri="{FF2B5EF4-FFF2-40B4-BE49-F238E27FC236}">
                <a16:creationId xmlns:a16="http://schemas.microsoft.com/office/drawing/2014/main" id="{B99D3A78-65FB-6B4D-98A9-259918DD3EC1}"/>
              </a:ext>
            </a:extLst>
          </p:cNvPr>
          <p:cNvSpPr txBox="1"/>
          <p:nvPr/>
        </p:nvSpPr>
        <p:spPr>
          <a:xfrm rot="16200000">
            <a:off x="5948930" y="5194958"/>
            <a:ext cx="641522" cy="369332"/>
          </a:xfrm>
          <a:prstGeom prst="rect">
            <a:avLst/>
          </a:prstGeom>
          <a:noFill/>
        </p:spPr>
        <p:txBody>
          <a:bodyPr wrap="none" rtlCol="0">
            <a:spAutoFit/>
          </a:bodyPr>
          <a:lstStyle/>
          <a:p>
            <a:r>
              <a:rPr lang="it-IT" dirty="0" err="1">
                <a:solidFill>
                  <a:schemeClr val="bg1">
                    <a:lumMod val="75000"/>
                  </a:schemeClr>
                </a:solidFill>
              </a:rPr>
              <a:t>Low</a:t>
            </a:r>
            <a:endParaRPr lang="it-IT" dirty="0">
              <a:solidFill>
                <a:schemeClr val="bg1">
                  <a:lumMod val="75000"/>
                </a:schemeClr>
              </a:solidFill>
            </a:endParaRPr>
          </a:p>
        </p:txBody>
      </p:sp>
      <p:sp>
        <p:nvSpPr>
          <p:cNvPr id="49" name="CasellaDiTesto 48">
            <a:extLst>
              <a:ext uri="{FF2B5EF4-FFF2-40B4-BE49-F238E27FC236}">
                <a16:creationId xmlns:a16="http://schemas.microsoft.com/office/drawing/2014/main" id="{126AA81C-1AB2-3542-8DE9-F5F0E50BDEA6}"/>
              </a:ext>
            </a:extLst>
          </p:cNvPr>
          <p:cNvSpPr txBox="1"/>
          <p:nvPr/>
        </p:nvSpPr>
        <p:spPr>
          <a:xfrm>
            <a:off x="6454357" y="5700385"/>
            <a:ext cx="641522" cy="369332"/>
          </a:xfrm>
          <a:prstGeom prst="rect">
            <a:avLst/>
          </a:prstGeom>
          <a:noFill/>
        </p:spPr>
        <p:txBody>
          <a:bodyPr wrap="none" rtlCol="0">
            <a:spAutoFit/>
          </a:bodyPr>
          <a:lstStyle/>
          <a:p>
            <a:r>
              <a:rPr lang="it-IT" dirty="0" err="1">
                <a:solidFill>
                  <a:schemeClr val="bg1">
                    <a:lumMod val="75000"/>
                  </a:schemeClr>
                </a:solidFill>
              </a:rPr>
              <a:t>Low</a:t>
            </a:r>
            <a:endParaRPr lang="it-IT" dirty="0">
              <a:solidFill>
                <a:schemeClr val="bg1">
                  <a:lumMod val="75000"/>
                </a:schemeClr>
              </a:solidFill>
            </a:endParaRPr>
          </a:p>
        </p:txBody>
      </p:sp>
      <p:sp>
        <p:nvSpPr>
          <p:cNvPr id="50" name="CasellaDiTesto 49">
            <a:extLst>
              <a:ext uri="{FF2B5EF4-FFF2-40B4-BE49-F238E27FC236}">
                <a16:creationId xmlns:a16="http://schemas.microsoft.com/office/drawing/2014/main" id="{DD995545-2CA7-9F41-8E2C-40484098FD5E}"/>
              </a:ext>
            </a:extLst>
          </p:cNvPr>
          <p:cNvSpPr txBox="1"/>
          <p:nvPr/>
        </p:nvSpPr>
        <p:spPr>
          <a:xfrm>
            <a:off x="707326" y="5645573"/>
            <a:ext cx="641522" cy="369332"/>
          </a:xfrm>
          <a:prstGeom prst="rect">
            <a:avLst/>
          </a:prstGeom>
          <a:noFill/>
        </p:spPr>
        <p:txBody>
          <a:bodyPr wrap="none" rtlCol="0">
            <a:spAutoFit/>
          </a:bodyPr>
          <a:lstStyle/>
          <a:p>
            <a:r>
              <a:rPr lang="it-IT" dirty="0" err="1">
                <a:solidFill>
                  <a:schemeClr val="bg1">
                    <a:lumMod val="75000"/>
                  </a:schemeClr>
                </a:solidFill>
              </a:rPr>
              <a:t>Low</a:t>
            </a:r>
            <a:endParaRPr lang="it-IT" dirty="0">
              <a:solidFill>
                <a:schemeClr val="bg1">
                  <a:lumMod val="75000"/>
                </a:schemeClr>
              </a:solidFill>
            </a:endParaRPr>
          </a:p>
        </p:txBody>
      </p:sp>
    </p:spTree>
    <p:extLst>
      <p:ext uri="{BB962C8B-B14F-4D97-AF65-F5344CB8AC3E}">
        <p14:creationId xmlns:p14="http://schemas.microsoft.com/office/powerpoint/2010/main" val="26169052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6AD667C3-9952-2847-8A30-573AF07886B5}"/>
              </a:ext>
            </a:extLst>
          </p:cNvPr>
          <p:cNvSpPr txBox="1">
            <a:spLocks/>
          </p:cNvSpPr>
          <p:nvPr/>
        </p:nvSpPr>
        <p:spPr>
          <a:xfrm>
            <a:off x="182082" y="224574"/>
            <a:ext cx="9940326" cy="633743"/>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it-IT" dirty="0"/>
              <a:t>Casi di successo</a:t>
            </a:r>
          </a:p>
        </p:txBody>
      </p:sp>
      <p:pic>
        <p:nvPicPr>
          <p:cNvPr id="3" name="Picture 17">
            <a:extLst>
              <a:ext uri="{FF2B5EF4-FFF2-40B4-BE49-F238E27FC236}">
                <a16:creationId xmlns:a16="http://schemas.microsoft.com/office/drawing/2014/main" id="{EE8A1DCF-1CAB-F641-ACEB-DFF2334FDF0A}"/>
              </a:ext>
            </a:extLst>
          </p:cNvPr>
          <p:cNvPicPr/>
          <p:nvPr/>
        </p:nvPicPr>
        <p:blipFill>
          <a:blip r:embed="rId2"/>
          <a:stretch>
            <a:fillRect/>
          </a:stretch>
        </p:blipFill>
        <p:spPr>
          <a:xfrm>
            <a:off x="2426202" y="996971"/>
            <a:ext cx="7339595" cy="4864057"/>
          </a:xfrm>
          <a:prstGeom prst="rect">
            <a:avLst/>
          </a:prstGeom>
        </p:spPr>
      </p:pic>
    </p:spTree>
    <p:extLst>
      <p:ext uri="{BB962C8B-B14F-4D97-AF65-F5344CB8AC3E}">
        <p14:creationId xmlns:p14="http://schemas.microsoft.com/office/powerpoint/2010/main" val="18901296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37529C-A58F-4FE3-84BF-7544BEA96422}"/>
              </a:ext>
            </a:extLst>
          </p:cNvPr>
          <p:cNvSpPr>
            <a:spLocks noGrp="1"/>
          </p:cNvSpPr>
          <p:nvPr>
            <p:ph type="ctrTitle"/>
          </p:nvPr>
        </p:nvSpPr>
        <p:spPr>
          <a:xfrm>
            <a:off x="652306" y="2893729"/>
            <a:ext cx="8628854" cy="1470025"/>
          </a:xfrm>
        </p:spPr>
        <p:txBody>
          <a:bodyPr/>
          <a:lstStyle/>
          <a:p>
            <a:r>
              <a:rPr lang="en-US" dirty="0"/>
              <a:t>Micro </a:t>
            </a:r>
            <a:r>
              <a:rPr lang="en-US"/>
              <a:t>Frontend–Fine</a:t>
            </a:r>
            <a:endParaRPr lang="en-US" dirty="0"/>
          </a:p>
        </p:txBody>
      </p:sp>
      <p:sp>
        <p:nvSpPr>
          <p:cNvPr id="3" name="Sous-titre 2">
            <a:extLst>
              <a:ext uri="{FF2B5EF4-FFF2-40B4-BE49-F238E27FC236}">
                <a16:creationId xmlns:a16="http://schemas.microsoft.com/office/drawing/2014/main" id="{25F950C6-5C12-46EA-B2FB-353B1D83297C}"/>
              </a:ext>
            </a:extLst>
          </p:cNvPr>
          <p:cNvSpPr>
            <a:spLocks noGrp="1"/>
          </p:cNvSpPr>
          <p:nvPr>
            <p:ph type="subTitle" idx="1"/>
          </p:nvPr>
        </p:nvSpPr>
        <p:spPr/>
        <p:txBody>
          <a:bodyPr/>
          <a:lstStyle/>
          <a:p>
            <a:r>
              <a:rPr lang="en-US" dirty="0"/>
              <a:t>Capgemini E-learning</a:t>
            </a:r>
          </a:p>
        </p:txBody>
      </p:sp>
    </p:spTree>
    <p:extLst>
      <p:ext uri="{BB962C8B-B14F-4D97-AF65-F5344CB8AC3E}">
        <p14:creationId xmlns:p14="http://schemas.microsoft.com/office/powerpoint/2010/main" val="18050382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10" name="Picture 6">
            <a:extLst>
              <a:ext uri="{FF2B5EF4-FFF2-40B4-BE49-F238E27FC236}">
                <a16:creationId xmlns:a16="http://schemas.microsoft.com/office/drawing/2014/main" id="{4EFFB93C-670D-044A-9EFE-6DF8B3D741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871" y="1101537"/>
            <a:ext cx="11286653" cy="537585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3">
            <a:extLst>
              <a:ext uri="{FF2B5EF4-FFF2-40B4-BE49-F238E27FC236}">
                <a16:creationId xmlns:a16="http://schemas.microsoft.com/office/drawing/2014/main" id="{5B8D9899-354A-6B4F-A2B2-BDEC50D27322}"/>
              </a:ext>
            </a:extLst>
          </p:cNvPr>
          <p:cNvSpPr txBox="1">
            <a:spLocks/>
          </p:cNvSpPr>
          <p:nvPr/>
        </p:nvSpPr>
        <p:spPr>
          <a:xfrm>
            <a:off x="182081" y="208229"/>
            <a:ext cx="11125236" cy="633743"/>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it-IT" dirty="0" err="1"/>
              <a:t>Frontend</a:t>
            </a:r>
            <a:r>
              <a:rPr lang="it-IT" dirty="0"/>
              <a:t>: IERI vs Oggi</a:t>
            </a:r>
          </a:p>
        </p:txBody>
      </p:sp>
    </p:spTree>
    <p:extLst>
      <p:ext uri="{BB962C8B-B14F-4D97-AF65-F5344CB8AC3E}">
        <p14:creationId xmlns:p14="http://schemas.microsoft.com/office/powerpoint/2010/main" val="148565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830E53D5-64D1-8747-94F7-29716E6ACF42}"/>
              </a:ext>
            </a:extLst>
          </p:cNvPr>
          <p:cNvSpPr txBox="1">
            <a:spLocks/>
          </p:cNvSpPr>
          <p:nvPr/>
        </p:nvSpPr>
        <p:spPr>
          <a:xfrm>
            <a:off x="182081" y="208229"/>
            <a:ext cx="11125236" cy="633743"/>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it-IT" dirty="0"/>
              <a:t>FRONTEND? Vabbè un po’ di html, che ci vuole?</a:t>
            </a:r>
          </a:p>
        </p:txBody>
      </p:sp>
      <p:sp>
        <p:nvSpPr>
          <p:cNvPr id="4" name="Text Placeholder 7">
            <a:extLst>
              <a:ext uri="{FF2B5EF4-FFF2-40B4-BE49-F238E27FC236}">
                <a16:creationId xmlns:a16="http://schemas.microsoft.com/office/drawing/2014/main" id="{4FD795A5-DC88-9A43-84E5-EB5593C58955}"/>
              </a:ext>
            </a:extLst>
          </p:cNvPr>
          <p:cNvSpPr txBox="1">
            <a:spLocks/>
          </p:cNvSpPr>
          <p:nvPr/>
        </p:nvSpPr>
        <p:spPr>
          <a:xfrm>
            <a:off x="182081" y="1049804"/>
            <a:ext cx="5775099" cy="1195455"/>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173038" lvl="0" indent="-173038">
              <a:lnSpc>
                <a:spcPct val="90000"/>
              </a:lnSpc>
              <a:spcBef>
                <a:spcPts val="1000"/>
              </a:spcBef>
              <a:buClr>
                <a:srgbClr val="0070AD"/>
              </a:buClr>
              <a:buFont typeface="Arial" panose="020B0604020202020204" pitchFamily="34" charset="0"/>
              <a:buChar char="•"/>
              <a:defRPr/>
            </a:pPr>
            <a:r>
              <a:rPr lang="en-US" dirty="0"/>
              <a:t>In </a:t>
            </a:r>
            <a:r>
              <a:rPr lang="en-US" dirty="0" err="1"/>
              <a:t>caso</a:t>
            </a:r>
            <a:r>
              <a:rPr lang="en-US" dirty="0"/>
              <a:t> di </a:t>
            </a:r>
            <a:r>
              <a:rPr lang="en-US" dirty="0" err="1"/>
              <a:t>piccole</a:t>
            </a:r>
            <a:r>
              <a:rPr lang="en-US" dirty="0"/>
              <a:t> </a:t>
            </a:r>
            <a:r>
              <a:rPr lang="en-US" dirty="0" err="1"/>
              <a:t>applicazioni</a:t>
            </a:r>
            <a:r>
              <a:rPr lang="en-US" dirty="0"/>
              <a:t>, molto </a:t>
            </a:r>
            <a:r>
              <a:rPr lang="en-US" dirty="0" err="1"/>
              <a:t>spesso</a:t>
            </a:r>
            <a:r>
              <a:rPr lang="en-US" dirty="0"/>
              <a:t> lo </a:t>
            </a:r>
            <a:r>
              <a:rPr lang="en-US" dirty="0" err="1"/>
              <a:t>sviluppo</a:t>
            </a:r>
            <a:r>
              <a:rPr lang="en-US" dirty="0"/>
              <a:t> </a:t>
            </a:r>
            <a:r>
              <a:rPr lang="en-US" dirty="0" err="1"/>
              <a:t>è</a:t>
            </a:r>
            <a:r>
              <a:rPr lang="en-US" dirty="0"/>
              <a:t> </a:t>
            </a:r>
            <a:r>
              <a:rPr lang="en-US" dirty="0" err="1"/>
              <a:t>assegnato</a:t>
            </a:r>
            <a:r>
              <a:rPr lang="en-US" dirty="0"/>
              <a:t> ad un </a:t>
            </a:r>
            <a:r>
              <a:rPr lang="en-US" dirty="0" err="1"/>
              <a:t>singolo</a:t>
            </a:r>
            <a:r>
              <a:rPr lang="en-US" dirty="0"/>
              <a:t> </a:t>
            </a:r>
            <a:r>
              <a:rPr lang="en-US" dirty="0" err="1"/>
              <a:t>sviluppatore</a:t>
            </a:r>
            <a:r>
              <a:rPr lang="en-US" dirty="0"/>
              <a:t>, </a:t>
            </a:r>
            <a:r>
              <a:rPr lang="en-US" dirty="0" err="1"/>
              <a:t>che</a:t>
            </a:r>
            <a:r>
              <a:rPr lang="en-US" dirty="0"/>
              <a:t> </a:t>
            </a:r>
            <a:r>
              <a:rPr lang="en-US" dirty="0" err="1"/>
              <a:t>parallelamente</a:t>
            </a:r>
            <a:r>
              <a:rPr lang="en-US" dirty="0"/>
              <a:t> </a:t>
            </a:r>
            <a:r>
              <a:rPr lang="en-US" dirty="0" err="1"/>
              <a:t>sviluppa</a:t>
            </a:r>
            <a:r>
              <a:rPr lang="en-US" dirty="0"/>
              <a:t>, </a:t>
            </a:r>
            <a:r>
              <a:rPr lang="en-US" dirty="0" err="1"/>
              <a:t>esegue</a:t>
            </a:r>
            <a:r>
              <a:rPr lang="en-US" dirty="0"/>
              <a:t> </a:t>
            </a:r>
            <a:r>
              <a:rPr lang="en-US" dirty="0" err="1"/>
              <a:t>tesging</a:t>
            </a:r>
            <a:r>
              <a:rPr lang="en-US" dirty="0"/>
              <a:t>, </a:t>
            </a:r>
            <a:r>
              <a:rPr lang="en-US" dirty="0" err="1"/>
              <a:t>crea</a:t>
            </a:r>
            <a:r>
              <a:rPr lang="en-US" dirty="0"/>
              <a:t> </a:t>
            </a:r>
            <a:r>
              <a:rPr lang="en-US" dirty="0" err="1"/>
              <a:t>analisi</a:t>
            </a:r>
            <a:r>
              <a:rPr lang="en-US" dirty="0"/>
              <a:t> </a:t>
            </a:r>
            <a:r>
              <a:rPr lang="en-US" dirty="0" err="1"/>
              <a:t>funzionale</a:t>
            </a:r>
            <a:r>
              <a:rPr lang="en-US" dirty="0"/>
              <a:t> (</a:t>
            </a:r>
            <a:r>
              <a:rPr lang="en-US" dirty="0" err="1"/>
              <a:t>nel</a:t>
            </a:r>
            <a:r>
              <a:rPr lang="en-US" dirty="0"/>
              <a:t> </a:t>
            </a:r>
            <a:r>
              <a:rPr lang="en-US" dirty="0" err="1"/>
              <a:t>migliore</a:t>
            </a:r>
            <a:r>
              <a:rPr lang="en-US" dirty="0"/>
              <a:t> </a:t>
            </a:r>
            <a:r>
              <a:rPr lang="en-US" dirty="0" err="1"/>
              <a:t>dei</a:t>
            </a:r>
            <a:r>
              <a:rPr lang="en-US" dirty="0"/>
              <a:t> </a:t>
            </a:r>
            <a:r>
              <a:rPr lang="en-US" dirty="0" err="1"/>
              <a:t>casi</a:t>
            </a:r>
            <a:r>
              <a:rPr lang="en-US" dirty="0"/>
              <a:t>).</a:t>
            </a:r>
          </a:p>
          <a:p>
            <a:pPr marL="173038" lvl="0" indent="-173038">
              <a:lnSpc>
                <a:spcPct val="90000"/>
              </a:lnSpc>
              <a:spcBef>
                <a:spcPts val="1000"/>
              </a:spcBef>
              <a:buClr>
                <a:srgbClr val="0070AD"/>
              </a:buClr>
              <a:buFont typeface="Arial" panose="020B0604020202020204" pitchFamily="34" charset="0"/>
              <a:buChar char="•"/>
              <a:defRPr/>
            </a:pPr>
            <a:r>
              <a:rPr lang="en-US" dirty="0"/>
              <a:t>Cosa succeed </a:t>
            </a:r>
            <a:r>
              <a:rPr lang="en-US" dirty="0" err="1"/>
              <a:t>tuttavia</a:t>
            </a:r>
            <a:r>
              <a:rPr lang="en-US" dirty="0"/>
              <a:t> </a:t>
            </a:r>
            <a:r>
              <a:rPr lang="en-US" dirty="0" err="1"/>
              <a:t>quando</a:t>
            </a:r>
            <a:r>
              <a:rPr lang="en-US" dirty="0"/>
              <a:t> </a:t>
            </a:r>
            <a:r>
              <a:rPr lang="en-US" dirty="0" err="1"/>
              <a:t>l’applicazione</a:t>
            </a:r>
            <a:r>
              <a:rPr lang="en-US" dirty="0"/>
              <a:t> </a:t>
            </a:r>
            <a:r>
              <a:rPr lang="en-US" dirty="0" err="1"/>
              <a:t>è</a:t>
            </a:r>
            <a:r>
              <a:rPr lang="en-US" dirty="0"/>
              <a:t> di </a:t>
            </a:r>
            <a:r>
              <a:rPr lang="en-US" dirty="0" err="1"/>
              <a:t>medie</a:t>
            </a:r>
            <a:r>
              <a:rPr lang="en-US" dirty="0"/>
              <a:t>/</a:t>
            </a:r>
            <a:r>
              <a:rPr lang="en-US" dirty="0" err="1"/>
              <a:t>grandi</a:t>
            </a:r>
            <a:r>
              <a:rPr lang="en-US" dirty="0"/>
              <a:t> </a:t>
            </a:r>
            <a:r>
              <a:rPr lang="en-US" dirty="0" err="1"/>
              <a:t>dimensioni</a:t>
            </a:r>
            <a:r>
              <a:rPr lang="en-US" dirty="0"/>
              <a:t>?</a:t>
            </a:r>
          </a:p>
        </p:txBody>
      </p:sp>
      <p:sp>
        <p:nvSpPr>
          <p:cNvPr id="6" name="Text Placeholder 7">
            <a:extLst>
              <a:ext uri="{FF2B5EF4-FFF2-40B4-BE49-F238E27FC236}">
                <a16:creationId xmlns:a16="http://schemas.microsoft.com/office/drawing/2014/main" id="{2D4A6F14-6B42-B249-93A0-4D664FDADC7C}"/>
              </a:ext>
            </a:extLst>
          </p:cNvPr>
          <p:cNvSpPr txBox="1">
            <a:spLocks/>
          </p:cNvSpPr>
          <p:nvPr/>
        </p:nvSpPr>
        <p:spPr>
          <a:xfrm>
            <a:off x="182081" y="2453090"/>
            <a:ext cx="5557816" cy="1195455"/>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173038" lvl="0" indent="-173038">
              <a:lnSpc>
                <a:spcPct val="90000"/>
              </a:lnSpc>
              <a:spcBef>
                <a:spcPts val="1000"/>
              </a:spcBef>
              <a:buClr>
                <a:srgbClr val="0070AD"/>
              </a:buClr>
              <a:buFont typeface="Arial" panose="020B0604020202020204" pitchFamily="34" charset="0"/>
              <a:buChar char="•"/>
              <a:defRPr/>
            </a:pPr>
            <a:r>
              <a:rPr lang="it-IT" dirty="0"/>
              <a:t>In applicazioni di piccole dimensioni, è facile suddividere il lavoro. Ogni sviluppatore conosce più o meno tutte le funzionalità di un progetto di piccole dimensioni. </a:t>
            </a:r>
            <a:r>
              <a:rPr lang="en-US" dirty="0" err="1"/>
              <a:t>Dimensioni</a:t>
            </a:r>
            <a:r>
              <a:rPr lang="en-US" dirty="0"/>
              <a:t> applicative</a:t>
            </a:r>
          </a:p>
          <a:p>
            <a:pPr marL="173038" lvl="0" indent="-173038">
              <a:lnSpc>
                <a:spcPct val="90000"/>
              </a:lnSpc>
              <a:spcBef>
                <a:spcPts val="1000"/>
              </a:spcBef>
              <a:buClr>
                <a:srgbClr val="0070AD"/>
              </a:buClr>
              <a:buFont typeface="Arial" panose="020B0604020202020204" pitchFamily="34" charset="0"/>
              <a:buChar char="•"/>
              <a:defRPr/>
            </a:pPr>
            <a:r>
              <a:rPr lang="it-IT" dirty="0"/>
              <a:t>Ogni funzionalità può essere sviluppata facilmente e velocemente, in quanto la conoscenza richiesta per un progetto di piccole dimensioni è limitata e circoscritta. </a:t>
            </a:r>
            <a:endParaRPr lang="en-US" dirty="0"/>
          </a:p>
        </p:txBody>
      </p:sp>
      <p:pic>
        <p:nvPicPr>
          <p:cNvPr id="22530" name="Picture 2">
            <a:extLst>
              <a:ext uri="{FF2B5EF4-FFF2-40B4-BE49-F238E27FC236}">
                <a16:creationId xmlns:a16="http://schemas.microsoft.com/office/drawing/2014/main" id="{60D87228-440A-C24B-8291-C10310242E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6945" y="2245259"/>
            <a:ext cx="5340617" cy="4006158"/>
          </a:xfrm>
          <a:prstGeom prst="rect">
            <a:avLst/>
          </a:prstGeom>
          <a:noFill/>
          <a:extLst>
            <a:ext uri="{909E8E84-426E-40DD-AFC4-6F175D3DCCD1}">
              <a14:hiddenFill xmlns:a14="http://schemas.microsoft.com/office/drawing/2010/main">
                <a:solidFill>
                  <a:srgbClr val="FFFFFF"/>
                </a:solidFill>
              </a14:hiddenFill>
            </a:ext>
          </a:extLst>
        </p:spPr>
      </p:pic>
      <p:sp>
        <p:nvSpPr>
          <p:cNvPr id="7" name="Rettangolo 6">
            <a:extLst>
              <a:ext uri="{FF2B5EF4-FFF2-40B4-BE49-F238E27FC236}">
                <a16:creationId xmlns:a16="http://schemas.microsoft.com/office/drawing/2014/main" id="{F795F1C6-ED9A-D643-96FD-D495570F1EE1}"/>
              </a:ext>
            </a:extLst>
          </p:cNvPr>
          <p:cNvSpPr/>
          <p:nvPr/>
        </p:nvSpPr>
        <p:spPr>
          <a:xfrm>
            <a:off x="151945" y="4091901"/>
            <a:ext cx="5775099" cy="1620835"/>
          </a:xfrm>
          <a:prstGeom prst="rect">
            <a:avLst/>
          </a:prstGeom>
        </p:spPr>
        <p:txBody>
          <a:bodyPr wrap="square">
            <a:spAutoFit/>
          </a:bodyPr>
          <a:lstStyle/>
          <a:p>
            <a:pPr algn="ctr"/>
            <a:r>
              <a:rPr lang="it-IT" sz="2400" dirty="0">
                <a:ea typeface="Calibri" panose="020F0502020204030204" pitchFamily="34" charset="0"/>
                <a:cs typeface="Times New Roman" panose="02020603050405020304" pitchFamily="18" charset="0"/>
              </a:rPr>
              <a:t>In questi casi quante volte ti è capitato di discutere di soluzioni tecniche e funzionali davanti alla macchinetta del caffè?</a:t>
            </a:r>
          </a:p>
        </p:txBody>
      </p:sp>
      <p:sp>
        <p:nvSpPr>
          <p:cNvPr id="9" name="Freeform 354">
            <a:extLst>
              <a:ext uri="{FF2B5EF4-FFF2-40B4-BE49-F238E27FC236}">
                <a16:creationId xmlns:a16="http://schemas.microsoft.com/office/drawing/2014/main" id="{461AE0B1-36CA-EC40-AB64-497EA87C2E55}"/>
              </a:ext>
            </a:extLst>
          </p:cNvPr>
          <p:cNvSpPr/>
          <p:nvPr>
            <p:custDataLst>
              <p:tags r:id="rId1"/>
            </p:custDataLst>
          </p:nvPr>
        </p:nvSpPr>
        <p:spPr>
          <a:xfrm>
            <a:off x="5864556" y="4367462"/>
            <a:ext cx="234462" cy="1069711"/>
          </a:xfrm>
          <a:custGeom>
            <a:avLst/>
            <a:gdLst>
              <a:gd name="connsiteX0" fmla="*/ 0 w 508000"/>
              <a:gd name="connsiteY0" fmla="*/ 0 h 1257300"/>
              <a:gd name="connsiteX1" fmla="*/ 508000 w 508000"/>
              <a:gd name="connsiteY1" fmla="*/ 635000 h 1257300"/>
              <a:gd name="connsiteX2" fmla="*/ 6350 w 508000"/>
              <a:gd name="connsiteY2" fmla="*/ 1257300 h 1257300"/>
            </a:gdLst>
            <a:ahLst/>
            <a:cxnLst>
              <a:cxn ang="0">
                <a:pos x="connsiteX0" y="connsiteY0"/>
              </a:cxn>
              <a:cxn ang="0">
                <a:pos x="connsiteX1" y="connsiteY1"/>
              </a:cxn>
              <a:cxn ang="0">
                <a:pos x="connsiteX2" y="connsiteY2"/>
              </a:cxn>
            </a:cxnLst>
            <a:rect l="l" t="t" r="r" b="b"/>
            <a:pathLst>
              <a:path w="508000" h="1257300">
                <a:moveTo>
                  <a:pt x="0" y="0"/>
                </a:moveTo>
                <a:lnTo>
                  <a:pt x="508000" y="635000"/>
                </a:lnTo>
                <a:lnTo>
                  <a:pt x="6350" y="1257300"/>
                </a:lnTo>
              </a:path>
            </a:pathLst>
          </a:custGeom>
          <a:noFill/>
          <a:ln w="28575" cap="flat" cmpd="sng" algn="ctr">
            <a:solidFill>
              <a:srgbClr val="6785C1"/>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it-IT" sz="1800" b="0" i="0" u="none" strike="noStrike" kern="0" cap="none" spc="0" normalizeH="0" baseline="0" noProof="0">
              <a:ln>
                <a:noFill/>
              </a:ln>
              <a:solidFill>
                <a:srgbClr val="FFFFFF"/>
              </a:solidFill>
              <a:effectLst/>
              <a:uLnTx/>
              <a:uFillTx/>
            </a:endParaRPr>
          </a:p>
        </p:txBody>
      </p:sp>
    </p:spTree>
    <p:extLst>
      <p:ext uri="{BB962C8B-B14F-4D97-AF65-F5344CB8AC3E}">
        <p14:creationId xmlns:p14="http://schemas.microsoft.com/office/powerpoint/2010/main" val="2755129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E67EA95C-11C7-0748-85C4-C302862939C7}"/>
              </a:ext>
            </a:extLst>
          </p:cNvPr>
          <p:cNvSpPr txBox="1">
            <a:spLocks/>
          </p:cNvSpPr>
          <p:nvPr/>
        </p:nvSpPr>
        <p:spPr>
          <a:xfrm>
            <a:off x="182081" y="208229"/>
            <a:ext cx="11125236" cy="633743"/>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it-IT" dirty="0"/>
              <a:t>Coffe D-</a:t>
            </a:r>
            <a:r>
              <a:rPr lang="it-IT" dirty="0" err="1"/>
              <a:t>Stum</a:t>
            </a:r>
            <a:r>
              <a:rPr lang="it-IT" dirty="0"/>
              <a:t>: qualcosa inizia a rompersi</a:t>
            </a:r>
          </a:p>
        </p:txBody>
      </p:sp>
      <p:sp>
        <p:nvSpPr>
          <p:cNvPr id="4" name="Text Placeholder 7">
            <a:extLst>
              <a:ext uri="{FF2B5EF4-FFF2-40B4-BE49-F238E27FC236}">
                <a16:creationId xmlns:a16="http://schemas.microsoft.com/office/drawing/2014/main" id="{63F1D2BE-4BDE-2346-A291-23AE30E0FB13}"/>
              </a:ext>
            </a:extLst>
          </p:cNvPr>
          <p:cNvSpPr txBox="1">
            <a:spLocks/>
          </p:cNvSpPr>
          <p:nvPr/>
        </p:nvSpPr>
        <p:spPr>
          <a:xfrm>
            <a:off x="182081" y="1049804"/>
            <a:ext cx="11125236" cy="733729"/>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173038" indent="-173038">
              <a:lnSpc>
                <a:spcPct val="90000"/>
              </a:lnSpc>
              <a:spcBef>
                <a:spcPts val="1000"/>
              </a:spcBef>
              <a:buClr>
                <a:srgbClr val="0070AD"/>
              </a:buClr>
              <a:buFont typeface="Arial" panose="020B0604020202020204" pitchFamily="34" charset="0"/>
              <a:buChar char="•"/>
              <a:defRPr/>
            </a:pPr>
            <a:r>
              <a:rPr lang="it-IT" sz="1600" dirty="0"/>
              <a:t>Questo paradigma subisce un importante rallentamento quando una applicazione comincia ad avere una struttura molto più complessa. Quante volte vi è capitato di dover apportare una modifica ad una parte di un sistema ed avere timore che questa modifica rompa una parte di un'altra applicazione? </a:t>
            </a:r>
          </a:p>
        </p:txBody>
      </p:sp>
      <p:pic>
        <p:nvPicPr>
          <p:cNvPr id="23554" name="Picture 2" descr="Oops i broke it - Disaster Girl | Meme Generator">
            <a:extLst>
              <a:ext uri="{FF2B5EF4-FFF2-40B4-BE49-F238E27FC236}">
                <a16:creationId xmlns:a16="http://schemas.microsoft.com/office/drawing/2014/main" id="{EC4F16B3-9598-FC40-9F6C-1DDF07C559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2067" y="2591529"/>
            <a:ext cx="3905250" cy="29273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7">
            <a:extLst>
              <a:ext uri="{FF2B5EF4-FFF2-40B4-BE49-F238E27FC236}">
                <a16:creationId xmlns:a16="http://schemas.microsoft.com/office/drawing/2014/main" id="{A1C38C84-B85E-1C44-BDE5-BB539D04CA54}"/>
              </a:ext>
            </a:extLst>
          </p:cNvPr>
          <p:cNvSpPr txBox="1">
            <a:spLocks/>
          </p:cNvSpPr>
          <p:nvPr/>
        </p:nvSpPr>
        <p:spPr>
          <a:xfrm>
            <a:off x="182081" y="1938782"/>
            <a:ext cx="6834355" cy="1057915"/>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173038" indent="-173038">
              <a:lnSpc>
                <a:spcPct val="90000"/>
              </a:lnSpc>
              <a:spcBef>
                <a:spcPts val="1000"/>
              </a:spcBef>
              <a:buClr>
                <a:srgbClr val="0070AD"/>
              </a:buClr>
              <a:buFont typeface="Arial" panose="020B0604020202020204" pitchFamily="34" charset="0"/>
              <a:buChar char="•"/>
              <a:defRPr/>
            </a:pPr>
            <a:r>
              <a:rPr lang="it-IT" sz="1600" dirty="0"/>
              <a:t>Le riunioni davanti alla macchinetta del caffè per decidere di eventuali soluzioni diventano riunioni ufficiali all’interno del team stesso. Ogni decisione all’interno del team diventa più complessa, allungando di conseguenza i tempi di sviluppo. </a:t>
            </a:r>
          </a:p>
          <a:p>
            <a:pPr marL="173038" indent="-173038">
              <a:lnSpc>
                <a:spcPct val="90000"/>
              </a:lnSpc>
              <a:spcBef>
                <a:spcPts val="1000"/>
              </a:spcBef>
              <a:buClr>
                <a:srgbClr val="0070AD"/>
              </a:buClr>
              <a:buFont typeface="Arial" panose="020B0604020202020204" pitchFamily="34" charset="0"/>
              <a:buChar char="•"/>
              <a:defRPr/>
            </a:pPr>
            <a:endParaRPr lang="it-IT" dirty="0"/>
          </a:p>
        </p:txBody>
      </p:sp>
      <p:sp>
        <p:nvSpPr>
          <p:cNvPr id="6" name="Rettangolo 5">
            <a:extLst>
              <a:ext uri="{FF2B5EF4-FFF2-40B4-BE49-F238E27FC236}">
                <a16:creationId xmlns:a16="http://schemas.microsoft.com/office/drawing/2014/main" id="{D361A300-212B-6943-9C64-6635362FE119}"/>
              </a:ext>
            </a:extLst>
          </p:cNvPr>
          <p:cNvSpPr/>
          <p:nvPr/>
        </p:nvSpPr>
        <p:spPr>
          <a:xfrm>
            <a:off x="426523" y="3455040"/>
            <a:ext cx="6834355" cy="830997"/>
          </a:xfrm>
          <a:prstGeom prst="rect">
            <a:avLst/>
          </a:prstGeom>
        </p:spPr>
        <p:txBody>
          <a:bodyPr wrap="square">
            <a:spAutoFit/>
          </a:bodyPr>
          <a:lstStyle/>
          <a:p>
            <a:r>
              <a:rPr lang="it-IT" sz="1600" dirty="0">
                <a:ea typeface="Calibri" panose="020F0502020204030204" pitchFamily="34" charset="0"/>
                <a:cs typeface="Times New Roman" panose="02020603050405020304" pitchFamily="18" charset="0"/>
              </a:rPr>
              <a:t>Ecco allora che vengono fuori i ‘SILOS’ di conoscenza. Da un grande team, cominciano a crearsi piccoli team che conoscono piccole parti funzionali e tecniche dell’intero applicativo.</a:t>
            </a:r>
          </a:p>
        </p:txBody>
      </p:sp>
      <p:sp>
        <p:nvSpPr>
          <p:cNvPr id="12" name="Freeform 354">
            <a:extLst>
              <a:ext uri="{FF2B5EF4-FFF2-40B4-BE49-F238E27FC236}">
                <a16:creationId xmlns:a16="http://schemas.microsoft.com/office/drawing/2014/main" id="{2FCA6C4E-85D2-7948-BB61-76EABE938CA6}"/>
              </a:ext>
            </a:extLst>
          </p:cNvPr>
          <p:cNvSpPr/>
          <p:nvPr>
            <p:custDataLst>
              <p:tags r:id="rId1"/>
            </p:custDataLst>
          </p:nvPr>
        </p:nvSpPr>
        <p:spPr>
          <a:xfrm rot="5400000">
            <a:off x="3482026" y="2691013"/>
            <a:ext cx="234462" cy="1069711"/>
          </a:xfrm>
          <a:custGeom>
            <a:avLst/>
            <a:gdLst>
              <a:gd name="connsiteX0" fmla="*/ 0 w 508000"/>
              <a:gd name="connsiteY0" fmla="*/ 0 h 1257300"/>
              <a:gd name="connsiteX1" fmla="*/ 508000 w 508000"/>
              <a:gd name="connsiteY1" fmla="*/ 635000 h 1257300"/>
              <a:gd name="connsiteX2" fmla="*/ 6350 w 508000"/>
              <a:gd name="connsiteY2" fmla="*/ 1257300 h 1257300"/>
            </a:gdLst>
            <a:ahLst/>
            <a:cxnLst>
              <a:cxn ang="0">
                <a:pos x="connsiteX0" y="connsiteY0"/>
              </a:cxn>
              <a:cxn ang="0">
                <a:pos x="connsiteX1" y="connsiteY1"/>
              </a:cxn>
              <a:cxn ang="0">
                <a:pos x="connsiteX2" y="connsiteY2"/>
              </a:cxn>
            </a:cxnLst>
            <a:rect l="l" t="t" r="r" b="b"/>
            <a:pathLst>
              <a:path w="508000" h="1257300">
                <a:moveTo>
                  <a:pt x="0" y="0"/>
                </a:moveTo>
                <a:lnTo>
                  <a:pt x="508000" y="635000"/>
                </a:lnTo>
                <a:lnTo>
                  <a:pt x="6350" y="1257300"/>
                </a:lnTo>
              </a:path>
            </a:pathLst>
          </a:custGeom>
          <a:noFill/>
          <a:ln w="28575" cap="flat" cmpd="sng" algn="ctr">
            <a:solidFill>
              <a:srgbClr val="6785C1"/>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it-IT" sz="1800" b="0" i="0" u="none" strike="noStrike" kern="0" cap="none" spc="0" normalizeH="0" baseline="0" noProof="0">
              <a:ln>
                <a:noFill/>
              </a:ln>
              <a:solidFill>
                <a:srgbClr val="FFFFFF"/>
              </a:solidFill>
              <a:effectLst/>
              <a:uLnTx/>
              <a:uFillTx/>
            </a:endParaRPr>
          </a:p>
        </p:txBody>
      </p:sp>
      <p:sp>
        <p:nvSpPr>
          <p:cNvPr id="7" name="Rettangolo 6">
            <a:extLst>
              <a:ext uri="{FF2B5EF4-FFF2-40B4-BE49-F238E27FC236}">
                <a16:creationId xmlns:a16="http://schemas.microsoft.com/office/drawing/2014/main" id="{8EF1C4FC-3B7B-0E42-86AC-DA0786BF1A4F}"/>
              </a:ext>
            </a:extLst>
          </p:cNvPr>
          <p:cNvSpPr/>
          <p:nvPr/>
        </p:nvSpPr>
        <p:spPr>
          <a:xfrm>
            <a:off x="426521" y="4996291"/>
            <a:ext cx="6834356" cy="1077218"/>
          </a:xfrm>
          <a:prstGeom prst="rect">
            <a:avLst/>
          </a:prstGeom>
        </p:spPr>
        <p:txBody>
          <a:bodyPr wrap="square">
            <a:spAutoFit/>
          </a:bodyPr>
          <a:lstStyle/>
          <a:p>
            <a:r>
              <a:rPr lang="it-IT" sz="1600" dirty="0">
                <a:latin typeface="+mj-lt"/>
                <a:ea typeface="Calibri" panose="020F0502020204030204" pitchFamily="34" charset="0"/>
                <a:cs typeface="Times New Roman" panose="02020603050405020304" pitchFamily="18" charset="0"/>
              </a:rPr>
              <a:t>La complessità continua ad aumentare, ed il passaggio successivo diventa suddividere il team per tecnologia. Vengono cosi introdotti dei livelli orizzontali con team dedicati al front-end e team dedicati al </a:t>
            </a:r>
            <a:r>
              <a:rPr lang="it-IT" sz="1600" dirty="0" err="1">
                <a:latin typeface="+mj-lt"/>
                <a:ea typeface="Calibri" panose="020F0502020204030204" pitchFamily="34" charset="0"/>
                <a:cs typeface="Times New Roman" panose="02020603050405020304" pitchFamily="18" charset="0"/>
              </a:rPr>
              <a:t>backend</a:t>
            </a:r>
            <a:r>
              <a:rPr lang="it-IT" sz="1600" dirty="0">
                <a:latin typeface="+mj-lt"/>
                <a:ea typeface="Calibri" panose="020F0502020204030204" pitchFamily="34" charset="0"/>
                <a:cs typeface="Times New Roman" panose="02020603050405020304" pitchFamily="18" charset="0"/>
              </a:rPr>
              <a:t>.</a:t>
            </a:r>
          </a:p>
        </p:txBody>
      </p:sp>
      <p:sp>
        <p:nvSpPr>
          <p:cNvPr id="14" name="Freeform 354">
            <a:extLst>
              <a:ext uri="{FF2B5EF4-FFF2-40B4-BE49-F238E27FC236}">
                <a16:creationId xmlns:a16="http://schemas.microsoft.com/office/drawing/2014/main" id="{79343CAF-B8D1-7643-9DD3-E4C4ACD64170}"/>
              </a:ext>
            </a:extLst>
          </p:cNvPr>
          <p:cNvSpPr/>
          <p:nvPr>
            <p:custDataLst>
              <p:tags r:id="rId2"/>
            </p:custDataLst>
          </p:nvPr>
        </p:nvSpPr>
        <p:spPr>
          <a:xfrm rot="5400000">
            <a:off x="3482025" y="4237745"/>
            <a:ext cx="234462" cy="1069711"/>
          </a:xfrm>
          <a:custGeom>
            <a:avLst/>
            <a:gdLst>
              <a:gd name="connsiteX0" fmla="*/ 0 w 508000"/>
              <a:gd name="connsiteY0" fmla="*/ 0 h 1257300"/>
              <a:gd name="connsiteX1" fmla="*/ 508000 w 508000"/>
              <a:gd name="connsiteY1" fmla="*/ 635000 h 1257300"/>
              <a:gd name="connsiteX2" fmla="*/ 6350 w 508000"/>
              <a:gd name="connsiteY2" fmla="*/ 1257300 h 1257300"/>
            </a:gdLst>
            <a:ahLst/>
            <a:cxnLst>
              <a:cxn ang="0">
                <a:pos x="connsiteX0" y="connsiteY0"/>
              </a:cxn>
              <a:cxn ang="0">
                <a:pos x="connsiteX1" y="connsiteY1"/>
              </a:cxn>
              <a:cxn ang="0">
                <a:pos x="connsiteX2" y="connsiteY2"/>
              </a:cxn>
            </a:cxnLst>
            <a:rect l="l" t="t" r="r" b="b"/>
            <a:pathLst>
              <a:path w="508000" h="1257300">
                <a:moveTo>
                  <a:pt x="0" y="0"/>
                </a:moveTo>
                <a:lnTo>
                  <a:pt x="508000" y="635000"/>
                </a:lnTo>
                <a:lnTo>
                  <a:pt x="6350" y="1257300"/>
                </a:lnTo>
              </a:path>
            </a:pathLst>
          </a:custGeom>
          <a:noFill/>
          <a:ln w="28575" cap="flat" cmpd="sng" algn="ctr">
            <a:solidFill>
              <a:srgbClr val="6785C1"/>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it-IT" sz="1800" b="0" i="0" u="none" strike="noStrike" kern="0" cap="none" spc="0" normalizeH="0" baseline="0" noProof="0">
              <a:ln>
                <a:noFill/>
              </a:ln>
              <a:solidFill>
                <a:srgbClr val="FFFFFF"/>
              </a:solidFill>
              <a:effectLst/>
              <a:uLnTx/>
              <a:uFillTx/>
            </a:endParaRPr>
          </a:p>
        </p:txBody>
      </p:sp>
    </p:spTree>
    <p:extLst>
      <p:ext uri="{BB962C8B-B14F-4D97-AF65-F5344CB8AC3E}">
        <p14:creationId xmlns:p14="http://schemas.microsoft.com/office/powerpoint/2010/main" val="2594285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6BFED2BF-6A6D-EC4C-A273-CF4061B05C9E}"/>
              </a:ext>
            </a:extLst>
          </p:cNvPr>
          <p:cNvSpPr txBox="1">
            <a:spLocks/>
          </p:cNvSpPr>
          <p:nvPr/>
        </p:nvSpPr>
        <p:spPr>
          <a:xfrm>
            <a:off x="182081" y="208229"/>
            <a:ext cx="11125236" cy="633743"/>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it-IT" dirty="0"/>
              <a:t>Micro </a:t>
            </a:r>
            <a:r>
              <a:rPr lang="it-IT" dirty="0" err="1"/>
              <a:t>Frontend</a:t>
            </a:r>
            <a:r>
              <a:rPr lang="it-IT" dirty="0"/>
              <a:t>: Una possibile soluzione</a:t>
            </a:r>
          </a:p>
        </p:txBody>
      </p:sp>
      <p:sp>
        <p:nvSpPr>
          <p:cNvPr id="4" name="Text Placeholder 7">
            <a:extLst>
              <a:ext uri="{FF2B5EF4-FFF2-40B4-BE49-F238E27FC236}">
                <a16:creationId xmlns:a16="http://schemas.microsoft.com/office/drawing/2014/main" id="{55703265-4C17-274C-9AE2-77397406B410}"/>
              </a:ext>
            </a:extLst>
          </p:cNvPr>
          <p:cNvSpPr txBox="1">
            <a:spLocks/>
          </p:cNvSpPr>
          <p:nvPr/>
        </p:nvSpPr>
        <p:spPr>
          <a:xfrm>
            <a:off x="182078" y="1106931"/>
            <a:ext cx="11125236" cy="842370"/>
          </a:xfrm>
          <a:prstGeom prst="rect">
            <a:avLst/>
          </a:prstGeom>
        </p:spPr>
        <p:txBody>
          <a:bodyPr>
            <a:noAutofit/>
          </a:bodyPr>
          <a:lstStyle>
            <a:lvl1pPr>
              <a:lnSpc>
                <a:spcPct val="85000"/>
              </a:lnSpc>
              <a:spcBef>
                <a:spcPts val="600"/>
              </a:spcBef>
              <a:defRPr sz="1200"/>
            </a:lvl1pPr>
            <a:lvl2pPr>
              <a:lnSpc>
                <a:spcPct val="100000"/>
              </a:lnSpc>
              <a:defRPr sz="1400"/>
            </a:lvl2pPr>
            <a:lvl3pPr>
              <a:lnSpc>
                <a:spcPct val="100000"/>
              </a:lnSpc>
              <a:defRPr sz="1400"/>
            </a:lvl3pPr>
            <a:lvl4pPr>
              <a:lnSpc>
                <a:spcPct val="100000"/>
              </a:lnSpc>
              <a:defRPr sz="1400"/>
            </a:lvl4pPr>
            <a:lvl5pPr>
              <a:lnSpc>
                <a:spcPct val="100000"/>
              </a:lnSpc>
              <a:defRPr sz="1200"/>
            </a:lvl5pPr>
          </a:lstStyle>
          <a:p>
            <a:pPr marL="173038" indent="-173038">
              <a:lnSpc>
                <a:spcPct val="90000"/>
              </a:lnSpc>
              <a:spcBef>
                <a:spcPts val="1000"/>
              </a:spcBef>
              <a:buClr>
                <a:srgbClr val="0070AD"/>
              </a:buClr>
              <a:buFont typeface="Arial" panose="020B0604020202020204" pitchFamily="34" charset="0"/>
              <a:buChar char="•"/>
              <a:defRPr/>
            </a:pPr>
            <a:r>
              <a:rPr lang="it-IT" dirty="0"/>
              <a:t>In questo caso i micro front end offrono un approccio alternativo. Invece che avere una suddivisione orizzontale delle responsabilità, avremo una suddivisione verticale. Di conseguenza ogni team avrà la conoscenza tecnica e funzionale di una struttura che parte dal database fino all’interfaccia utente. Questo approccio è utilizzato soprattutto in architetture dove sono previste architetture a micro-servizi, con la sostanziale differenza , che adesso un singolo servizio include anche la sua interfaccia utente.</a:t>
            </a:r>
          </a:p>
          <a:p>
            <a:pPr marL="173038" indent="-173038">
              <a:lnSpc>
                <a:spcPct val="90000"/>
              </a:lnSpc>
              <a:spcBef>
                <a:spcPts val="1000"/>
              </a:spcBef>
              <a:buClr>
                <a:srgbClr val="0070AD"/>
              </a:buClr>
              <a:buFont typeface="Arial" panose="020B0604020202020204" pitchFamily="34" charset="0"/>
              <a:buChar char="•"/>
              <a:defRPr/>
            </a:pPr>
            <a:endParaRPr lang="it-IT" sz="1600" dirty="0"/>
          </a:p>
        </p:txBody>
      </p:sp>
      <p:sp>
        <p:nvSpPr>
          <p:cNvPr id="5" name="Title 3">
            <a:extLst>
              <a:ext uri="{FF2B5EF4-FFF2-40B4-BE49-F238E27FC236}">
                <a16:creationId xmlns:a16="http://schemas.microsoft.com/office/drawing/2014/main" id="{F484AB2B-7511-834D-9D45-D1A44E625A84}"/>
              </a:ext>
            </a:extLst>
          </p:cNvPr>
          <p:cNvSpPr txBox="1">
            <a:spLocks/>
          </p:cNvSpPr>
          <p:nvPr/>
        </p:nvSpPr>
        <p:spPr>
          <a:xfrm>
            <a:off x="182078" y="2214261"/>
            <a:ext cx="1628612" cy="398750"/>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it-IT" sz="2000" dirty="0"/>
              <a:t>Vantaggi:</a:t>
            </a:r>
          </a:p>
        </p:txBody>
      </p:sp>
      <p:sp>
        <p:nvSpPr>
          <p:cNvPr id="6" name="CasellaDiTesto 5">
            <a:extLst>
              <a:ext uri="{FF2B5EF4-FFF2-40B4-BE49-F238E27FC236}">
                <a16:creationId xmlns:a16="http://schemas.microsoft.com/office/drawing/2014/main" id="{E5D5889F-F2AB-3F4B-B65A-191D60BF33CB}"/>
              </a:ext>
            </a:extLst>
          </p:cNvPr>
          <p:cNvSpPr txBox="1"/>
          <p:nvPr/>
        </p:nvSpPr>
        <p:spPr>
          <a:xfrm>
            <a:off x="182079" y="2613409"/>
            <a:ext cx="11125235" cy="2247923"/>
          </a:xfrm>
          <a:prstGeom prst="rect">
            <a:avLst/>
          </a:prstGeom>
          <a:noFill/>
        </p:spPr>
        <p:txBody>
          <a:bodyPr wrap="square" rtlCol="0">
            <a:spAutoFit/>
          </a:bodyPr>
          <a:lstStyle/>
          <a:p>
            <a:pPr marL="228600" lvl="0" indent="-228600">
              <a:lnSpc>
                <a:spcPct val="200000"/>
              </a:lnSpc>
              <a:buClr>
                <a:schemeClr val="accent1"/>
              </a:buClr>
              <a:buFont typeface="+mj-lt"/>
              <a:buAutoNum type="arabicPeriod"/>
            </a:pPr>
            <a:r>
              <a:rPr lang="it-IT" sz="1200" b="1" dirty="0"/>
              <a:t>Ottimizza lo sviluppo di funzionalità</a:t>
            </a:r>
            <a:r>
              <a:rPr lang="it-IT" sz="1200" dirty="0"/>
              <a:t>: un team include tutte le competenze necessarie per sviluppare una funzionalità. Non è richiesto alcun coordinamento tra i team separati di </a:t>
            </a:r>
            <a:r>
              <a:rPr lang="it-IT" sz="1200" dirty="0" err="1"/>
              <a:t>frontend</a:t>
            </a:r>
            <a:r>
              <a:rPr lang="it-IT" sz="1200" dirty="0"/>
              <a:t> e </a:t>
            </a:r>
            <a:r>
              <a:rPr lang="it-IT" sz="1200" dirty="0" err="1"/>
              <a:t>backend</a:t>
            </a:r>
            <a:r>
              <a:rPr lang="it-IT" sz="1200" dirty="0"/>
              <a:t>.</a:t>
            </a:r>
          </a:p>
          <a:p>
            <a:pPr marL="228600" lvl="0" indent="-228600">
              <a:lnSpc>
                <a:spcPct val="200000"/>
              </a:lnSpc>
              <a:buClr>
                <a:schemeClr val="accent1"/>
              </a:buClr>
              <a:buFont typeface="+mj-lt"/>
              <a:buAutoNum type="arabicPeriod"/>
            </a:pPr>
            <a:r>
              <a:rPr lang="it-IT" sz="1200" b="1" dirty="0"/>
              <a:t>Semplifica gli aggiornamenti del </a:t>
            </a:r>
            <a:r>
              <a:rPr lang="it-IT" sz="1200" b="1" dirty="0" err="1"/>
              <a:t>frontend</a:t>
            </a:r>
            <a:r>
              <a:rPr lang="it-IT" sz="1200" b="1" dirty="0"/>
              <a:t>:</a:t>
            </a:r>
            <a:r>
              <a:rPr lang="it-IT" sz="1200" dirty="0"/>
              <a:t> ogni team possiede il proprio </a:t>
            </a:r>
            <a:r>
              <a:rPr lang="it-IT" sz="1200" dirty="0" err="1"/>
              <a:t>stack</a:t>
            </a:r>
            <a:r>
              <a:rPr lang="it-IT" sz="1200" dirty="0"/>
              <a:t> completo dal </a:t>
            </a:r>
            <a:r>
              <a:rPr lang="it-IT" sz="1200" dirty="0" err="1"/>
              <a:t>frontend</a:t>
            </a:r>
            <a:r>
              <a:rPr lang="it-IT" sz="1200" dirty="0"/>
              <a:t> al database. I team possono decidere di aggiornare o cambiare la loro tecnologia di </a:t>
            </a:r>
            <a:r>
              <a:rPr lang="it-IT" sz="1200" dirty="0" err="1"/>
              <a:t>frontend</a:t>
            </a:r>
            <a:r>
              <a:rPr lang="it-IT" sz="1200" dirty="0"/>
              <a:t> indipendentemente dagli altri team.</a:t>
            </a:r>
          </a:p>
          <a:p>
            <a:pPr marL="228600" lvl="0" indent="-228600">
              <a:lnSpc>
                <a:spcPct val="200000"/>
              </a:lnSpc>
              <a:buClr>
                <a:schemeClr val="accent1"/>
              </a:buClr>
              <a:buFont typeface="+mj-lt"/>
              <a:buAutoNum type="arabicPeriod"/>
            </a:pPr>
            <a:r>
              <a:rPr lang="it-IT" sz="1200" b="1" dirty="0"/>
              <a:t>Maggiore attenzione al cliente</a:t>
            </a:r>
            <a:r>
              <a:rPr lang="it-IT" sz="1200" dirty="0"/>
              <a:t>: ogni team fornisce le proprie funzionalità direttamente al cliente. Non esistono team API puri o team operativi.</a:t>
            </a:r>
          </a:p>
        </p:txBody>
      </p:sp>
      <p:sp>
        <p:nvSpPr>
          <p:cNvPr id="9" name="Title 3">
            <a:extLst>
              <a:ext uri="{FF2B5EF4-FFF2-40B4-BE49-F238E27FC236}">
                <a16:creationId xmlns:a16="http://schemas.microsoft.com/office/drawing/2014/main" id="{AAE82D90-909C-4B49-980E-977D440AA90C}"/>
              </a:ext>
            </a:extLst>
          </p:cNvPr>
          <p:cNvSpPr txBox="1">
            <a:spLocks/>
          </p:cNvSpPr>
          <p:nvPr/>
        </p:nvSpPr>
        <p:spPr>
          <a:xfrm>
            <a:off x="182079" y="5098737"/>
            <a:ext cx="1628610" cy="440669"/>
          </a:xfrm>
          <a:prstGeom prst="rect">
            <a:avLst/>
          </a:prstGeom>
        </p:spPr>
        <p:txBody>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it-IT" sz="2000" dirty="0"/>
              <a:t>Challenge:</a:t>
            </a:r>
          </a:p>
        </p:txBody>
      </p:sp>
      <p:sp>
        <p:nvSpPr>
          <p:cNvPr id="10" name="Rettangolo 9">
            <a:extLst>
              <a:ext uri="{FF2B5EF4-FFF2-40B4-BE49-F238E27FC236}">
                <a16:creationId xmlns:a16="http://schemas.microsoft.com/office/drawing/2014/main" id="{D7F51C98-AFE8-C74C-B579-8639A5309577}"/>
              </a:ext>
            </a:extLst>
          </p:cNvPr>
          <p:cNvSpPr/>
          <p:nvPr/>
        </p:nvSpPr>
        <p:spPr>
          <a:xfrm>
            <a:off x="182078" y="5420824"/>
            <a:ext cx="11125234" cy="461665"/>
          </a:xfrm>
          <a:prstGeom prst="rect">
            <a:avLst/>
          </a:prstGeom>
        </p:spPr>
        <p:txBody>
          <a:bodyPr wrap="square">
            <a:spAutoFit/>
          </a:bodyPr>
          <a:lstStyle/>
          <a:p>
            <a:r>
              <a:rPr lang="it-IT" sz="1200" dirty="0">
                <a:ea typeface="Calibri" panose="020F0502020204030204" pitchFamily="34" charset="0"/>
                <a:cs typeface="Times New Roman" panose="02020603050405020304" pitchFamily="18" charset="0"/>
              </a:rPr>
              <a:t>Descrivere ed individuare le problematiche  di un progetto a cui si è lavorato. Inoltre descrivere la soluzione che si è adottata per risolvere eventuali problematiche. TEMPO 10 minuti</a:t>
            </a:r>
            <a:r>
              <a:rPr lang="it-IT" sz="1200" dirty="0"/>
              <a:t> </a:t>
            </a:r>
          </a:p>
        </p:txBody>
      </p:sp>
    </p:spTree>
    <p:extLst>
      <p:ext uri="{BB962C8B-B14F-4D97-AF65-F5344CB8AC3E}">
        <p14:creationId xmlns:p14="http://schemas.microsoft.com/office/powerpoint/2010/main" val="22593041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eFe2a8_ES0Cb05Sf.lwK6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eFe2a8_ES0Cb05Sf.lwK6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eFe2a8_ES0Cb05Sf.lwK6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eFe2a8_ES0Cb05Sf.lwK6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0.potx" id="{A746830B-8F0F-4B04-8E82-18E8B759B54C}" vid="{E23C769D-8217-4724-A71C-EE3DFD3708B9}"/>
    </a:ext>
  </a:extLst>
</a:theme>
</file>

<file path=ppt/theme/theme2.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0.potx" id="{A746830B-8F0F-4B04-8E82-18E8B759B54C}" vid="{F4732A3F-6358-428A-BAE1-907FB5CC983C}"/>
    </a:ext>
  </a:extLst>
</a:theme>
</file>

<file path=ppt/theme/theme3.xml><?xml version="1.0" encoding="utf-8"?>
<a:theme xmlns:a="http://schemas.openxmlformats.org/drawingml/2006/main" name="Section break">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0.potx" id="{A746830B-8F0F-4B04-8E82-18E8B759B54C}" vid="{40CA8ED5-1087-4E8E-9972-3A2AA41CB2FD}"/>
    </a:ext>
  </a:extLst>
</a:theme>
</file>

<file path=ppt/theme/theme4.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_Capgemini-2020.potx" id="{A746830B-8F0F-4B04-8E82-18E8B759B54C}" vid="{56EEE327-E79E-4F4F-BBF9-60F7F467FBD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ppt-template_Capgemini-2020__1_</Template>
  <TotalTime>2750</TotalTime>
  <Words>4710</Words>
  <Application>Microsoft Office PowerPoint</Application>
  <PresentationFormat>Widescreen</PresentationFormat>
  <Paragraphs>519</Paragraphs>
  <Slides>54</Slides>
  <Notes>1</Notes>
  <HiddenSlides>0</HiddenSlides>
  <MMClips>0</MMClips>
  <ScaleCrop>false</ScaleCrop>
  <HeadingPairs>
    <vt:vector size="8" baseType="variant">
      <vt:variant>
        <vt:lpstr>Fonts Used</vt:lpstr>
      </vt:variant>
      <vt:variant>
        <vt:i4>5</vt:i4>
      </vt:variant>
      <vt:variant>
        <vt:lpstr>Theme</vt:lpstr>
      </vt:variant>
      <vt:variant>
        <vt:i4>4</vt:i4>
      </vt:variant>
      <vt:variant>
        <vt:lpstr>Embedded OLE Servers</vt:lpstr>
      </vt:variant>
      <vt:variant>
        <vt:i4>1</vt:i4>
      </vt:variant>
      <vt:variant>
        <vt:lpstr>Slide Titles</vt:lpstr>
      </vt:variant>
      <vt:variant>
        <vt:i4>54</vt:i4>
      </vt:variant>
    </vt:vector>
  </HeadingPairs>
  <TitlesOfParts>
    <vt:vector size="64" baseType="lpstr">
      <vt:lpstr>Arial</vt:lpstr>
      <vt:lpstr>Calibri</vt:lpstr>
      <vt:lpstr>Symbol</vt:lpstr>
      <vt:lpstr>Verdana</vt:lpstr>
      <vt:lpstr>Wingdings</vt:lpstr>
      <vt:lpstr>Cover options</vt:lpstr>
      <vt:lpstr>Capgemini Master</vt:lpstr>
      <vt:lpstr>Section break</vt:lpstr>
      <vt:lpstr>Final slides</vt:lpstr>
      <vt:lpstr>think-cell Slide</vt:lpstr>
      <vt:lpstr>Micro Frontend</vt:lpstr>
      <vt:lpstr>Micro Frontend -Agenda</vt:lpstr>
      <vt:lpstr>Micro Frontend-PARTE1</vt:lpstr>
      <vt:lpstr>Evoluzione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Micro Frontend–PARTE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Micro Frontend–PARTE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Micro Frontend–Fine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Pizzi, Daniele</dc:creator>
  <cp:lastModifiedBy>Pizzi, Daniele</cp:lastModifiedBy>
  <cp:revision>83</cp:revision>
  <dcterms:created xsi:type="dcterms:W3CDTF">2021-04-27T13:23:46Z</dcterms:created>
  <dcterms:modified xsi:type="dcterms:W3CDTF">2021-05-03T15:57:02Z</dcterms:modified>
</cp:coreProperties>
</file>