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4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5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9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6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6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97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57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1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69F038-14CA-40BA-8A61-5B6DC4088678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9E2686-B4F8-4C01-BC24-89662F0336D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E7045-17EC-E867-12E9-E2428803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529" y="72011"/>
            <a:ext cx="9885863" cy="1944688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UNIVERSITÀ DEGLI STUDI DI MILANO</a:t>
            </a:r>
            <a:br>
              <a:rPr lang="it-IT" sz="3200" dirty="0"/>
            </a:br>
            <a:r>
              <a:rPr lang="it-IT" sz="3200" dirty="0"/>
              <a:t>FACOLTÀ DI SCIENZE E TECNOLOGIE</a:t>
            </a:r>
            <a:br>
              <a:rPr lang="it-IT" sz="3200" dirty="0"/>
            </a:br>
            <a:r>
              <a:rPr lang="it-IT" sz="3200" dirty="0"/>
              <a:t>CORSO DI LAUREA TRIENNALE IN INFORMATICA</a:t>
            </a:r>
            <a:br>
              <a:rPr lang="it-IT" sz="3200" dirty="0"/>
            </a:br>
            <a:r>
              <a:rPr lang="it-IT" sz="3200" dirty="0"/>
              <a:t>ANNO ACCADEMICO 2022/2023</a:t>
            </a:r>
          </a:p>
        </p:txBody>
      </p:sp>
      <p:pic>
        <p:nvPicPr>
          <p:cNvPr id="5" name="Immagine 4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0C268638-F299-8494-12C5-A50719BCF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800665" cy="180066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C4690F-480F-31E1-7EBC-93F46355D890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IL RUOLO DEGLI NFT NELLA PROTEZIONE DEI BENI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56FC33-5DAE-DDE7-EFA3-969E613393B4}"/>
              </a:ext>
            </a:extLst>
          </p:cNvPr>
          <p:cNvSpPr txBox="1"/>
          <p:nvPr/>
        </p:nvSpPr>
        <p:spPr>
          <a:xfrm>
            <a:off x="1128540" y="4559436"/>
            <a:ext cx="246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</a:rPr>
              <a:t>RELATORE</a:t>
            </a:r>
          </a:p>
          <a:p>
            <a:r>
              <a:rPr lang="it-IT" sz="2000" dirty="0">
                <a:latin typeface="+mj-lt"/>
              </a:rPr>
              <a:t>Dott. Andrea Visconti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69CBB3-3182-3BFB-C8FC-E3E05A40F4FF}"/>
              </a:ext>
            </a:extLst>
          </p:cNvPr>
          <p:cNvSpPr txBox="1"/>
          <p:nvPr/>
        </p:nvSpPr>
        <p:spPr>
          <a:xfrm>
            <a:off x="7853995" y="4559436"/>
            <a:ext cx="3347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</a:rPr>
              <a:t>CANDIDATO</a:t>
            </a:r>
          </a:p>
          <a:p>
            <a:r>
              <a:rPr lang="it-IT" sz="2000" dirty="0">
                <a:latin typeface="+mj-lt"/>
              </a:rPr>
              <a:t>Daniele Reccagni, </a:t>
            </a:r>
            <a:r>
              <a:rPr lang="it-IT" sz="2000" dirty="0" err="1">
                <a:latin typeface="+mj-lt"/>
              </a:rPr>
              <a:t>mat</a:t>
            </a:r>
            <a:r>
              <a:rPr lang="it-IT" sz="2000" dirty="0">
                <a:latin typeface="+mj-lt"/>
              </a:rPr>
              <a:t>. 975771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356CB52-6E5A-7C78-ACC4-B4F1C7DD78A9}"/>
              </a:ext>
            </a:extLst>
          </p:cNvPr>
          <p:cNvCxnSpPr>
            <a:cxnSpLocks/>
          </p:cNvCxnSpPr>
          <p:nvPr/>
        </p:nvCxnSpPr>
        <p:spPr>
          <a:xfrm>
            <a:off x="2082627" y="144023"/>
            <a:ext cx="0" cy="1872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99280-0945-A1CC-E257-AE8ED5D9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IDEA DI UTILIZZO</a:t>
            </a:r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55E2F5D6-FA8A-A14B-54F9-8C1E4545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2BA39E-626C-D420-2F4E-EEECB11573ED}"/>
              </a:ext>
            </a:extLst>
          </p:cNvPr>
          <p:cNvSpPr txBox="1"/>
          <p:nvPr/>
        </p:nvSpPr>
        <p:spPr>
          <a:xfrm>
            <a:off x="5231027" y="1836680"/>
            <a:ext cx="178161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111111"/>
                </a:solidFill>
              </a:rPr>
              <a:t>PRODOTTO CON</a:t>
            </a:r>
          </a:p>
          <a:p>
            <a:pPr algn="ctr"/>
            <a:r>
              <a:rPr lang="it-IT" b="1" dirty="0">
                <a:solidFill>
                  <a:srgbClr val="111111"/>
                </a:solidFill>
              </a:rPr>
              <a:t>QR CODE</a:t>
            </a:r>
            <a:endParaRPr lang="it-IT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9CCC81-5819-37FC-872E-17B8E42CFCFB}"/>
              </a:ext>
            </a:extLst>
          </p:cNvPr>
          <p:cNvSpPr txBox="1"/>
          <p:nvPr/>
        </p:nvSpPr>
        <p:spPr>
          <a:xfrm>
            <a:off x="889243" y="2967335"/>
            <a:ext cx="4138390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Indirizzo pubblico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OTP generata al momento dell’acquisto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5A51CB7-6A78-2124-FE58-0C464F9BD86A}"/>
              </a:ext>
            </a:extLst>
          </p:cNvPr>
          <p:cNvSpPr txBox="1"/>
          <p:nvPr/>
        </p:nvSpPr>
        <p:spPr>
          <a:xfrm>
            <a:off x="1969512" y="4328821"/>
            <a:ext cx="1977851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/>
              <a:t>NFT </a:t>
            </a:r>
            <a:r>
              <a:rPr lang="it-IT" sz="1800" dirty="0" err="1"/>
              <a:t>mintato</a:t>
            </a:r>
            <a:r>
              <a:rPr lang="it-IT" sz="1800" dirty="0"/>
              <a:t> da noi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0E04B2F-3629-6EBF-D64C-9343D776D30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2958438" y="3890665"/>
            <a:ext cx="0" cy="43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F4AF510-A45E-9E3F-9A49-7732A018F166}"/>
              </a:ext>
            </a:extLst>
          </p:cNvPr>
          <p:cNvSpPr txBox="1"/>
          <p:nvPr/>
        </p:nvSpPr>
        <p:spPr>
          <a:xfrm>
            <a:off x="1231411" y="5140444"/>
            <a:ext cx="3454051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/>
              <a:t>NFT trasferito al primo proprietario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43909E6-A535-EFB0-DB4C-C8D53F3E454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2958437" y="4698153"/>
            <a:ext cx="1" cy="44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E0C46BA-6D23-E6B3-CF87-F90C509556A5}"/>
              </a:ext>
            </a:extLst>
          </p:cNvPr>
          <p:cNvSpPr txBox="1"/>
          <p:nvPr/>
        </p:nvSpPr>
        <p:spPr>
          <a:xfrm>
            <a:off x="7555911" y="2967335"/>
            <a:ext cx="3477222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dirty="0"/>
              <a:t>PAGINA OPENSEA DELL’NFT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Indirizzo di chi ha </a:t>
            </a:r>
            <a:r>
              <a:rPr lang="it-IT" dirty="0" err="1"/>
              <a:t>mintato</a:t>
            </a:r>
            <a:r>
              <a:rPr lang="it-IT" dirty="0"/>
              <a:t> l’NFT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Indirizzo del proprietario attuale</a:t>
            </a:r>
          </a:p>
        </p:txBody>
      </p:sp>
      <p:pic>
        <p:nvPicPr>
          <p:cNvPr id="43" name="Immagine 42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920D9E81-DFA0-37E1-3A99-C2DB17D52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51" y="4009080"/>
            <a:ext cx="5336942" cy="22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3067733-C357-1ABE-E3AC-4F8D1A2D94F0}"/>
              </a:ext>
            </a:extLst>
          </p:cNvPr>
          <p:cNvSpPr txBox="1"/>
          <p:nvPr/>
        </p:nvSpPr>
        <p:spPr>
          <a:xfrm>
            <a:off x="1087991" y="1836680"/>
            <a:ext cx="374089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1800" b="1" i="1" dirty="0"/>
              <a:t>PRIMO ACQUISTO</a:t>
            </a:r>
          </a:p>
          <a:p>
            <a:pPr algn="ctr"/>
            <a:r>
              <a:rPr lang="it-IT" b="1" i="1" dirty="0"/>
              <a:t>NFT NON ANCORA CREATO</a:t>
            </a:r>
            <a:endParaRPr lang="it-IT" sz="1800" b="1" i="1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2BB337E-5F1B-1FBF-4CBF-9FF60851003F}"/>
              </a:ext>
            </a:extLst>
          </p:cNvPr>
          <p:cNvSpPr txBox="1"/>
          <p:nvPr/>
        </p:nvSpPr>
        <p:spPr>
          <a:xfrm>
            <a:off x="7414789" y="1836679"/>
            <a:ext cx="374088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sz="1800" b="1" i="1" dirty="0"/>
              <a:t>ACQUISTI SUCCESSIVI E CONTROLLI</a:t>
            </a:r>
          </a:p>
          <a:p>
            <a:pPr algn="ctr"/>
            <a:r>
              <a:rPr lang="it-IT" b="1" i="1" dirty="0"/>
              <a:t>NFT GI</a:t>
            </a:r>
            <a:r>
              <a:rPr lang="it-IT" b="1" i="1" dirty="0">
                <a:solidFill>
                  <a:srgbClr val="111111"/>
                </a:solidFill>
                <a:effectLst/>
                <a:latin typeface="-apple-system"/>
              </a:rPr>
              <a:t>À</a:t>
            </a:r>
            <a:r>
              <a:rPr lang="it-IT" b="1" i="1" dirty="0"/>
              <a:t> CREATO</a:t>
            </a:r>
            <a:endParaRPr lang="it-IT" sz="1800" b="1" i="1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D8E7D55E-12C5-85ED-42C7-3EF8EF611BB5}"/>
              </a:ext>
            </a:extLst>
          </p:cNvPr>
          <p:cNvCxnSpPr>
            <a:cxnSpLocks/>
            <a:stCxn id="11" idx="1"/>
            <a:endCxn id="49" idx="3"/>
          </p:cNvCxnSpPr>
          <p:nvPr/>
        </p:nvCxnSpPr>
        <p:spPr>
          <a:xfrm flipH="1">
            <a:off x="4828881" y="2159846"/>
            <a:ext cx="40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A68CC7C-9681-83F0-D1B2-D39A1AA851CE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 flipV="1">
            <a:off x="7012643" y="2159845"/>
            <a:ext cx="402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B2E425F8-F650-ED4A-6108-0609111B986B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>
            <a:off x="9285232" y="2483010"/>
            <a:ext cx="9290" cy="48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C6BAE188-5AB4-FB08-C201-B43A9E895AE3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>
            <a:off x="2958436" y="2483011"/>
            <a:ext cx="2" cy="4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E7045-17EC-E867-12E9-E2428803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529" y="72011"/>
            <a:ext cx="9885863" cy="1944688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UNIVERSITÀ DEGLI STUDI DI MILANO</a:t>
            </a:r>
            <a:br>
              <a:rPr lang="it-IT" sz="3200" dirty="0"/>
            </a:br>
            <a:r>
              <a:rPr lang="it-IT" sz="3200" dirty="0"/>
              <a:t>FACOLTÀ DI SCIENZE E TECNOLOGIE</a:t>
            </a:r>
            <a:br>
              <a:rPr lang="it-IT" sz="3200" dirty="0"/>
            </a:br>
            <a:r>
              <a:rPr lang="it-IT" sz="3200" dirty="0"/>
              <a:t>CORSO DI LAUREA TRIENNALE IN INFORMATICA</a:t>
            </a:r>
            <a:br>
              <a:rPr lang="it-IT" sz="3200" dirty="0"/>
            </a:br>
            <a:r>
              <a:rPr lang="it-IT" sz="3200" dirty="0"/>
              <a:t>ANNO ACCADEMICO 2022/2023</a:t>
            </a:r>
          </a:p>
        </p:txBody>
      </p:sp>
      <p:pic>
        <p:nvPicPr>
          <p:cNvPr id="5" name="Immagine 4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0C268638-F299-8494-12C5-A50719BCF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800665" cy="180066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C4690F-480F-31E1-7EBC-93F46355D890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GRAZIE PER L’ ATTENZIONE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69CBB3-3182-3BFB-C8FC-E3E05A40F4FF}"/>
              </a:ext>
            </a:extLst>
          </p:cNvPr>
          <p:cNvSpPr txBox="1"/>
          <p:nvPr/>
        </p:nvSpPr>
        <p:spPr>
          <a:xfrm>
            <a:off x="1128541" y="4559436"/>
            <a:ext cx="10072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latin typeface="+mj-lt"/>
              </a:rPr>
              <a:t>Daniele Reccagni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356CB52-6E5A-7C78-ACC4-B4F1C7DD78A9}"/>
              </a:ext>
            </a:extLst>
          </p:cNvPr>
          <p:cNvCxnSpPr>
            <a:cxnSpLocks/>
          </p:cNvCxnSpPr>
          <p:nvPr/>
        </p:nvCxnSpPr>
        <p:spPr>
          <a:xfrm>
            <a:off x="2082627" y="144023"/>
            <a:ext cx="0" cy="1872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2BF97-2DD5-B1DE-79A9-FBD68F54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139E-E6D2-5DD1-682B-14827BEC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6468443" cy="402336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/>
              <a:t>Ideare </a:t>
            </a:r>
            <a:r>
              <a:rPr lang="it-IT" dirty="0"/>
              <a:t>un sistema per garantire </a:t>
            </a:r>
            <a:r>
              <a:rPr lang="it-IT" b="1" dirty="0"/>
              <a:t>protezione </a:t>
            </a:r>
            <a:r>
              <a:rPr lang="it-IT" dirty="0"/>
              <a:t>ad un oggetto</a:t>
            </a:r>
          </a:p>
          <a:p>
            <a:endParaRPr lang="it-IT" dirty="0"/>
          </a:p>
          <a:p>
            <a:r>
              <a:rPr lang="it-IT" dirty="0"/>
              <a:t>In un processo di vendita di un bene va garantito che: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b="0" i="0" dirty="0">
                <a:effectLst/>
              </a:rPr>
              <a:t>Il venditore e l’acquirente siano veramente </a:t>
            </a:r>
            <a:r>
              <a:rPr lang="it-IT" b="1" i="0" dirty="0">
                <a:effectLst/>
              </a:rPr>
              <a:t>chi dicono di essere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Il</a:t>
            </a:r>
            <a:r>
              <a:rPr lang="it-IT" b="0" i="0" dirty="0">
                <a:effectLst/>
              </a:rPr>
              <a:t> venditore </a:t>
            </a:r>
            <a:r>
              <a:rPr lang="it-IT" b="1" i="0" dirty="0">
                <a:effectLst/>
              </a:rPr>
              <a:t>possegga</a:t>
            </a:r>
            <a:r>
              <a:rPr lang="it-IT" b="0" i="0" dirty="0">
                <a:effectLst/>
              </a:rPr>
              <a:t> realmente il bene che sta provando a vendere all’acquirente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Il bene venduto dal venditore all’acquirente sia </a:t>
            </a:r>
            <a:r>
              <a:rPr lang="it-IT" b="1" dirty="0"/>
              <a:t>autentico</a:t>
            </a:r>
            <a:r>
              <a:rPr lang="it-IT" dirty="0"/>
              <a:t> e non un falso</a:t>
            </a:r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13A6E4D4-268D-9E0E-0BFF-6C182E00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pic>
        <p:nvPicPr>
          <p:cNvPr id="9" name="Segnaposto contenuto 8" descr="Immagine che contiene orologio, design&#10;&#10;Descrizione generata automaticamente">
            <a:extLst>
              <a:ext uri="{FF2B5EF4-FFF2-40B4-BE49-F238E27FC236}">
                <a16:creationId xmlns:a16="http://schemas.microsoft.com/office/drawing/2014/main" id="{AA68BA49-6188-0D6E-3787-862F18BF8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r="24549" b="-3"/>
          <a:stretch/>
        </p:blipFill>
        <p:spPr>
          <a:xfrm>
            <a:off x="7888521" y="2047609"/>
            <a:ext cx="3267159" cy="3619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73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7C06B-1817-DD93-E8AC-B6C403FE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BLOCKCHAIN</a:t>
            </a:r>
          </a:p>
        </p:txBody>
      </p:sp>
      <p:pic>
        <p:nvPicPr>
          <p:cNvPr id="6" name="Segnaposto contenuto 5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49323B94-EFC1-42DB-CAF4-0C94A243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99" y="1846263"/>
            <a:ext cx="8333328" cy="402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magine 2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BD10C423-E238-39F2-5157-2740727D0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C64DA-3D51-C1A3-994D-BDE3A34A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NFT (NON FUNGIBLE TOKEN)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754A89-4242-CE5E-BB4F-4D2DE84A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972" y="1742086"/>
            <a:ext cx="4936507" cy="73628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1" dirty="0"/>
              <a:t>DIGITAL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1EAB0CD-8B65-F017-5398-498BB3E75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1084" y="1742086"/>
            <a:ext cx="5024596" cy="736282"/>
          </a:xfr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1" dirty="0"/>
              <a:t>PHYGITAL</a:t>
            </a:r>
          </a:p>
        </p:txBody>
      </p:sp>
      <p:pic>
        <p:nvPicPr>
          <p:cNvPr id="16" name="Segnaposto contenuto 15" descr="Immagine che contiene vestiti, Attrezzature di protezione individuale, elmetto, guanto&#10;&#10;Descrizione generata automaticamente">
            <a:extLst>
              <a:ext uri="{FF2B5EF4-FFF2-40B4-BE49-F238E27FC236}">
                <a16:creationId xmlns:a16="http://schemas.microsoft.com/office/drawing/2014/main" id="{81A96ADA-4C18-6290-47C0-473557DC00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32" y="2731695"/>
            <a:ext cx="2857500" cy="337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Segnaposto contenuto 13" descr="Immagine che contiene disegno, cartone animato, clipart, illustrazione&#10;&#10;Descrizione generata automaticamente">
            <a:extLst>
              <a:ext uri="{FF2B5EF4-FFF2-40B4-BE49-F238E27FC236}">
                <a16:creationId xmlns:a16="http://schemas.microsoft.com/office/drawing/2014/main" id="{C9EC8AD4-3F77-5376-E07C-65E12B289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75" y="2731695"/>
            <a:ext cx="2857500" cy="337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magine 16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80338F1A-BF32-12B7-90E4-79594FF5C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E5B0E9B-D2F4-7C7E-8988-7E6928056F42}"/>
              </a:ext>
            </a:extLst>
          </p:cNvPr>
          <p:cNvCxnSpPr>
            <a:cxnSpLocks/>
          </p:cNvCxnSpPr>
          <p:nvPr/>
        </p:nvCxnSpPr>
        <p:spPr>
          <a:xfrm>
            <a:off x="6129403" y="1737360"/>
            <a:ext cx="0" cy="462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0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9EB6F-4C6E-D391-5A0F-A745635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SCELTA DELLA BLOCKCHAIN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934DE085-6BB8-65DF-99FD-ADB3E040F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35001"/>
              </p:ext>
            </p:extLst>
          </p:nvPr>
        </p:nvGraphicFramePr>
        <p:xfrm>
          <a:off x="516328" y="1862500"/>
          <a:ext cx="11159343" cy="439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764">
                  <a:extLst>
                    <a:ext uri="{9D8B030D-6E8A-4147-A177-3AD203B41FA5}">
                      <a16:colId xmlns:a16="http://schemas.microsoft.com/office/drawing/2014/main" val="3057948281"/>
                    </a:ext>
                  </a:extLst>
                </a:gridCol>
                <a:gridCol w="3260408">
                  <a:extLst>
                    <a:ext uri="{9D8B030D-6E8A-4147-A177-3AD203B41FA5}">
                      <a16:colId xmlns:a16="http://schemas.microsoft.com/office/drawing/2014/main" val="2178223351"/>
                    </a:ext>
                  </a:extLst>
                </a:gridCol>
                <a:gridCol w="3614230">
                  <a:extLst>
                    <a:ext uri="{9D8B030D-6E8A-4147-A177-3AD203B41FA5}">
                      <a16:colId xmlns:a16="http://schemas.microsoft.com/office/drawing/2014/main" val="907401815"/>
                    </a:ext>
                  </a:extLst>
                </a:gridCol>
                <a:gridCol w="1981941">
                  <a:extLst>
                    <a:ext uri="{9D8B030D-6E8A-4147-A177-3AD203B41FA5}">
                      <a16:colId xmlns:a16="http://schemas.microsoft.com/office/drawing/2014/main" val="1496485757"/>
                    </a:ext>
                  </a:extLst>
                </a:gridCol>
              </a:tblGrid>
              <a:tr h="3670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Blockchain/Entità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Consumo elettrico annuo [kWh]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Emissioni di CO2 annue [tonnellate]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EVM-compatibile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669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Famiglia statunitense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10’600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97155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Volo intercontinentale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63635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Polkadot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70’246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4851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Polygon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118’934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55.0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59622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Tezos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123’500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66453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160’210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8419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Avalanche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592’240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90639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638’488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30713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Algorand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721’187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127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Ethereum</a:t>
                      </a:r>
                      <a:r>
                        <a:rPr lang="it-IT" dirty="0"/>
                        <a:t> post-Merge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2’105’304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704.055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386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3’900’968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1852.96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0133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F3EF587F-5FF5-FBAA-2388-972FD18D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46C30-EFC8-702F-3D86-A5189E72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SCELTA DELL’ APPROCCIO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D0CE7C7-15D2-BC8B-98B1-90B67870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974" y="1737360"/>
            <a:ext cx="4936507" cy="736282"/>
          </a:xfr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b="1" dirty="0"/>
              <a:t>1:N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F4DCF5E-40AE-8C1A-AFB5-5EBD443C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737360"/>
            <a:ext cx="5029198" cy="733260"/>
          </a:xfr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b="1" dirty="0"/>
              <a:t>1:1</a:t>
            </a:r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EEE1D5BE-3286-913F-B694-D5FDFAF9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17D19D9-E71D-7B86-BC5D-6C3E8CE26510}"/>
              </a:ext>
            </a:extLst>
          </p:cNvPr>
          <p:cNvCxnSpPr/>
          <p:nvPr/>
        </p:nvCxnSpPr>
        <p:spPr>
          <a:xfrm flipV="1">
            <a:off x="6126480" y="1737360"/>
            <a:ext cx="0" cy="460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magine 52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F4470FDD-D27B-78E6-FCCA-46234A37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240" y="2593245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4" name="Immagine 53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6BCA49B9-57A5-E28F-A076-074DDBCE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240" y="3860179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Immagine 54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7A5D7DB4-835A-07E7-1DFE-E89E7DEAF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240" y="5127111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FF17E05-72CF-FD14-828B-3771CA72C00B}"/>
              </a:ext>
            </a:extLst>
          </p:cNvPr>
          <p:cNvSpPr txBox="1"/>
          <p:nvPr/>
        </p:nvSpPr>
        <p:spPr>
          <a:xfrm>
            <a:off x="1359886" y="4109793"/>
            <a:ext cx="1803748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NFT</a:t>
            </a:r>
          </a:p>
          <a:p>
            <a:pPr algn="ctr"/>
            <a:r>
              <a:rPr lang="it-IT" dirty="0"/>
              <a:t>OROLOGIO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EED79F6-6F0B-3960-4B8B-73FAA1F95A8A}"/>
              </a:ext>
            </a:extLst>
          </p:cNvPr>
          <p:cNvSpPr txBox="1"/>
          <p:nvPr/>
        </p:nvSpPr>
        <p:spPr>
          <a:xfrm>
            <a:off x="6316841" y="2842234"/>
            <a:ext cx="1803748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NFT</a:t>
            </a:r>
          </a:p>
          <a:p>
            <a:pPr algn="ctr"/>
            <a:r>
              <a:rPr lang="it-IT" dirty="0"/>
              <a:t>OROLOGIO#1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6178275-31C2-6E91-0CAF-71EF0918AA11}"/>
              </a:ext>
            </a:extLst>
          </p:cNvPr>
          <p:cNvSpPr txBox="1"/>
          <p:nvPr/>
        </p:nvSpPr>
        <p:spPr>
          <a:xfrm>
            <a:off x="6316841" y="4109165"/>
            <a:ext cx="1803748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NFT</a:t>
            </a:r>
          </a:p>
          <a:p>
            <a:pPr algn="ctr"/>
            <a:r>
              <a:rPr lang="it-IT" dirty="0"/>
              <a:t>OROLOGIO#2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5197DE-6692-5086-681B-169684262E17}"/>
              </a:ext>
            </a:extLst>
          </p:cNvPr>
          <p:cNvSpPr txBox="1"/>
          <p:nvPr/>
        </p:nvSpPr>
        <p:spPr>
          <a:xfrm>
            <a:off x="6336883" y="5376098"/>
            <a:ext cx="1803748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NFT</a:t>
            </a:r>
          </a:p>
          <a:p>
            <a:pPr algn="ctr"/>
            <a:r>
              <a:rPr lang="it-IT" dirty="0"/>
              <a:t>OROLOGIO#3</a:t>
            </a:r>
          </a:p>
        </p:txBody>
      </p:sp>
      <p:pic>
        <p:nvPicPr>
          <p:cNvPr id="68" name="Immagine 67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E3999BA8-78F2-0FBF-638B-6AD9F514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5" y="2593246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9" name="Immagine 68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3AD04FD5-AA8A-47B1-5626-9D602D7D8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5" y="3860179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0" name="Immagine 69" descr="Immagine che contiene orologio, Orologio analogico, Accessorio di moda, oro&#10;&#10;Descrizione generata automaticamente">
            <a:extLst>
              <a:ext uri="{FF2B5EF4-FFF2-40B4-BE49-F238E27FC236}">
                <a16:creationId xmlns:a16="http://schemas.microsoft.com/office/drawing/2014/main" id="{11A1C8E8-5F2A-017F-B50A-CF4400B8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01" y="5127111"/>
            <a:ext cx="1144305" cy="114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5B06CF5-BC6B-1864-81B6-609C0B97235A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3163634" y="3165399"/>
            <a:ext cx="1723361" cy="126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38C2C8BF-D57F-9298-3721-04FC907A28CE}"/>
              </a:ext>
            </a:extLst>
          </p:cNvPr>
          <p:cNvCxnSpPr>
            <a:stCxn id="58" idx="3"/>
            <a:endCxn id="69" idx="1"/>
          </p:cNvCxnSpPr>
          <p:nvPr/>
        </p:nvCxnSpPr>
        <p:spPr>
          <a:xfrm flipV="1">
            <a:off x="3163634" y="4432332"/>
            <a:ext cx="1723361" cy="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3108076C-AE8D-362E-361A-D715FF546415}"/>
              </a:ext>
            </a:extLst>
          </p:cNvPr>
          <p:cNvCxnSpPr>
            <a:stCxn id="58" idx="3"/>
            <a:endCxn id="70" idx="1"/>
          </p:cNvCxnSpPr>
          <p:nvPr/>
        </p:nvCxnSpPr>
        <p:spPr>
          <a:xfrm>
            <a:off x="3163634" y="4432959"/>
            <a:ext cx="1728767" cy="12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6151811-3BC5-ADA3-D8EB-2791871ACE8D}"/>
              </a:ext>
            </a:extLst>
          </p:cNvPr>
          <p:cNvCxnSpPr>
            <a:stCxn id="59" idx="3"/>
            <a:endCxn id="53" idx="1"/>
          </p:cNvCxnSpPr>
          <p:nvPr/>
        </p:nvCxnSpPr>
        <p:spPr>
          <a:xfrm flipV="1">
            <a:off x="8120589" y="3165398"/>
            <a:ext cx="1809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3235634-13D2-BDB9-4265-66ADDFA85A1C}"/>
              </a:ext>
            </a:extLst>
          </p:cNvPr>
          <p:cNvCxnSpPr>
            <a:cxnSpLocks/>
            <a:stCxn id="60" idx="3"/>
            <a:endCxn id="54" idx="1"/>
          </p:cNvCxnSpPr>
          <p:nvPr/>
        </p:nvCxnSpPr>
        <p:spPr>
          <a:xfrm>
            <a:off x="8120589" y="4432331"/>
            <a:ext cx="1809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90589535-009C-1C16-7F78-3AA30510E617}"/>
              </a:ext>
            </a:extLst>
          </p:cNvPr>
          <p:cNvCxnSpPr>
            <a:stCxn id="63" idx="3"/>
            <a:endCxn id="55" idx="1"/>
          </p:cNvCxnSpPr>
          <p:nvPr/>
        </p:nvCxnSpPr>
        <p:spPr>
          <a:xfrm>
            <a:off x="8140631" y="5699264"/>
            <a:ext cx="1789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9E54B-1A24-B74A-268A-92F46453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IL METODO (1): SPECIFICHE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CC06000-2401-C04E-9A1A-2A0DCA616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2692718"/>
            <a:ext cx="4937760" cy="736282"/>
          </a:xfrm>
        </p:spPr>
        <p:txBody>
          <a:bodyPr/>
          <a:lstStyle/>
          <a:p>
            <a:pPr algn="ctr"/>
            <a:r>
              <a:rPr lang="it-IT" b="1" dirty="0"/>
              <a:t>DEFINIZIONE DI UN DOCUMENTO DI SPECIFICA PER IL CLIENTE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B047DB6-E285-356B-7C88-7BF60BA1F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3429000"/>
            <a:ext cx="4937760" cy="1390343"/>
          </a:xfrm>
        </p:spPr>
        <p:txBody>
          <a:bodyPr/>
          <a:lstStyle/>
          <a:p>
            <a:pPr lvl="1"/>
            <a:r>
              <a:rPr lang="it-IT" dirty="0"/>
              <a:t>Identificazione del cliente</a:t>
            </a:r>
          </a:p>
          <a:p>
            <a:pPr lvl="1"/>
            <a:r>
              <a:rPr lang="it-IT" dirty="0"/>
              <a:t>Certificato di autenticità del prodotto</a:t>
            </a:r>
          </a:p>
          <a:p>
            <a:pPr lvl="1"/>
            <a:r>
              <a:rPr lang="it-IT" dirty="0"/>
              <a:t>Scheda del prodotto</a:t>
            </a:r>
          </a:p>
          <a:p>
            <a:pPr lvl="1"/>
            <a:r>
              <a:rPr lang="it-IT" dirty="0"/>
              <a:t>Rappresentazione grafica del prodotto</a:t>
            </a:r>
          </a:p>
          <a:p>
            <a:endParaRPr lang="it-IT" dirty="0"/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B9754628-E9DF-62F9-1349-B69F8636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E77648D-FEF0-4FDE-4C04-39DB0BEC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98" y="2543434"/>
            <a:ext cx="2577207" cy="2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99280-0945-A1CC-E257-AE8ED5D9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IL METODO (2): SMART CONTRACT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43A9DF-57F3-261E-EA7F-C0FE9E08F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1" dirty="0"/>
              <a:t>CREAZIONE DI UNO SMART CONTRACT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EB99B-384D-FA8B-845D-FB8ED7A89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Installazione di vari plugin e preparazione dell’ambiente di sviluppo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Scrittura del contratto in </a:t>
            </a:r>
            <a:r>
              <a:rPr lang="it-IT" dirty="0" err="1"/>
              <a:t>Solidity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Scrittura di uno script in JavaScript per caricare lo smart </a:t>
            </a:r>
            <a:r>
              <a:rPr lang="it-IT" dirty="0" err="1"/>
              <a:t>contract</a:t>
            </a:r>
            <a:r>
              <a:rPr lang="it-IT" dirty="0"/>
              <a:t> sulla blockchain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Caricamento dello smart </a:t>
            </a:r>
            <a:r>
              <a:rPr lang="it-IT" dirty="0" err="1"/>
              <a:t>contract</a:t>
            </a:r>
            <a:r>
              <a:rPr lang="it-IT" dirty="0"/>
              <a:t> sulla blockchain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35F4B33-BCCF-D843-5F19-CE3E0C1F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1" dirty="0"/>
              <a:t>VERIFICA DELLO SMART CONTRACT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7504DEB-F42C-94F0-22D1-027EEF0A28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Installazione di vari plugin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Verifica del contratto tramite comando dell’ambiente di sviluppo</a:t>
            </a:r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55E2F5D6-FA8A-A14B-54F9-8C1E4545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5383D91-C4A1-5230-0C43-3961B4B94A4A}"/>
              </a:ext>
            </a:extLst>
          </p:cNvPr>
          <p:cNvCxnSpPr>
            <a:stCxn id="2" idx="2"/>
          </p:cNvCxnSpPr>
          <p:nvPr/>
        </p:nvCxnSpPr>
        <p:spPr>
          <a:xfrm>
            <a:off x="6126480" y="1737360"/>
            <a:ext cx="30482" cy="463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9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99280-0945-A1CC-E257-AE8ED5D9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IL METODO (3): NFT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43A9DF-57F3-261E-EA7F-C0FE9E08F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1" dirty="0"/>
              <a:t>CREAZIONE DEGLI NFT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EB99B-384D-FA8B-845D-FB8ED7A89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Installazione di vari plugin e preparazione dell’ambiente di sviluppo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Decentralizzazione dell’immagine e dei metadati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Scrittura di uno script in JavaScript per </a:t>
            </a:r>
            <a:r>
              <a:rPr lang="it-IT" dirty="0" err="1"/>
              <a:t>mintare</a:t>
            </a:r>
            <a:r>
              <a:rPr lang="it-IT" dirty="0"/>
              <a:t> gli NFT sulla blockchain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 err="1"/>
              <a:t>Minting</a:t>
            </a:r>
            <a:r>
              <a:rPr lang="it-IT" dirty="0"/>
              <a:t> degli NFT sulla blockchain tramite lo smart </a:t>
            </a:r>
            <a:r>
              <a:rPr lang="it-IT" dirty="0" err="1"/>
              <a:t>contract</a:t>
            </a:r>
            <a:r>
              <a:rPr lang="it-IT" dirty="0"/>
              <a:t> definito in precedenza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35F4B33-BCCF-D843-5F19-CE3E0C1F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1" dirty="0"/>
              <a:t>TRASFERIMENTO DEGLI NFT AL CLIENTE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7504DEB-F42C-94F0-22D1-027EEF0A28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Installazione di vari plugin e preparazione dell’ambiente di sviluppo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Scrittura di uno script in JavaScript per trasferire gli NFT al cliente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Trasferimento degli NFT al cliente</a:t>
            </a:r>
          </a:p>
        </p:txBody>
      </p:sp>
      <p:pic>
        <p:nvPicPr>
          <p:cNvPr id="4" name="Immagine 3" descr="Immagine che contiene simbolo, moneta&#10;&#10;Descrizione generata automaticamente">
            <a:extLst>
              <a:ext uri="{FF2B5EF4-FFF2-40B4-BE49-F238E27FC236}">
                <a16:creationId xmlns:a16="http://schemas.microsoft.com/office/drawing/2014/main" id="{55E2F5D6-FA8A-A14B-54F9-8C1E4545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44023"/>
            <a:ext cx="1450757" cy="145075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5383D91-C4A1-5230-0C43-3961B4B94A4A}"/>
              </a:ext>
            </a:extLst>
          </p:cNvPr>
          <p:cNvCxnSpPr>
            <a:stCxn id="2" idx="2"/>
          </p:cNvCxnSpPr>
          <p:nvPr/>
        </p:nvCxnSpPr>
        <p:spPr>
          <a:xfrm>
            <a:off x="6126480" y="1737360"/>
            <a:ext cx="30482" cy="463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74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2733</TotalTime>
  <Words>443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Retrospettivo</vt:lpstr>
      <vt:lpstr>UNIVERSITÀ DEGLI STUDI DI MILANO FACOLTÀ DI SCIENZE E TECNOLOGIE CORSO DI LAUREA TRIENNALE IN INFORMATICA ANNO ACCADEMICO 2022/2023</vt:lpstr>
      <vt:lpstr>OBIETTIVO</vt:lpstr>
      <vt:lpstr>BLOCKCHAIN</vt:lpstr>
      <vt:lpstr>NFT (NON FUNGIBLE TOKEN)</vt:lpstr>
      <vt:lpstr>SCELTA DELLA BLOCKCHAIN</vt:lpstr>
      <vt:lpstr>SCELTA DELL’ APPROCCIO</vt:lpstr>
      <vt:lpstr>IL METODO (1): SPECIFICHE</vt:lpstr>
      <vt:lpstr>IL METODO (2): SMART CONTRACT</vt:lpstr>
      <vt:lpstr>IL METODO (3): NFT</vt:lpstr>
      <vt:lpstr>IDEA DI UTILIZZO</vt:lpstr>
      <vt:lpstr>UNIVERSITÀ DEGLI STUDI DI MILANO FACOLTÀ DI SCIENZE E TECNOLOGIE CORSO DI LAUREA TRIENNALE IN INFORMATICA ANNO ACCADEMICO 2022/2023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MILANO FACOLTÀ DI SCIENZE E TECNOLOGIE CORSO DI LAUREA TRIENNALE IN INFORMATICA ANNO ACCADEMICO 2022/2023</dc:title>
  <dc:creator>Daniele Reccagni</dc:creator>
  <cp:lastModifiedBy>Daniele Reccagni</cp:lastModifiedBy>
  <cp:revision>28</cp:revision>
  <dcterms:created xsi:type="dcterms:W3CDTF">2024-03-21T09:21:47Z</dcterms:created>
  <dcterms:modified xsi:type="dcterms:W3CDTF">2024-05-03T07:07:49Z</dcterms:modified>
</cp:coreProperties>
</file>