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9" r:id="rId8"/>
    <p:sldId id="286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0EB8EC-2989-478B-A119-A49A46B3724F}" type="datetime1">
              <a:rPr lang="it-IT" smtClean="0"/>
              <a:t>18/06/2023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70A2-FDA8-42ED-8103-5810B0BFD2D7}" type="datetime1">
              <a:rPr lang="it-IT" smtClean="0"/>
              <a:pPr/>
              <a:t>18/06/2023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4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83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12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3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sti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646247-E037-4C3E-A302-27273E853C96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€ 12.345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€ 6.789</a:t>
            </a:r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erchi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FF0D3-EDFB-42B1-96DA-50FE5BB8D1D9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€ 25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€ 50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€ 100</a:t>
            </a:r>
          </a:p>
        </p:txBody>
      </p:sp>
      <p:sp>
        <p:nvSpPr>
          <p:cNvPr id="38" name="Segnaposto tes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0" name="Segnaposto tes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6" name="Segnaposto tes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u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E6FD-E445-4B4D-9BC9-D0671AC46CF3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immagin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concorrenz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0B0C-ECBE-44BE-8913-C8DBC49A43E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11" descr="Quadrante logo concorrenti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2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7" name="Segnaposto immagine 11" descr="Quadrante logo concorrenti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1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8" name="Segnaposto immagine 11" descr="Quadrante logo concorrenti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3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0" name="Segnaposto immagine 11" descr="Quadrante logo concorrenti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4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1" name="Segnaposto immagine 11" descr="Quadrante logo concorrenti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5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2" name="Segnaposto immagine 11" descr="Quadrante logo concorrenti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6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costoso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costoso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comodo</a:t>
            </a:r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conveniente</a:t>
            </a:r>
          </a:p>
        </p:txBody>
      </p:sp>
      <p:cxnSp>
        <p:nvCxnSpPr>
          <p:cNvPr id="9" name="Connettore diritto con frecci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con frecci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immagin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F18AF-A831-41FF-86BE-C8BB0D43786B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: Angoli arrotondati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Rettangolo: Angoli arrotondati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Segnaposto tes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Rettangolo: Angoli arrotondati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abella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23688-9591-4EF3-A530-7FE5170C3C0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0D590-E528-4BC1-B8EB-597060AE1F7D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7" name="Segnaposto tes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1" name="Segnaposto tes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0" name="Segnaposto tes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1" name="Segnaposto tes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7" name="Segnaposto tes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8" name="Segnaposto tes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50" name="Segnaposto immagin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CF12E-9173-44A8-814A-112EE129072B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6" name="Segnaposto immagin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ECD8D-4CBC-4F87-9B81-461E59BB850D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6" name="Segnaposto immagine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72A4C9-44D8-4234-9105-C00A7354638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immagin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1" name="Segnaposto tes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2" name="Segnaposto tes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immagin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4" name="Segnaposto tes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5" name="Segnaposto tes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immagin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7" name="Segnaposto tes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8" name="Segnaposto tes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immagin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1" name="Segnaposto immagin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F0F9B-5982-4B76-89AF-7B312F75D6AC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Segnaposto gra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  <p:sp>
        <p:nvSpPr>
          <p:cNvPr id="47" name="Segnaposto immagin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ED8D-966C-449C-A155-29CF05DEA53E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 dirty="0"/>
              <a:t>Grazie!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23702-FFEA-4536-8A8C-92E71DD86BC2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 Udinesi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Telefono: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208-555-0183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Email:</a:t>
            </a:r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luca@fineartschool.net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Sito Web:</a:t>
            </a:r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appe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DBB51-AB7C-4509-8417-403D694CE264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immagin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stimonia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30F73-B11D-45AB-9701-6460186E6FB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immagin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40BB7-9FDE-4AAA-A5FD-C97F6E91B726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mobil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45D8B-6F52-44B7-BE50-855A21A746EC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A32CE-7840-4E0F-AB92-A7CBF53EE5B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di in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BD2B6-A3B6-480C-B2AF-8F63D94B24DC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1506-0BC1-4188-AE6F-2A721642CED5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D687E-CC34-420A-AAF8-EDBA882E4CF1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D4B8-DBF5-4ACA-A8B6-1FCBD67F3645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67F8-604B-4D2C-8EB5-6052D249C63F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58C94-89E8-4D40-91DF-3BDB5A0AD8B4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C15D-A48A-4866-B84F-6BF6B3936CDC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 senza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E54FF-D332-49E6-8D3A-A78A67491F5F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im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8" name="Segnaposto im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32" name="Segnaposto tes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9" name="Segnaposto immagin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1158F-0978-4EF6-B15B-450EFC74762F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2048B-AF17-47A0-9EBE-ECB6F12A20B1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co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5E454-DDC7-47B1-8199-44FA208E08A0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immagin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onitor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C7FF1-5E61-4227-8753-FE05C575A914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Segnaposto immagin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5F5C1-5801-4E73-AA2B-8CC623EAE2E5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7F92B-8235-4054-80CC-6C23497170D4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36CF8A07-0977-4292-B242-27132DE43635}" type="datetime1">
              <a:rPr lang="it-IT" noProof="0" smtClean="0"/>
              <a:t>18/06/2023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374" y="2539572"/>
            <a:ext cx="7903663" cy="163308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Archivio italiano</a:t>
            </a:r>
            <a:br>
              <a:rPr lang="it-IT" sz="4800" dirty="0"/>
            </a:br>
            <a:r>
              <a:rPr lang="it-IT" sz="4800" dirty="0"/>
              <a:t>crossmediale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Progetto per l’esame di</a:t>
            </a:r>
          </a:p>
          <a:p>
            <a:pPr rtl="0"/>
            <a:r>
              <a:rPr lang="it-IT" dirty="0"/>
              <a:t>Digital </a:t>
            </a:r>
            <a:r>
              <a:rPr lang="it-IT" dirty="0" err="1"/>
              <a:t>Humanities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677" y="0"/>
            <a:ext cx="4507536" cy="1740445"/>
          </a:xfrm>
        </p:spPr>
        <p:txBody>
          <a:bodyPr rtlCol="0"/>
          <a:lstStyle/>
          <a:p>
            <a:pPr rtl="0"/>
            <a:r>
              <a:rPr lang="it-IT" dirty="0"/>
              <a:t>Obiettivi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5ED61DE8-125A-78FD-9B53-A2D03AB98855}"/>
              </a:ext>
            </a:extLst>
          </p:cNvPr>
          <p:cNvSpPr txBox="1">
            <a:spLocks/>
          </p:cNvSpPr>
          <p:nvPr/>
        </p:nvSpPr>
        <p:spPr>
          <a:xfrm>
            <a:off x="6844677" y="2139809"/>
            <a:ext cx="4978677" cy="25783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Creare una risorsa digitale che permetta di valorizzare il territorio ed il patrimonio culturale italiano attraverso una varietà di forme artistiche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Organizzare i materiali multimediali in maniera omogenea, con collegamenti intuitivi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Rendere l’esplorazione e la ricerca fluida e naturale, per incuriosire e stimolare l’utente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Risorse individuate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Libri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Luoghi d’interesse culturale/storico (es. </a:t>
            </a:r>
            <a:r>
              <a:rPr lang="it-IT" dirty="0" err="1"/>
              <a:t>Musero</a:t>
            </a:r>
            <a:r>
              <a:rPr lang="it-IT" dirty="0"/>
              <a:t> Archeologico Nazionale di Napoli, Manicomio di Volterra)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Videogiochi direttamente ispirati al patrimonio culturale italiano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Eventi di presentazione/incontri che raccontino quanto descritto sopra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444" y="0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Risorse utilizzate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1" y="1319988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Html/</a:t>
            </a:r>
            <a:r>
              <a:rPr lang="it-IT" dirty="0" err="1"/>
              <a:t>css</a:t>
            </a:r>
            <a:r>
              <a:rPr lang="it-IT" dirty="0"/>
              <a:t>, per la stile e struttura base del sito</a:t>
            </a:r>
          </a:p>
          <a:p>
            <a:pPr rtl="0"/>
            <a:r>
              <a:rPr lang="it-IT" dirty="0"/>
              <a:t>Bootstrap, per alcuni elementi d’interfaccia (bottoni per filtrare, tag) ed alcuni elementi di layout</a:t>
            </a:r>
          </a:p>
          <a:p>
            <a:pPr rtl="0"/>
            <a:r>
              <a:rPr lang="it-IT" dirty="0" err="1"/>
              <a:t>Javascript</a:t>
            </a:r>
            <a:r>
              <a:rPr lang="it-IT" dirty="0"/>
              <a:t>, per dividere la pagina del catalogo in sezioni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2">
            <a:extLst>
              <a:ext uri="{FF2B5EF4-FFF2-40B4-BE49-F238E27FC236}">
                <a16:creationId xmlns:a16="http://schemas.microsoft.com/office/drawing/2014/main" id="{CFF004D7-4181-0EAC-E243-192F48B18395}"/>
              </a:ext>
            </a:extLst>
          </p:cNvPr>
          <p:cNvSpPr txBox="1">
            <a:spLocks/>
          </p:cNvSpPr>
          <p:nvPr/>
        </p:nvSpPr>
        <p:spPr>
          <a:xfrm>
            <a:off x="7413687" y="2632654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Metodi d’accesso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3AB3E21-CB0E-81D8-B143-3D7820C488AC}"/>
              </a:ext>
            </a:extLst>
          </p:cNvPr>
          <p:cNvSpPr txBox="1">
            <a:spLocks/>
          </p:cNvSpPr>
          <p:nvPr/>
        </p:nvSpPr>
        <p:spPr>
          <a:xfrm>
            <a:off x="6406296" y="3817794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Home page di accesso, con immagini eterogenee degli elementi</a:t>
            </a:r>
          </a:p>
          <a:p>
            <a:r>
              <a:rPr lang="it-IT" dirty="0"/>
              <a:t>Pagina index con presentazione del progetto e link alle varie sezioni del catalogo</a:t>
            </a:r>
          </a:p>
          <a:p>
            <a:r>
              <a:rPr lang="it-IT" dirty="0"/>
              <a:t>Pagina del catalogo, con oggetti e filtri (alfabetico, barra di ricerca, per media)</a:t>
            </a:r>
          </a:p>
          <a:p>
            <a:r>
              <a:rPr lang="it-IT" dirty="0"/>
              <a:t>Pagina dell’oggetto, con dettagli, metadata e risorse correlate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94" y="2314062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Controlli autorità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3959" y="1803905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ICCD, per i Musei</a:t>
            </a:r>
          </a:p>
          <a:p>
            <a:pPr rtl="0"/>
            <a:r>
              <a:rPr lang="it-IT" dirty="0"/>
              <a:t>ISBD, per i libri</a:t>
            </a:r>
          </a:p>
          <a:p>
            <a:pPr rtl="0"/>
            <a:r>
              <a:rPr lang="it-IT" dirty="0"/>
              <a:t>SIAS, per eventuali documenti d’archivio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8DD3310-45CA-AF0A-831A-A66DE08F568E}"/>
              </a:ext>
            </a:extLst>
          </p:cNvPr>
          <p:cNvSpPr txBox="1">
            <a:spLocks/>
          </p:cNvSpPr>
          <p:nvPr/>
        </p:nvSpPr>
        <p:spPr>
          <a:xfrm>
            <a:off x="903959" y="680047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Standard proposti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4114E9B-2F94-BB0B-D391-DB0FF15E4608}"/>
              </a:ext>
            </a:extLst>
          </p:cNvPr>
          <p:cNvSpPr txBox="1">
            <a:spLocks/>
          </p:cNvSpPr>
          <p:nvPr/>
        </p:nvSpPr>
        <p:spPr>
          <a:xfrm>
            <a:off x="903959" y="3416279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Viaf</a:t>
            </a:r>
            <a:r>
              <a:rPr lang="it-IT" dirty="0"/>
              <a:t>, per nomi di persone e luoghi</a:t>
            </a:r>
          </a:p>
          <a:p>
            <a:r>
              <a:rPr lang="it-IT" dirty="0"/>
              <a:t>Getty </a:t>
            </a:r>
            <a:r>
              <a:rPr lang="it-IT" dirty="0" err="1"/>
              <a:t>vocabularies</a:t>
            </a:r>
            <a:r>
              <a:rPr lang="it-IT" dirty="0"/>
              <a:t> e </a:t>
            </a:r>
            <a:r>
              <a:rPr lang="it-IT" dirty="0" err="1"/>
              <a:t>Geonames</a:t>
            </a:r>
            <a:r>
              <a:rPr lang="it-IT" dirty="0"/>
              <a:t>, per i luoghi</a:t>
            </a:r>
          </a:p>
          <a:p>
            <a:r>
              <a:rPr lang="it-IT" dirty="0"/>
              <a:t>Library of Congress </a:t>
            </a:r>
            <a:r>
              <a:rPr lang="it-IT" dirty="0" err="1"/>
              <a:t>authorities</a:t>
            </a:r>
            <a:r>
              <a:rPr lang="it-IT" dirty="0"/>
              <a:t> per i libri</a:t>
            </a:r>
          </a:p>
          <a:p>
            <a:endParaRPr lang="it-IT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CACB905-4EA4-891F-C2CD-6B393EB3384E}"/>
              </a:ext>
            </a:extLst>
          </p:cNvPr>
          <p:cNvSpPr txBox="1">
            <a:spLocks/>
          </p:cNvSpPr>
          <p:nvPr/>
        </p:nvSpPr>
        <p:spPr>
          <a:xfrm>
            <a:off x="914577" y="4006475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Risorse correlate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ECB98AC-B0EA-0665-E7E6-C909325BA74D}"/>
              </a:ext>
            </a:extLst>
          </p:cNvPr>
          <p:cNvSpPr txBox="1">
            <a:spLocks/>
          </p:cNvSpPr>
          <p:nvPr/>
        </p:nvSpPr>
        <p:spPr>
          <a:xfrm>
            <a:off x="893342" y="5130333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IVIPRO, </a:t>
            </a:r>
            <a:r>
              <a:rPr lang="it-IT" dirty="0" err="1"/>
              <a:t>Italian</a:t>
            </a:r>
            <a:r>
              <a:rPr lang="it-IT" dirty="0"/>
              <a:t> Videogame Program (https://ivipro.it/)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9918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64_TF33968143" id="{A1422D4D-2972-445E-AF29-FBAAAD1218D4}" vid="{C589DC28-F74E-4899-99C6-439B698B1CA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{553C961C-CBF5-497B-A666-CC55A0D896B4}tf33968143_win32</Template>
  <TotalTime>86</TotalTime>
  <Words>264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Franklin Gothic Book</vt:lpstr>
      <vt:lpstr>Wingdings</vt:lpstr>
      <vt:lpstr>Tema di Office</vt:lpstr>
      <vt:lpstr>Archivio italiano crossmediale</vt:lpstr>
      <vt:lpstr>Obiettivi</vt:lpstr>
      <vt:lpstr>Risorse individuate</vt:lpstr>
      <vt:lpstr>Risorse utilizzate</vt:lpstr>
      <vt:lpstr>Controlli autorità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e letteratura italiana nei videogiochi</dc:title>
  <dc:creator>Arcadia Café</dc:creator>
  <cp:lastModifiedBy>Arcadia Café</cp:lastModifiedBy>
  <cp:revision>5</cp:revision>
  <dcterms:created xsi:type="dcterms:W3CDTF">2023-06-16T06:44:36Z</dcterms:created>
  <dcterms:modified xsi:type="dcterms:W3CDTF">2023-06-18T10:50:25Z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