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44F88D-D487-E40B-D818-B3DD11CA1055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87898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56208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301079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581A2D-E80D-C018-6FB0-36C2CBA3915C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37473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913530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530373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50538E-8468-C6BD-D616-CFE8C2CBC70F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12B788-30EE-9672-CBD7-83635DEF7752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21534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166491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68622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0C34AB-2D0D-9FE2-FA36-30D193D3827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553485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399245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52040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3D1460-FD8F-29FA-BF2A-22FFC5C4C8D9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370203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854908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593180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6ACFFF-8E29-5CB9-A929-A7F76C1497EF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8593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326897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423204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C51280-4FEB-C2AA-2B21-9A9666491267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13313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342004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42240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6A0CD4-DA62-AE28-870D-54FE8D89ECA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15466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313057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75338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1861A4-582B-DC9B-FB2A-4CA924AABB8D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86326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203907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1142318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CA0F73-AEC6-F90C-89B6-B79BA5C074B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424D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2305556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20550" y="876597"/>
            <a:ext cx="11950898" cy="510480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ctr">
              <a:defRPr sz="6000"/>
            </a:lvl1pPr>
          </a:lstStyle>
          <a:p>
            <a:pPr>
              <a:defRPr/>
            </a:pPr>
            <a:r>
              <a:rPr sz="72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Studio di </a:t>
            </a:r>
            <a:r>
              <a:rPr sz="7200">
                <a:solidFill>
                  <a:schemeClr val="bg1"/>
                </a:solidFill>
                <a:latin typeface="Blazma"/>
                <a:cs typeface="Blazma"/>
              </a:rPr>
              <a:t>Fattibilità</a:t>
            </a:r>
            <a:br>
              <a:rPr sz="7200">
                <a:solidFill>
                  <a:schemeClr val="bg1"/>
                </a:solidFill>
                <a:latin typeface="Blazma"/>
                <a:cs typeface="Blazma"/>
              </a:rPr>
            </a:br>
            <a:r>
              <a:rPr sz="7200">
                <a:solidFill>
                  <a:schemeClr val="bg1"/>
                </a:solidFill>
                <a:latin typeface="Blazma"/>
                <a:cs typeface="Blazma"/>
              </a:rPr>
              <a:t>per </a:t>
            </a:r>
            <a:r>
              <a:rPr sz="8000">
                <a:solidFill>
                  <a:schemeClr val="bg1"/>
                </a:solidFill>
                <a:latin typeface="Blazma"/>
                <a:cs typeface="Blazma"/>
              </a:rPr>
              <a:t>ChatBot</a:t>
            </a:r>
            <a:r>
              <a:rPr sz="7200">
                <a:solidFill>
                  <a:schemeClr val="bg1"/>
                </a:solidFill>
                <a:latin typeface="Blazma"/>
                <a:cs typeface="Blazma"/>
              </a:rPr>
              <a:t> di</a:t>
            </a:r>
            <a:br>
              <a:rPr sz="7200">
                <a:solidFill>
                  <a:schemeClr val="bg1"/>
                </a:solidFill>
                <a:latin typeface="Blazma"/>
                <a:cs typeface="Blazma"/>
              </a:rPr>
            </a:br>
            <a:r>
              <a:rPr sz="7200">
                <a:solidFill>
                  <a:schemeClr val="bg1"/>
                </a:solidFill>
                <a:latin typeface="Blazma"/>
                <a:cs typeface="Blazma"/>
              </a:rPr>
              <a:t>Assistenza Clienti</a:t>
            </a:r>
            <a:endParaRPr sz="7200">
              <a:solidFill>
                <a:schemeClr val="bg1"/>
              </a:solidFill>
              <a:latin typeface="Blazma"/>
              <a:cs typeface="Blaz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0503295" name=""/>
          <p:cNvSpPr txBox="1"/>
          <p:nvPr/>
        </p:nvSpPr>
        <p:spPr bwMode="auto">
          <a:xfrm flipH="0" flipV="0">
            <a:off x="666747" y="346581"/>
            <a:ext cx="2126239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l">
              <a:defRPr/>
            </a:pPr>
            <a:r>
              <a:rPr sz="3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Manager</a:t>
            </a:r>
            <a:endParaRPr sz="3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</p:txBody>
      </p:sp>
      <p:sp>
        <p:nvSpPr>
          <p:cNvPr id="2110246422" name=""/>
          <p:cNvSpPr/>
          <p:nvPr/>
        </p:nvSpPr>
        <p:spPr bwMode="auto">
          <a:xfrm flipH="0" flipV="0">
            <a:off x="477873" y="555624"/>
            <a:ext cx="95247" cy="5873747"/>
          </a:xfrm>
          <a:prstGeom prst="can">
            <a:avLst>
              <a:gd name="adj" fmla="val 99999"/>
            </a:avLst>
          </a:prstGeom>
          <a:solidFill>
            <a:srgbClr val="FC687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037796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231299" y="790574"/>
            <a:ext cx="5676899" cy="5276849"/>
          </a:xfrm>
          <a:prstGeom prst="flowChartAlternateProcess">
            <a:avLst/>
          </a:prstGeom>
        </p:spPr>
      </p:pic>
      <p:sp>
        <p:nvSpPr>
          <p:cNvPr id="923870448" name=""/>
          <p:cNvSpPr txBox="1"/>
          <p:nvPr/>
        </p:nvSpPr>
        <p:spPr bwMode="auto">
          <a:xfrm flipH="0" flipV="0">
            <a:off x="666747" y="1366401"/>
            <a:ext cx="4938989" cy="411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Blazma"/>
                <a:ea typeface="Blazma"/>
                <a:cs typeface="Blazma"/>
              </a:rPr>
              <a:t>Il manager è uno script Python che gestisce una chat RAG con Ollama, utilizzando gli embeddings per recuperare informazioni rilevanti da un archivio di documenti. Supporta la riscrittura delle query, il benchmarking e la gestione della cronologia, integrandosi con un'API locale di Ollama.</a:t>
            </a:r>
            <a:endParaRPr sz="2400">
              <a:solidFill>
                <a:schemeClr val="bg1"/>
              </a:solidFill>
              <a:latin typeface="Blazma"/>
              <a:cs typeface="Blaz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6665844" name=""/>
          <p:cNvSpPr txBox="1"/>
          <p:nvPr/>
        </p:nvSpPr>
        <p:spPr bwMode="auto">
          <a:xfrm flipH="0" flipV="0">
            <a:off x="666747" y="350181"/>
            <a:ext cx="5363227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l">
              <a:defRPr/>
            </a:pPr>
            <a:r>
              <a:rPr sz="3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Large Language Model</a:t>
            </a:r>
            <a:endParaRPr sz="3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</p:txBody>
      </p:sp>
      <p:sp>
        <p:nvSpPr>
          <p:cNvPr id="1838635711" name=""/>
          <p:cNvSpPr/>
          <p:nvPr/>
        </p:nvSpPr>
        <p:spPr bwMode="auto">
          <a:xfrm flipH="0" flipV="0">
            <a:off x="477873" y="555624"/>
            <a:ext cx="95247" cy="5873747"/>
          </a:xfrm>
          <a:prstGeom prst="can">
            <a:avLst>
              <a:gd name="adj" fmla="val 99999"/>
            </a:avLst>
          </a:prstGeom>
          <a:solidFill>
            <a:srgbClr val="FC687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209255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231299" y="790574"/>
            <a:ext cx="5676899" cy="5276849"/>
          </a:xfrm>
          <a:prstGeom prst="flowChartAlternateProcess">
            <a:avLst/>
          </a:prstGeom>
          <a:effectLst/>
        </p:spPr>
      </p:pic>
      <p:sp>
        <p:nvSpPr>
          <p:cNvPr id="2041977334" name=""/>
          <p:cNvSpPr txBox="1"/>
          <p:nvPr/>
        </p:nvSpPr>
        <p:spPr bwMode="auto">
          <a:xfrm flipH="0" flipV="0">
            <a:off x="666747" y="1371621"/>
            <a:ext cx="4939349" cy="48466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Blazma"/>
                <a:ea typeface="Blazma"/>
                <a:cs typeface="Blazma"/>
              </a:rPr>
              <a:t>I Large Language Models (LLM) sono modelli di intelligenza artificiale addestrati su grandi quantità di testo per generare, comprendere e trasformare il linguaggio naturale. Utilizzano reti neurali avanzate, come i trasformatori, per rispondere a domande, creare testi e supportare applicazioni di intelligenza artificiale.</a:t>
            </a:r>
            <a:endParaRPr sz="2400">
              <a:solidFill>
                <a:schemeClr val="bg1"/>
              </a:solidFill>
              <a:latin typeface="Blazma"/>
              <a:cs typeface="Blaz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9937225" name=""/>
          <p:cNvSpPr/>
          <p:nvPr/>
        </p:nvSpPr>
        <p:spPr bwMode="auto">
          <a:xfrm rot="0" flipH="0" flipV="0">
            <a:off x="1804988" y="873124"/>
            <a:ext cx="1936749" cy="5111749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699759" name=""/>
          <p:cNvSpPr/>
          <p:nvPr/>
        </p:nvSpPr>
        <p:spPr bwMode="auto">
          <a:xfrm rot="0" flipH="0" flipV="0">
            <a:off x="8450262" y="873124"/>
            <a:ext cx="1936747" cy="5111749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268926" name=""/>
          <p:cNvSpPr/>
          <p:nvPr/>
        </p:nvSpPr>
        <p:spPr bwMode="auto">
          <a:xfrm rot="0" flipH="0" flipV="0">
            <a:off x="5127625" y="3968749"/>
            <a:ext cx="1936747" cy="2016124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6587219" name=""/>
          <p:cNvSpPr/>
          <p:nvPr/>
        </p:nvSpPr>
        <p:spPr bwMode="auto">
          <a:xfrm rot="0" flipH="0" flipV="0">
            <a:off x="5127625" y="873124"/>
            <a:ext cx="1936747" cy="2016123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5193366" name=""/>
          <p:cNvSpPr txBox="1"/>
          <p:nvPr/>
        </p:nvSpPr>
        <p:spPr bwMode="auto">
          <a:xfrm flipH="0" flipV="0">
            <a:off x="1910437" y="3052170"/>
            <a:ext cx="1726570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Sito/ChaT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505648650" name=""/>
          <p:cNvSpPr txBox="1"/>
          <p:nvPr/>
        </p:nvSpPr>
        <p:spPr bwMode="auto">
          <a:xfrm flipH="0" flipV="0">
            <a:off x="5303948" y="1638426"/>
            <a:ext cx="1586624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Manager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2084682574" name=""/>
          <p:cNvSpPr txBox="1"/>
          <p:nvPr/>
        </p:nvSpPr>
        <p:spPr bwMode="auto">
          <a:xfrm flipH="0" flipV="0">
            <a:off x="5586089" y="4734232"/>
            <a:ext cx="1025220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R.A.G.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628942893" name=""/>
          <p:cNvSpPr txBox="1"/>
          <p:nvPr/>
        </p:nvSpPr>
        <p:spPr bwMode="auto">
          <a:xfrm flipH="0" flipV="0">
            <a:off x="8584129" y="2661329"/>
            <a:ext cx="1679813" cy="12805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Large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Language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Model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cxnSp>
        <p:nvCxnSpPr>
          <p:cNvPr id="0" name=""/>
          <p:cNvCxnSpPr>
            <a:cxnSpLocks/>
            <a:stCxn id="339937225" idx="3"/>
            <a:endCxn id="1016587219" idx="1"/>
          </p:cNvCxnSpPr>
          <p:nvPr/>
        </p:nvCxnSpPr>
        <p:spPr bwMode="auto">
          <a:xfrm rot="0" flipH="0" flipV="1">
            <a:off x="3741738" y="1881186"/>
            <a:ext cx="1385887" cy="1547812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700009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016587219" idx="2"/>
            <a:endCxn id="1963268926" idx="0"/>
          </p:cNvCxnSpPr>
          <p:nvPr/>
        </p:nvCxnSpPr>
        <p:spPr bwMode="auto">
          <a:xfrm rot="5399976" flipH="0" flipV="0">
            <a:off x="5556249" y="3428999"/>
            <a:ext cx="1079500" cy="0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700009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016587219" idx="3"/>
            <a:endCxn id="41699759" idx="1"/>
          </p:cNvCxnSpPr>
          <p:nvPr/>
        </p:nvCxnSpPr>
        <p:spPr bwMode="auto">
          <a:xfrm rot="0" flipH="0" flipV="0">
            <a:off x="7064374" y="1881186"/>
            <a:ext cx="1385887" cy="1547812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700009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5590312" name=""/>
          <p:cNvSpPr/>
          <p:nvPr/>
        </p:nvSpPr>
        <p:spPr bwMode="auto">
          <a:xfrm rot="0" flipH="0" flipV="0">
            <a:off x="1804988" y="873124"/>
            <a:ext cx="1936749" cy="5111749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353505" name=""/>
          <p:cNvSpPr/>
          <p:nvPr/>
        </p:nvSpPr>
        <p:spPr bwMode="auto">
          <a:xfrm rot="0" flipH="0" flipV="0">
            <a:off x="8450262" y="873124"/>
            <a:ext cx="1936747" cy="5111749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91521" name=""/>
          <p:cNvSpPr/>
          <p:nvPr/>
        </p:nvSpPr>
        <p:spPr bwMode="auto">
          <a:xfrm rot="0" flipH="0" flipV="0">
            <a:off x="5127625" y="3968749"/>
            <a:ext cx="1936747" cy="2016124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9174657" name=""/>
          <p:cNvSpPr/>
          <p:nvPr/>
        </p:nvSpPr>
        <p:spPr bwMode="auto">
          <a:xfrm rot="0" flipH="0" flipV="0">
            <a:off x="5127625" y="873124"/>
            <a:ext cx="1936747" cy="2016123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5665447" name=""/>
          <p:cNvSpPr txBox="1"/>
          <p:nvPr/>
        </p:nvSpPr>
        <p:spPr bwMode="auto">
          <a:xfrm flipH="0" flipV="0">
            <a:off x="1910437" y="3052170"/>
            <a:ext cx="1726570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Sito/ChaT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811620618" name=""/>
          <p:cNvSpPr txBox="1"/>
          <p:nvPr/>
        </p:nvSpPr>
        <p:spPr bwMode="auto">
          <a:xfrm flipH="0" flipV="0">
            <a:off x="5303948" y="1638426"/>
            <a:ext cx="1586624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Manager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1153383752" name=""/>
          <p:cNvSpPr txBox="1"/>
          <p:nvPr/>
        </p:nvSpPr>
        <p:spPr bwMode="auto">
          <a:xfrm flipH="0" flipV="0">
            <a:off x="5586091" y="4732792"/>
            <a:ext cx="1025220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R.A.G.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917697571" name=""/>
          <p:cNvSpPr txBox="1"/>
          <p:nvPr/>
        </p:nvSpPr>
        <p:spPr bwMode="auto">
          <a:xfrm flipH="0" flipV="0">
            <a:off x="8584129" y="2661329"/>
            <a:ext cx="1679813" cy="12805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Large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Language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Model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cxnSp>
        <p:nvCxnSpPr>
          <p:cNvPr id="1665987184" name=""/>
          <p:cNvCxnSpPr>
            <a:cxnSpLocks/>
            <a:stCxn id="1355590312" idx="3"/>
            <a:endCxn id="1099174657" idx="1"/>
          </p:cNvCxnSpPr>
          <p:nvPr/>
        </p:nvCxnSpPr>
        <p:spPr bwMode="auto">
          <a:xfrm rot="0" flipH="0" flipV="1">
            <a:off x="3741738" y="1881186"/>
            <a:ext cx="1385887" cy="1547812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700009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7009837" name=""/>
          <p:cNvCxnSpPr>
            <a:cxnSpLocks/>
            <a:stCxn id="1099174657" idx="2"/>
            <a:endCxn id="46391521" idx="0"/>
          </p:cNvCxnSpPr>
          <p:nvPr/>
        </p:nvCxnSpPr>
        <p:spPr bwMode="auto">
          <a:xfrm rot="5399976" flipH="0" flipV="0">
            <a:off x="5556249" y="3428999"/>
            <a:ext cx="1079500" cy="0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700009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688468" name=""/>
          <p:cNvCxnSpPr>
            <a:cxnSpLocks/>
            <a:stCxn id="1099174657" idx="3"/>
            <a:endCxn id="1699353505" idx="1"/>
          </p:cNvCxnSpPr>
          <p:nvPr/>
        </p:nvCxnSpPr>
        <p:spPr bwMode="auto">
          <a:xfrm rot="0" flipH="0" flipV="0">
            <a:off x="7064374" y="1881186"/>
            <a:ext cx="1385887" cy="1547812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700009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852570" name=""/>
          <p:cNvSpPr/>
          <p:nvPr/>
        </p:nvSpPr>
        <p:spPr bwMode="auto">
          <a:xfrm flipH="0" flipV="0">
            <a:off x="2359026" y="4067482"/>
            <a:ext cx="828675" cy="666749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78924796" name=""/>
          <p:cNvSpPr/>
          <p:nvPr/>
        </p:nvSpPr>
        <p:spPr bwMode="auto">
          <a:xfrm flipH="0" flipV="0">
            <a:off x="5277435" y="5631845"/>
            <a:ext cx="803249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320592" name=""/>
          <p:cNvSpPr/>
          <p:nvPr/>
        </p:nvSpPr>
        <p:spPr bwMode="auto">
          <a:xfrm flipH="0" flipV="0">
            <a:off x="5482751" y="5658303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3387223" name=""/>
          <p:cNvSpPr/>
          <p:nvPr/>
        </p:nvSpPr>
        <p:spPr bwMode="auto">
          <a:xfrm flipH="0" flipV="0">
            <a:off x="5688068" y="5684761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391769" name=""/>
          <p:cNvSpPr/>
          <p:nvPr/>
        </p:nvSpPr>
        <p:spPr bwMode="auto">
          <a:xfrm flipH="0" flipV="0">
            <a:off x="5893385" y="5711220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78972" name=""/>
          <p:cNvSpPr/>
          <p:nvPr/>
        </p:nvSpPr>
        <p:spPr bwMode="auto">
          <a:xfrm flipH="0" flipV="0">
            <a:off x="6098702" y="5737678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4 C 0.001 -0.052 0.002 -0.099 0.015 -0.123 C 0.028 -0.146 0.059 -0.133 0.077 -0.145 C 0.096 -0.157 0.116 -0.174 0.126 -0.194 C 0.136 -0.215 0.133 -0.243 0.138 -0.268 C 0.143 -0.293 0.147 -0.326 0.157 -0.343 C 0.166 -0.361 0.174 -0.368 0.193 -0.373 C 0.212 -0.378 0.256 -0.398 0.27 -0.375 C 0.284 -0.352 0.276 -0.261 0.277 -0.236 C 0.278 -0.211 0.278 -0.218 0.277 -0.224" pathEditMode="relative" ptsTypes="">
                                      <p:cBhvr>
                                        <p:cTn id="10" dur="2000" fill="hold"/>
                                        <p:tgtEl>
                                          <p:spTgt spid="4288525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 -0.232 L 0.271 -0.012" pathEditMode="relative" ptsTypes="">
                                      <p:cBhvr>
                                        <p:cTn id="6" dur="794" fill="hold"/>
                                        <p:tgtEl>
                                          <p:spTgt spid="4288525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8660920" name=""/>
          <p:cNvSpPr/>
          <p:nvPr/>
        </p:nvSpPr>
        <p:spPr bwMode="auto">
          <a:xfrm rot="0" flipH="0" flipV="0">
            <a:off x="1804986" y="873124"/>
            <a:ext cx="1936747" cy="5111749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21136" name=""/>
          <p:cNvSpPr/>
          <p:nvPr/>
        </p:nvSpPr>
        <p:spPr bwMode="auto">
          <a:xfrm rot="0" flipH="0" flipV="0">
            <a:off x="8450262" y="873124"/>
            <a:ext cx="1936747" cy="5111749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200372" name=""/>
          <p:cNvSpPr/>
          <p:nvPr/>
        </p:nvSpPr>
        <p:spPr bwMode="auto">
          <a:xfrm rot="0" flipH="0" flipV="0">
            <a:off x="5127625" y="3968748"/>
            <a:ext cx="1936747" cy="2016123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2974033" name=""/>
          <p:cNvSpPr/>
          <p:nvPr/>
        </p:nvSpPr>
        <p:spPr bwMode="auto">
          <a:xfrm rot="0" flipH="0" flipV="0">
            <a:off x="5127625" y="873124"/>
            <a:ext cx="1936747" cy="2016123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3583214" name=""/>
          <p:cNvSpPr txBox="1"/>
          <p:nvPr/>
        </p:nvSpPr>
        <p:spPr bwMode="auto">
          <a:xfrm flipH="0" flipV="0">
            <a:off x="1910437" y="3052170"/>
            <a:ext cx="1726569" cy="48803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Sito/ChaT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52162820" name=""/>
          <p:cNvSpPr txBox="1"/>
          <p:nvPr/>
        </p:nvSpPr>
        <p:spPr bwMode="auto">
          <a:xfrm flipH="0" flipV="0">
            <a:off x="5303948" y="1638426"/>
            <a:ext cx="1586623" cy="48803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Manager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417533110" name=""/>
          <p:cNvSpPr txBox="1"/>
          <p:nvPr/>
        </p:nvSpPr>
        <p:spPr bwMode="auto">
          <a:xfrm flipH="0" flipV="0">
            <a:off x="5586090" y="4732791"/>
            <a:ext cx="1025219" cy="48803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R.A.G.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396399892" name=""/>
          <p:cNvSpPr txBox="1"/>
          <p:nvPr/>
        </p:nvSpPr>
        <p:spPr bwMode="auto">
          <a:xfrm flipH="0" flipV="0">
            <a:off x="8584129" y="2661328"/>
            <a:ext cx="1679813" cy="12805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Large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Language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Model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cxnSp>
        <p:nvCxnSpPr>
          <p:cNvPr id="1041926730" name=""/>
          <p:cNvCxnSpPr>
            <a:cxnSpLocks/>
            <a:stCxn id="1748660920" idx="3"/>
            <a:endCxn id="1262974033" idx="1"/>
          </p:cNvCxnSpPr>
          <p:nvPr/>
        </p:nvCxnSpPr>
        <p:spPr bwMode="auto">
          <a:xfrm rot="0" flipH="0" flipV="1">
            <a:off x="3741737" y="1881186"/>
            <a:ext cx="1385886" cy="1547811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700009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512108" name=""/>
          <p:cNvCxnSpPr>
            <a:cxnSpLocks/>
            <a:stCxn id="1262974033" idx="2"/>
            <a:endCxn id="892200372" idx="0"/>
          </p:cNvCxnSpPr>
          <p:nvPr/>
        </p:nvCxnSpPr>
        <p:spPr bwMode="auto">
          <a:xfrm rot="5399976" flipH="0" flipV="0">
            <a:off x="5556250" y="3428997"/>
            <a:ext cx="1079499" cy="0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700009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9713184" name=""/>
          <p:cNvCxnSpPr>
            <a:cxnSpLocks/>
            <a:stCxn id="1262974033" idx="3"/>
            <a:endCxn id="69921136" idx="1"/>
          </p:cNvCxnSpPr>
          <p:nvPr/>
        </p:nvCxnSpPr>
        <p:spPr bwMode="auto">
          <a:xfrm rot="0" flipH="0" flipV="0">
            <a:off x="7064375" y="1881186"/>
            <a:ext cx="1385886" cy="1547811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700009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9594903" name=""/>
          <p:cNvSpPr/>
          <p:nvPr/>
        </p:nvSpPr>
        <p:spPr bwMode="auto">
          <a:xfrm flipH="0" flipV="0">
            <a:off x="5466333" y="3968748"/>
            <a:ext cx="828675" cy="666749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51797831" name=""/>
          <p:cNvSpPr/>
          <p:nvPr/>
        </p:nvSpPr>
        <p:spPr bwMode="auto">
          <a:xfrm flipH="0" flipV="0">
            <a:off x="5277435" y="5631844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4556189" name=""/>
          <p:cNvSpPr/>
          <p:nvPr/>
        </p:nvSpPr>
        <p:spPr bwMode="auto">
          <a:xfrm flipH="0" flipV="0">
            <a:off x="5482751" y="5658302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7620943" name=""/>
          <p:cNvSpPr/>
          <p:nvPr/>
        </p:nvSpPr>
        <p:spPr bwMode="auto">
          <a:xfrm flipH="0" flipV="0">
            <a:off x="5688068" y="5684760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4212035" name=""/>
          <p:cNvSpPr/>
          <p:nvPr/>
        </p:nvSpPr>
        <p:spPr bwMode="auto">
          <a:xfrm flipH="0" flipV="0">
            <a:off x="5893385" y="5711220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2390703" name=""/>
          <p:cNvSpPr/>
          <p:nvPr/>
        </p:nvSpPr>
        <p:spPr bwMode="auto">
          <a:xfrm flipH="0" flipV="0">
            <a:off x="5943625" y="3968748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8653354" name=""/>
          <p:cNvSpPr/>
          <p:nvPr/>
        </p:nvSpPr>
        <p:spPr bwMode="auto">
          <a:xfrm rot="0" flipH="0" flipV="0">
            <a:off x="1804986" y="873124"/>
            <a:ext cx="1936747" cy="5111749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418597" name=""/>
          <p:cNvSpPr/>
          <p:nvPr/>
        </p:nvSpPr>
        <p:spPr bwMode="auto">
          <a:xfrm rot="0" flipH="0" flipV="0">
            <a:off x="8450262" y="873124"/>
            <a:ext cx="1936747" cy="5111749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980872" name=""/>
          <p:cNvSpPr/>
          <p:nvPr/>
        </p:nvSpPr>
        <p:spPr bwMode="auto">
          <a:xfrm rot="0" flipH="0" flipV="0">
            <a:off x="5127625" y="3968748"/>
            <a:ext cx="1936747" cy="2016123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23213" name=""/>
          <p:cNvSpPr/>
          <p:nvPr/>
        </p:nvSpPr>
        <p:spPr bwMode="auto">
          <a:xfrm rot="0" flipH="0" flipV="0">
            <a:off x="5127625" y="873124"/>
            <a:ext cx="1936747" cy="2016123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947913" name=""/>
          <p:cNvSpPr txBox="1"/>
          <p:nvPr/>
        </p:nvSpPr>
        <p:spPr bwMode="auto">
          <a:xfrm flipH="0" flipV="0">
            <a:off x="1910437" y="3052170"/>
            <a:ext cx="1726569" cy="48803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Sito/ChaT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1278481478" name=""/>
          <p:cNvSpPr txBox="1"/>
          <p:nvPr/>
        </p:nvSpPr>
        <p:spPr bwMode="auto">
          <a:xfrm flipH="0" flipV="0">
            <a:off x="5303948" y="1638426"/>
            <a:ext cx="1586623" cy="48803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Manager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143905849" name=""/>
          <p:cNvSpPr txBox="1"/>
          <p:nvPr/>
        </p:nvSpPr>
        <p:spPr bwMode="auto">
          <a:xfrm flipH="0" flipV="0">
            <a:off x="5586090" y="4732791"/>
            <a:ext cx="1025219" cy="48803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R.A.G.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532087183" name=""/>
          <p:cNvSpPr txBox="1"/>
          <p:nvPr/>
        </p:nvSpPr>
        <p:spPr bwMode="auto">
          <a:xfrm flipH="0" flipV="0">
            <a:off x="8584129" y="2661328"/>
            <a:ext cx="1679813" cy="12805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Large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Language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Model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cxnSp>
        <p:nvCxnSpPr>
          <p:cNvPr id="206209428" name=""/>
          <p:cNvCxnSpPr>
            <a:cxnSpLocks/>
            <a:stCxn id="548653354" idx="3"/>
            <a:endCxn id="53523213" idx="1"/>
          </p:cNvCxnSpPr>
          <p:nvPr/>
        </p:nvCxnSpPr>
        <p:spPr bwMode="auto">
          <a:xfrm rot="0" flipH="0" flipV="1">
            <a:off x="3741737" y="1881186"/>
            <a:ext cx="1385886" cy="1547811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700009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695193" name=""/>
          <p:cNvCxnSpPr>
            <a:cxnSpLocks/>
            <a:stCxn id="53523213" idx="2"/>
            <a:endCxn id="736980872" idx="0"/>
          </p:cNvCxnSpPr>
          <p:nvPr/>
        </p:nvCxnSpPr>
        <p:spPr bwMode="auto">
          <a:xfrm rot="5399976" flipH="0" flipV="0">
            <a:off x="5556250" y="3428997"/>
            <a:ext cx="1079499" cy="0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700009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098063" name=""/>
          <p:cNvCxnSpPr>
            <a:cxnSpLocks/>
            <a:stCxn id="53523213" idx="3"/>
            <a:endCxn id="1919418597" idx="1"/>
          </p:cNvCxnSpPr>
          <p:nvPr/>
        </p:nvCxnSpPr>
        <p:spPr bwMode="auto">
          <a:xfrm rot="0" flipH="0" flipV="0">
            <a:off x="7064375" y="1881186"/>
            <a:ext cx="1385886" cy="1547811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700009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514017" name=""/>
          <p:cNvSpPr/>
          <p:nvPr/>
        </p:nvSpPr>
        <p:spPr bwMode="auto">
          <a:xfrm flipH="0" flipV="0">
            <a:off x="5277435" y="5631844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0190704" name=""/>
          <p:cNvSpPr/>
          <p:nvPr/>
        </p:nvSpPr>
        <p:spPr bwMode="auto">
          <a:xfrm flipH="0" flipV="0">
            <a:off x="5482751" y="5658302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66412" name=""/>
          <p:cNvSpPr/>
          <p:nvPr/>
        </p:nvSpPr>
        <p:spPr bwMode="auto">
          <a:xfrm flipH="0" flipV="0">
            <a:off x="5688068" y="5684760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751547" name=""/>
          <p:cNvSpPr/>
          <p:nvPr/>
        </p:nvSpPr>
        <p:spPr bwMode="auto">
          <a:xfrm flipH="0" flipV="0">
            <a:off x="5893385" y="5711220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8622915" name=""/>
          <p:cNvSpPr/>
          <p:nvPr/>
        </p:nvSpPr>
        <p:spPr bwMode="auto">
          <a:xfrm rot="0" flipH="0" flipV="0">
            <a:off x="5466333" y="2126466"/>
            <a:ext cx="828675" cy="666749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20153104" name=""/>
          <p:cNvSpPr/>
          <p:nvPr/>
        </p:nvSpPr>
        <p:spPr bwMode="auto">
          <a:xfrm rot="0" flipH="0" flipV="0">
            <a:off x="5943625" y="2126466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826544" name=""/>
          <p:cNvSpPr/>
          <p:nvPr/>
        </p:nvSpPr>
        <p:spPr bwMode="auto">
          <a:xfrm rot="0" flipH="0" flipV="0">
            <a:off x="1804986" y="873124"/>
            <a:ext cx="1936747" cy="5111749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098694" name=""/>
          <p:cNvSpPr/>
          <p:nvPr/>
        </p:nvSpPr>
        <p:spPr bwMode="auto">
          <a:xfrm rot="0" flipH="0" flipV="0">
            <a:off x="8450262" y="873124"/>
            <a:ext cx="1936747" cy="5111749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3428614" name=""/>
          <p:cNvSpPr/>
          <p:nvPr/>
        </p:nvSpPr>
        <p:spPr bwMode="auto">
          <a:xfrm rot="0" flipH="0" flipV="0">
            <a:off x="5127625" y="3968748"/>
            <a:ext cx="1936747" cy="2016123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6755122" name=""/>
          <p:cNvSpPr/>
          <p:nvPr/>
        </p:nvSpPr>
        <p:spPr bwMode="auto">
          <a:xfrm rot="0" flipH="0" flipV="0">
            <a:off x="5127625" y="873124"/>
            <a:ext cx="1936747" cy="2016123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25950" name=""/>
          <p:cNvSpPr txBox="1"/>
          <p:nvPr/>
        </p:nvSpPr>
        <p:spPr bwMode="auto">
          <a:xfrm flipH="0" flipV="0">
            <a:off x="1910437" y="3052170"/>
            <a:ext cx="1726569" cy="48803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Sito/ChaT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255176417" name=""/>
          <p:cNvSpPr txBox="1"/>
          <p:nvPr/>
        </p:nvSpPr>
        <p:spPr bwMode="auto">
          <a:xfrm flipH="0" flipV="0">
            <a:off x="5303948" y="1638426"/>
            <a:ext cx="1586623" cy="48803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Manager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2135456665" name=""/>
          <p:cNvSpPr txBox="1"/>
          <p:nvPr/>
        </p:nvSpPr>
        <p:spPr bwMode="auto">
          <a:xfrm flipH="0" flipV="0">
            <a:off x="5586090" y="4732791"/>
            <a:ext cx="1025219" cy="48803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R.A.G.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544229549" name=""/>
          <p:cNvSpPr txBox="1"/>
          <p:nvPr/>
        </p:nvSpPr>
        <p:spPr bwMode="auto">
          <a:xfrm flipH="0" flipV="0">
            <a:off x="8584129" y="2661328"/>
            <a:ext cx="1679813" cy="12805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Large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Language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Model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cxnSp>
        <p:nvCxnSpPr>
          <p:cNvPr id="871626615" name=""/>
          <p:cNvCxnSpPr>
            <a:cxnSpLocks/>
            <a:stCxn id="111826544" idx="3"/>
            <a:endCxn id="1716755122" idx="1"/>
          </p:cNvCxnSpPr>
          <p:nvPr/>
        </p:nvCxnSpPr>
        <p:spPr bwMode="auto">
          <a:xfrm rot="0" flipH="0" flipV="1">
            <a:off x="3741737" y="1881186"/>
            <a:ext cx="1385886" cy="1547811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700009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420313" name=""/>
          <p:cNvCxnSpPr>
            <a:cxnSpLocks/>
            <a:stCxn id="1716755122" idx="2"/>
            <a:endCxn id="1403428614" idx="0"/>
          </p:cNvCxnSpPr>
          <p:nvPr/>
        </p:nvCxnSpPr>
        <p:spPr bwMode="auto">
          <a:xfrm rot="5399976" flipH="0" flipV="0">
            <a:off x="5556250" y="3428997"/>
            <a:ext cx="1079499" cy="0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700009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504392" name=""/>
          <p:cNvCxnSpPr>
            <a:cxnSpLocks/>
            <a:stCxn id="1716755122" idx="3"/>
            <a:endCxn id="457098694" idx="1"/>
          </p:cNvCxnSpPr>
          <p:nvPr/>
        </p:nvCxnSpPr>
        <p:spPr bwMode="auto">
          <a:xfrm rot="0" flipH="0" flipV="0">
            <a:off x="7064375" y="1881186"/>
            <a:ext cx="1385886" cy="1547811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700009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292780" name=""/>
          <p:cNvSpPr/>
          <p:nvPr/>
        </p:nvSpPr>
        <p:spPr bwMode="auto">
          <a:xfrm flipH="0" flipV="0">
            <a:off x="5277435" y="5631844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087846" name=""/>
          <p:cNvSpPr/>
          <p:nvPr/>
        </p:nvSpPr>
        <p:spPr bwMode="auto">
          <a:xfrm flipH="0" flipV="0">
            <a:off x="5482751" y="5658302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8214542" name=""/>
          <p:cNvSpPr/>
          <p:nvPr/>
        </p:nvSpPr>
        <p:spPr bwMode="auto">
          <a:xfrm flipH="0" flipV="0">
            <a:off x="5688068" y="5684760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6825441" name=""/>
          <p:cNvSpPr/>
          <p:nvPr/>
        </p:nvSpPr>
        <p:spPr bwMode="auto">
          <a:xfrm flipH="0" flipV="0">
            <a:off x="5893385" y="5711220"/>
            <a:ext cx="803248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803208" name="173"/>
          <p:cNvGrpSpPr/>
          <p:nvPr/>
        </p:nvGrpSpPr>
        <p:grpSpPr bwMode="auto">
          <a:xfrm rot="0" flipH="0" flipV="0">
            <a:off x="5404104" y="2075687"/>
            <a:ext cx="1367117" cy="874058"/>
            <a:chOff x="0" y="0"/>
            <a:chExt cx="1367117" cy="874058"/>
          </a:xfrm>
        </p:grpSpPr>
        <p:sp>
          <p:nvSpPr>
            <p:cNvPr id="1419438080" name="173"/>
            <p:cNvSpPr/>
            <p:nvPr/>
          </p:nvSpPr>
          <p:spPr bwMode="auto">
            <a:xfrm rot="0" flipH="0" flipV="0">
              <a:off x="58922" y="53377"/>
              <a:ext cx="828675" cy="666749"/>
            </a:xfrm>
            <a:prstGeom prst="wedgeRoundRectCallout">
              <a:avLst>
                <a:gd name="adj1" fmla="val -20833"/>
                <a:gd name="adj2" fmla="val 62500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28575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879652023" name="173"/>
            <p:cNvSpPr/>
            <p:nvPr/>
          </p:nvSpPr>
          <p:spPr bwMode="auto">
            <a:xfrm rot="0" flipH="0" flipV="0">
              <a:off x="536214" y="53377"/>
              <a:ext cx="803248" cy="714375"/>
            </a:xfrm>
            <a:prstGeom prst="verticalScroll">
              <a:avLst>
                <a:gd name="adj" fmla="val 25000"/>
              </a:avLst>
            </a:prstGeom>
            <a:ln w="28575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4362055" name="173"/>
            <p:cNvSpPr/>
            <p:nvPr/>
          </p:nvSpPr>
          <p:spPr bwMode="auto">
            <a:xfrm flipH="0" flipV="0">
              <a:off x="0" y="0"/>
              <a:ext cx="1367117" cy="874058"/>
            </a:xfrm>
            <a:prstGeom prst="flowChartAlternateProcess">
              <a:avLst/>
            </a:prstGeom>
            <a:solidFill>
              <a:schemeClr val="accent1">
                <a:alpha val="0"/>
              </a:schemeClr>
            </a:solidFill>
            <a:ln w="28575" cap="flat" cmpd="sng" algn="ctr">
              <a:solidFill>
                <a:srgbClr val="7030A0"/>
              </a:solidFill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 0.001 C 0.002 -0.031 0.003 -0.063 0.015 -0.079 C 0.027 -0.095 0.057 -0.097 0.074 -0.093 C 0.092 -0.089 0.11 -0.072 0.12 -0.054 C 0.13 -0.035 0.131 -0.01 0.137 0.015 C 0.143 0.041 0.146 0.08 0.156 0.1 C 0.166 0.12 0.176 0.127 0.196 0.136 C 0.216 0.145 0.259 0.132 0.274 0.152 C 0.288 0.172 0.282 0.237 0.283 0.257 C 0.284 0.277 0.283 0.274 0.282 0.271" pathEditMode="relative" ptsTypes="">
                                      <p:cBhvr>
                                        <p:cTn id="6" dur="2000" fill="hold"/>
                                        <p:tgtEl>
                                          <p:spTgt spid="30803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6176518" name=""/>
          <p:cNvSpPr/>
          <p:nvPr/>
        </p:nvSpPr>
        <p:spPr bwMode="auto">
          <a:xfrm rot="0" flipH="0" flipV="0">
            <a:off x="1804986" y="873123"/>
            <a:ext cx="1936746" cy="5111748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581505" name=""/>
          <p:cNvSpPr/>
          <p:nvPr/>
        </p:nvSpPr>
        <p:spPr bwMode="auto">
          <a:xfrm rot="0" flipH="0" flipV="0">
            <a:off x="8450262" y="873123"/>
            <a:ext cx="1936746" cy="5111748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084261" name=""/>
          <p:cNvSpPr/>
          <p:nvPr/>
        </p:nvSpPr>
        <p:spPr bwMode="auto">
          <a:xfrm rot="0" flipH="0" flipV="0">
            <a:off x="5127624" y="3968748"/>
            <a:ext cx="1936746" cy="2016122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8262381" name=""/>
          <p:cNvSpPr/>
          <p:nvPr/>
        </p:nvSpPr>
        <p:spPr bwMode="auto">
          <a:xfrm rot="0" flipH="0" flipV="0">
            <a:off x="5127624" y="873123"/>
            <a:ext cx="1936746" cy="2016122"/>
          </a:xfrm>
          <a:prstGeom prst="flowChartAlternateProcess">
            <a:avLst/>
          </a:prstGeom>
          <a:solidFill>
            <a:srgbClr val="FC6872"/>
          </a:solidFill>
          <a:ln w="38099" cap="flat" cmpd="sng" algn="ctr">
            <a:solidFill>
              <a:srgbClr val="E03E49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020458" name=""/>
          <p:cNvSpPr txBox="1"/>
          <p:nvPr/>
        </p:nvSpPr>
        <p:spPr bwMode="auto">
          <a:xfrm flipH="0" flipV="0">
            <a:off x="1910436" y="3052170"/>
            <a:ext cx="1726569" cy="488037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Sito/ChaT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1490184697" name=""/>
          <p:cNvSpPr txBox="1"/>
          <p:nvPr/>
        </p:nvSpPr>
        <p:spPr bwMode="auto">
          <a:xfrm flipH="0" flipV="0">
            <a:off x="5303947" y="1638425"/>
            <a:ext cx="1586622" cy="488037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Manager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660051958" name=""/>
          <p:cNvSpPr txBox="1"/>
          <p:nvPr/>
        </p:nvSpPr>
        <p:spPr bwMode="auto">
          <a:xfrm flipH="0" flipV="0">
            <a:off x="5586089" y="4732790"/>
            <a:ext cx="1025218" cy="488037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R.A.G.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286320817" name=""/>
          <p:cNvSpPr txBox="1"/>
          <p:nvPr/>
        </p:nvSpPr>
        <p:spPr bwMode="auto">
          <a:xfrm flipH="0" flipV="0">
            <a:off x="8584128" y="2661327"/>
            <a:ext cx="1679812" cy="12805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Large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Language </a:t>
            </a:r>
            <a:endParaRPr sz="2600">
              <a:solidFill>
                <a:schemeClr val="bg1"/>
              </a:solidFill>
              <a:latin typeface="Blazma"/>
              <a:ea typeface="Blazma"/>
              <a:cs typeface="Blazma"/>
            </a:endParaRPr>
          </a:p>
          <a:p>
            <a:pPr algn="ctr">
              <a:defRPr/>
            </a:pPr>
            <a:r>
              <a:rPr sz="2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Model</a:t>
            </a:r>
            <a:endParaRPr sz="2600">
              <a:solidFill>
                <a:schemeClr val="bg1"/>
              </a:solidFill>
              <a:latin typeface="Blazma"/>
              <a:cs typeface="Blazma"/>
            </a:endParaRPr>
          </a:p>
        </p:txBody>
      </p:sp>
      <p:cxnSp>
        <p:nvCxnSpPr>
          <p:cNvPr id="1912549443" name=""/>
          <p:cNvCxnSpPr>
            <a:cxnSpLocks/>
            <a:stCxn id="986176518" idx="3"/>
            <a:endCxn id="1348262381" idx="1"/>
          </p:cNvCxnSpPr>
          <p:nvPr/>
        </p:nvCxnSpPr>
        <p:spPr bwMode="auto">
          <a:xfrm rot="0" flipH="0" flipV="1">
            <a:off x="3741736" y="1881185"/>
            <a:ext cx="1385885" cy="1547811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700009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174938" name=""/>
          <p:cNvCxnSpPr>
            <a:cxnSpLocks/>
            <a:stCxn id="1348262381" idx="2"/>
            <a:endCxn id="591084261" idx="0"/>
          </p:cNvCxnSpPr>
          <p:nvPr/>
        </p:nvCxnSpPr>
        <p:spPr bwMode="auto">
          <a:xfrm rot="5399942" flipH="0" flipV="0">
            <a:off x="5556249" y="3428996"/>
            <a:ext cx="1079498" cy="0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700009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658947" name=""/>
          <p:cNvCxnSpPr>
            <a:cxnSpLocks/>
            <a:stCxn id="1348262381" idx="3"/>
            <a:endCxn id="249581505" idx="1"/>
          </p:cNvCxnSpPr>
          <p:nvPr/>
        </p:nvCxnSpPr>
        <p:spPr bwMode="auto">
          <a:xfrm rot="0" flipH="0" flipV="0">
            <a:off x="7064374" y="1881185"/>
            <a:ext cx="1385885" cy="1547811"/>
          </a:xfrm>
          <a:prstGeom prst="curvedConnector3">
            <a:avLst>
              <a:gd name="adj1" fmla="val 50000"/>
            </a:avLst>
          </a:prstGeom>
          <a:ln w="38099" cap="flat" cmpd="sng" algn="ctr">
            <a:solidFill>
              <a:srgbClr val="700009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3505454" name=""/>
          <p:cNvSpPr/>
          <p:nvPr/>
        </p:nvSpPr>
        <p:spPr bwMode="auto">
          <a:xfrm flipH="0" flipV="0">
            <a:off x="5277434" y="5631842"/>
            <a:ext cx="803247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403498" name=""/>
          <p:cNvSpPr/>
          <p:nvPr/>
        </p:nvSpPr>
        <p:spPr bwMode="auto">
          <a:xfrm flipH="0" flipV="0">
            <a:off x="5482750" y="5658301"/>
            <a:ext cx="803247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069289" name=""/>
          <p:cNvSpPr/>
          <p:nvPr/>
        </p:nvSpPr>
        <p:spPr bwMode="auto">
          <a:xfrm flipH="0" flipV="0">
            <a:off x="5688067" y="5684760"/>
            <a:ext cx="803247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933552" name=""/>
          <p:cNvSpPr/>
          <p:nvPr/>
        </p:nvSpPr>
        <p:spPr bwMode="auto">
          <a:xfrm flipH="0" flipV="0">
            <a:off x="5893384" y="5711220"/>
            <a:ext cx="803247" cy="714375"/>
          </a:xfrm>
          <a:prstGeom prst="verticalScroll">
            <a:avLst>
              <a:gd name="adj" fmla="val 25000"/>
            </a:avLst>
          </a:prstGeom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4156880" name="173"/>
          <p:cNvSpPr/>
          <p:nvPr/>
        </p:nvSpPr>
        <p:spPr bwMode="auto">
          <a:xfrm rot="0" flipH="0" flipV="0">
            <a:off x="9004297" y="4066041"/>
            <a:ext cx="828675" cy="666748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 -0.01 C -0.001 -0.066 -0.004 -0.121 -0.017 -0.144 C -0.03 -0.166 -0.058 -0.138 -0.076 -0.147 C -0.094 -0.155 -0.113 -0.175 -0.123 -0.197 C -0.133 -0.218 -0.129 -0.252 -0.134 -0.277 C -0.139 -0.303 -0.145 -0.333 -0.154 -0.349 C -0.164 -0.366 -0.173 -0.369 -0.192 -0.374 C -0.21 -0.379 -0.24 -0.379 -0.264 -0.38 C -0.288 -0.38 -0.321 -0.378 -0.335 -0.377 C -0.35 -0.376 -0.344 -0.38 -0.353 -0.374 C -0.362 -0.369 -0.381 -0.363 -0.39 -0.344 C -0.399 -0.325 -0.402 -0.287 -0.407 -0.26 C -0.413 -0.234 -0.414 -0.202 -0.423 -0.183 C -0.432 -0.163 -0.444 -0.153 -0.464 -0.144 C -0.483 -0.135 -0.527 -0.147 -0.542 -0.127 C -0.557 -0.108 -0.555 -0.067 -0.554 -0.027" pathEditMode="relative" ptsTypes="">
                                      <p:cBhvr>
                                        <p:cTn id="6" dur="2000" fill="hold"/>
                                        <p:tgtEl>
                                          <p:spTgt spid="14641568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5235998" name=""/>
          <p:cNvSpPr txBox="1"/>
          <p:nvPr/>
        </p:nvSpPr>
        <p:spPr bwMode="auto">
          <a:xfrm flipH="0" flipV="0">
            <a:off x="2366695" y="2701979"/>
            <a:ext cx="7467968" cy="146340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90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I Componenti</a:t>
            </a:r>
            <a:endParaRPr sz="9000">
              <a:solidFill>
                <a:schemeClr val="bg1"/>
              </a:solidFill>
              <a:latin typeface="Blazma"/>
              <a:cs typeface="Blaz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6123660" name=""/>
          <p:cNvSpPr txBox="1"/>
          <p:nvPr/>
        </p:nvSpPr>
        <p:spPr bwMode="auto">
          <a:xfrm flipH="0" flipV="0">
            <a:off x="666748" y="344962"/>
            <a:ext cx="1348911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upright="0" compatLnSpc="0">
            <a:spAutoFit/>
          </a:bodyPr>
          <a:p>
            <a:pPr algn="l">
              <a:defRPr/>
            </a:pPr>
            <a:r>
              <a:rPr sz="3600">
                <a:solidFill>
                  <a:schemeClr val="bg1"/>
                </a:solidFill>
                <a:latin typeface="Blazma"/>
                <a:ea typeface="Blazma"/>
                <a:cs typeface="Blazma"/>
              </a:rPr>
              <a:t>R.A.G.</a:t>
            </a:r>
            <a:endParaRPr sz="3600">
              <a:solidFill>
                <a:schemeClr val="bg1"/>
              </a:solidFill>
              <a:latin typeface="Blazma"/>
              <a:cs typeface="Blazma"/>
            </a:endParaRPr>
          </a:p>
        </p:txBody>
      </p:sp>
      <p:sp>
        <p:nvSpPr>
          <p:cNvPr id="1487510716" name=""/>
          <p:cNvSpPr/>
          <p:nvPr/>
        </p:nvSpPr>
        <p:spPr bwMode="auto">
          <a:xfrm flipH="0" flipV="0">
            <a:off x="477873" y="555624"/>
            <a:ext cx="95249" cy="5873748"/>
          </a:xfrm>
          <a:prstGeom prst="can">
            <a:avLst>
              <a:gd name="adj" fmla="val 99999"/>
            </a:avLst>
          </a:prstGeom>
          <a:solidFill>
            <a:srgbClr val="FC687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14893001" name=""/>
          <p:cNvPicPr>
            <a:picLocks noChangeAspect="1"/>
          </p:cNvPicPr>
          <p:nvPr/>
        </p:nvPicPr>
        <p:blipFill>
          <a:blip r:embed="rId3"/>
          <a:srcRect l="12709" t="12222" r="25860" b="10831"/>
          <a:stretch/>
        </p:blipFill>
        <p:spPr bwMode="auto">
          <a:xfrm flipH="0" flipV="0">
            <a:off x="6231299" y="790574"/>
            <a:ext cx="5676899" cy="5276849"/>
          </a:xfrm>
          <a:prstGeom prst="flowChartAlternateProcess">
            <a:avLst/>
          </a:prstGeom>
          <a:effectLst>
            <a:outerShdw blurRad="50800" dist="38100" dir="2700000" sx="100000" sy="100000" algn="tl" rotWithShape="0">
              <a:prstClr val="black">
                <a:alpha val="28000"/>
              </a:prstClr>
            </a:outerShdw>
          </a:effectLst>
        </p:spPr>
      </p:pic>
      <p:sp>
        <p:nvSpPr>
          <p:cNvPr id="1931389206" name=""/>
          <p:cNvSpPr txBox="1"/>
          <p:nvPr/>
        </p:nvSpPr>
        <p:spPr bwMode="auto">
          <a:xfrm flipH="0" flipV="0">
            <a:off x="666747" y="1366401"/>
            <a:ext cx="4938629" cy="411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Blazma"/>
                <a:ea typeface="Blazma"/>
                <a:cs typeface="Blazma"/>
              </a:rPr>
              <a:t>Retrieval-Augmented Generation (RAG) combina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Blazma"/>
                <a:ea typeface="Blazma"/>
                <a:cs typeface="Blazma"/>
              </a:rPr>
              <a:t>modelli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Blazma"/>
                <a:ea typeface="Blazma"/>
                <a:cs typeface="Blazma"/>
              </a:rPr>
              <a:t>generativi (come LLM) con il recupero di documenti da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Blazma"/>
                <a:ea typeface="Blazma"/>
                <a:cs typeface="Blazma"/>
              </a:rPr>
              <a:t>un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Blazma"/>
                <a:ea typeface="Blazma"/>
                <a:cs typeface="Blazma"/>
              </a:rPr>
              <a:t>database per fornire risposte più accurate e aggiornate. Il modello genera testi basati sia su conoscenze pre-addestrate sia su informazioni estratte in tempo reale.</a:t>
            </a:r>
            <a:endParaRPr sz="2400">
              <a:solidFill>
                <a:schemeClr val="bg1"/>
              </a:solidFill>
              <a:latin typeface="Blazma"/>
              <a:cs typeface="Blaz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ONLYOFFICE/8.2.2.22</Application>
  <PresentationFormat>On-screen Show (4:3)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</cp:revision>
  <dcterms:modified xsi:type="dcterms:W3CDTF">2025-02-14T09:59:15Z</dcterms:modified>
</cp:coreProperties>
</file>