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44F88D-D487-E40B-D818-B3DD11CA105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3747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1353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303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50538E-8468-C6BD-D616-CFE8C2CBC70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12B788-30EE-9672-CBD7-83635DEF775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153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6649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862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0C34AB-2D0D-9FE2-FA36-30D193D382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534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9924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04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3D1460-FD8F-29FA-BF2A-22FFC5C4C8D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702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54908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9318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6ACFFF-8E29-5CB9-A929-A7F76C1497E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59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26897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23204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1280-4FEB-C2AA-2B21-9A966649126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546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1305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5338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1861A4-582B-DC9B-FB2A-4CA924AABB8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6326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0390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1423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CA0F73-AEC6-F90C-89B6-B79BA5C074B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7898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620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107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581A2D-E80D-C018-6FB0-36C2CBA3915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424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30555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20550" y="876597"/>
            <a:ext cx="11950898" cy="510480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sz="72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Studio di 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Fattibilità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per </a:t>
            </a:r>
            <a:r>
              <a:rPr sz="8000">
                <a:solidFill>
                  <a:schemeClr val="bg1"/>
                </a:solidFill>
                <a:latin typeface="Blazma"/>
                <a:cs typeface="Blazma"/>
              </a:rPr>
              <a:t>ChatBot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 di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Assistenza Clienti</a:t>
            </a:r>
            <a:endParaRPr sz="72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665844" name=""/>
          <p:cNvSpPr txBox="1"/>
          <p:nvPr/>
        </p:nvSpPr>
        <p:spPr bwMode="auto">
          <a:xfrm flipH="0" flipV="0">
            <a:off x="380998" y="350182"/>
            <a:ext cx="536322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Language Model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1838635711" name=""/>
          <p:cNvSpPr/>
          <p:nvPr/>
        </p:nvSpPr>
        <p:spPr bwMode="auto">
          <a:xfrm flipH="0" flipV="0">
            <a:off x="192123" y="555624"/>
            <a:ext cx="95248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0925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/>
        </p:spPr>
      </p:pic>
      <p:sp>
        <p:nvSpPr>
          <p:cNvPr id="2041977334" name=""/>
          <p:cNvSpPr txBox="1"/>
          <p:nvPr/>
        </p:nvSpPr>
        <p:spPr bwMode="auto">
          <a:xfrm flipH="0" flipV="0">
            <a:off x="380998" y="1371622"/>
            <a:ext cx="4939349" cy="484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Large Language Models (LLM) sono modelli di intelligenza artificiale addestrati su grandi quantità di testo per generare, comprendere e trasformare il linguaggio naturale. Utilizzano reti neurali avanzate, come i trasformatori, per rispondere a domande, creare testi e supportare applicazioni di intelligenza artificiale.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Word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937225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9759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268926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587219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193366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05648650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084682574" name=""/>
          <p:cNvSpPr txBox="1"/>
          <p:nvPr/>
        </p:nvSpPr>
        <p:spPr bwMode="auto">
          <a:xfrm flipH="0" flipV="0">
            <a:off x="5586089" y="473423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628942893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0" name=""/>
          <p:cNvCxnSpPr>
            <a:cxnSpLocks/>
            <a:stCxn id="339937225" idx="3"/>
            <a:endCxn id="1016587219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2"/>
            <a:endCxn id="1963268926" idx="0"/>
          </p:cNvCxnSpPr>
          <p:nvPr/>
        </p:nvCxnSpPr>
        <p:spPr bwMode="auto">
          <a:xfrm rot="5399977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3"/>
            <a:endCxn id="41699759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590312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353505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91521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9174657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5665447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811620618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153383752" name=""/>
          <p:cNvSpPr txBox="1"/>
          <p:nvPr/>
        </p:nvSpPr>
        <p:spPr bwMode="auto">
          <a:xfrm flipH="0" flipV="0">
            <a:off x="5586091" y="473279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917697571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665987184" name=""/>
          <p:cNvCxnSpPr>
            <a:cxnSpLocks/>
            <a:stCxn id="1355590312" idx="3"/>
            <a:endCxn id="1099174657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009837" name=""/>
          <p:cNvCxnSpPr>
            <a:cxnSpLocks/>
            <a:stCxn id="1099174657" idx="2"/>
            <a:endCxn id="46391521" idx="0"/>
          </p:cNvCxnSpPr>
          <p:nvPr/>
        </p:nvCxnSpPr>
        <p:spPr bwMode="auto">
          <a:xfrm rot="5399977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688468" name=""/>
          <p:cNvCxnSpPr>
            <a:cxnSpLocks/>
            <a:stCxn id="1099174657" idx="3"/>
            <a:endCxn id="1699353505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852570" name=""/>
          <p:cNvSpPr/>
          <p:nvPr/>
        </p:nvSpPr>
        <p:spPr bwMode="auto">
          <a:xfrm flipH="0" flipV="0">
            <a:off x="2359026" y="4067482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78924796" name=""/>
          <p:cNvSpPr/>
          <p:nvPr/>
        </p:nvSpPr>
        <p:spPr bwMode="auto">
          <a:xfrm flipH="0" flipV="0">
            <a:off x="5277435" y="5631845"/>
            <a:ext cx="803249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320592" name=""/>
          <p:cNvSpPr/>
          <p:nvPr/>
        </p:nvSpPr>
        <p:spPr bwMode="auto">
          <a:xfrm flipH="0" flipV="0">
            <a:off x="5482751" y="5658303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387223" name=""/>
          <p:cNvSpPr/>
          <p:nvPr/>
        </p:nvSpPr>
        <p:spPr bwMode="auto">
          <a:xfrm flipH="0" flipV="0">
            <a:off x="5688068" y="5684761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391769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78972" name=""/>
          <p:cNvSpPr/>
          <p:nvPr/>
        </p:nvSpPr>
        <p:spPr bwMode="auto">
          <a:xfrm flipH="0" flipV="0">
            <a:off x="6098702" y="573767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 C 0.001 -0.052 0.002 -0.099 0.015 -0.123 C 0.028 -0.146 0.059 -0.133 0.077 -0.145 C 0.096 -0.157 0.116 -0.174 0.126 -0.194 C 0.136 -0.215 0.133 -0.243 0.138 -0.268 C 0.143 -0.293 0.147 -0.326 0.157 -0.343 C 0.166 -0.361 0.174 -0.368 0.193 -0.373 C 0.212 -0.378 0.256 -0.398 0.27 -0.375 C 0.284 -0.352 0.276 -0.261 0.277 -0.236 C 0.278 -0.211 0.278 -0.218 0.277 -0.224" pathEditMode="relative" ptsTypes="">
                                      <p:cBhvr>
                                        <p:cTn id="10" dur="2000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 -0.232 L 0.271 -0.012" pathEditMode="relative" ptsTypes="">
                                      <p:cBhvr>
                                        <p:cTn id="6" dur="794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660920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21136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2003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297403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583214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2162820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417533110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396399892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041926730" name=""/>
          <p:cNvCxnSpPr>
            <a:cxnSpLocks/>
            <a:stCxn id="1748660920" idx="3"/>
            <a:endCxn id="126297403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512108" name=""/>
          <p:cNvCxnSpPr>
            <a:cxnSpLocks/>
            <a:stCxn id="1262974033" idx="2"/>
            <a:endCxn id="892200372" idx="0"/>
          </p:cNvCxnSpPr>
          <p:nvPr/>
        </p:nvCxnSpPr>
        <p:spPr bwMode="auto">
          <a:xfrm rot="5399977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713184" name=""/>
          <p:cNvCxnSpPr>
            <a:cxnSpLocks/>
            <a:stCxn id="1262974033" idx="3"/>
            <a:endCxn id="69921136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594903" name=""/>
          <p:cNvSpPr/>
          <p:nvPr/>
        </p:nvSpPr>
        <p:spPr bwMode="auto">
          <a:xfrm flipH="0" flipV="0">
            <a:off x="5466333" y="3968748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51797831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4556189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7620943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212035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2390703" name=""/>
          <p:cNvSpPr/>
          <p:nvPr/>
        </p:nvSpPr>
        <p:spPr bwMode="auto">
          <a:xfrm flipH="0" flipV="0">
            <a:off x="5943625" y="396874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65335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18597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9808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321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947913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278481478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3905849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32087183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206209428" name=""/>
          <p:cNvCxnSpPr>
            <a:cxnSpLocks/>
            <a:stCxn id="548653354" idx="3"/>
            <a:endCxn id="5352321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695193" name=""/>
          <p:cNvCxnSpPr>
            <a:cxnSpLocks/>
            <a:stCxn id="53523213" idx="2"/>
            <a:endCxn id="736980872" idx="0"/>
          </p:cNvCxnSpPr>
          <p:nvPr/>
        </p:nvCxnSpPr>
        <p:spPr bwMode="auto">
          <a:xfrm rot="5399977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098063" name=""/>
          <p:cNvCxnSpPr>
            <a:cxnSpLocks/>
            <a:stCxn id="53523213" idx="3"/>
            <a:endCxn id="1919418597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514017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0190704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6641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751547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622915" name=""/>
          <p:cNvSpPr/>
          <p:nvPr/>
        </p:nvSpPr>
        <p:spPr bwMode="auto">
          <a:xfrm rot="0" flipH="0" flipV="0">
            <a:off x="5466333" y="2126466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0153104" name=""/>
          <p:cNvSpPr/>
          <p:nvPr/>
        </p:nvSpPr>
        <p:spPr bwMode="auto">
          <a:xfrm rot="0" flipH="0" flipV="0">
            <a:off x="5943625" y="2126466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2654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098694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3428614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6755122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25950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55176417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135456665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44229549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871626615" name=""/>
          <p:cNvCxnSpPr>
            <a:cxnSpLocks/>
            <a:stCxn id="111826544" idx="3"/>
            <a:endCxn id="1716755122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20313" name=""/>
          <p:cNvCxnSpPr>
            <a:cxnSpLocks/>
            <a:stCxn id="1716755122" idx="2"/>
            <a:endCxn id="1403428614" idx="0"/>
          </p:cNvCxnSpPr>
          <p:nvPr/>
        </p:nvCxnSpPr>
        <p:spPr bwMode="auto">
          <a:xfrm rot="5399977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504392" name=""/>
          <p:cNvCxnSpPr>
            <a:cxnSpLocks/>
            <a:stCxn id="1716755122" idx="3"/>
            <a:endCxn id="457098694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C93844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292780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087846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821454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825441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3208" name="173"/>
          <p:cNvGrpSpPr/>
          <p:nvPr/>
        </p:nvGrpSpPr>
        <p:grpSpPr bwMode="auto">
          <a:xfrm rot="0" flipH="0" flipV="0">
            <a:off x="5404104" y="2075687"/>
            <a:ext cx="1367117" cy="874058"/>
            <a:chOff x="0" y="0"/>
            <a:chExt cx="1367117" cy="874058"/>
          </a:xfrm>
        </p:grpSpPr>
        <p:sp>
          <p:nvSpPr>
            <p:cNvPr id="1419438080" name="173"/>
            <p:cNvSpPr/>
            <p:nvPr/>
          </p:nvSpPr>
          <p:spPr bwMode="auto">
            <a:xfrm rot="0" flipH="0" flipV="0">
              <a:off x="58922" y="53377"/>
              <a:ext cx="828675" cy="666749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79652023" name="173"/>
            <p:cNvSpPr/>
            <p:nvPr/>
          </p:nvSpPr>
          <p:spPr bwMode="auto">
            <a:xfrm rot="0" flipH="0" flipV="0">
              <a:off x="536214" y="53377"/>
              <a:ext cx="803248" cy="714375"/>
            </a:xfrm>
            <a:prstGeom prst="verticalScroll">
              <a:avLst>
                <a:gd name="adj" fmla="val 25000"/>
              </a:avLst>
            </a:prstGeom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362055" name="173"/>
            <p:cNvSpPr/>
            <p:nvPr/>
          </p:nvSpPr>
          <p:spPr bwMode="auto">
            <a:xfrm flipH="0" flipV="0">
              <a:off x="0" y="0"/>
              <a:ext cx="1367117" cy="874058"/>
            </a:xfrm>
            <a:prstGeom prst="flowChartAlternateProcess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7030A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 0.001 C 0.002 -0.031 0.003 -0.063 0.015 -0.079 C 0.027 -0.095 0.057 -0.097 0.074 -0.093 C 0.092 -0.089 0.11 -0.072 0.12 -0.054 C 0.13 -0.035 0.131 -0.01 0.137 0.015 C 0.143 0.041 0.146 0.08 0.156 0.1 C 0.166 0.12 0.176 0.127 0.196 0.136 C 0.216 0.145 0.259 0.132 0.274 0.152 C 0.288 0.172 0.282 0.237 0.283 0.257 C 0.284 0.277 0.283 0.274 0.282 0.271" pathEditMode="relative" ptsTypes="">
                                      <p:cBhvr>
                                        <p:cTn id="6" dur="2000" fill="hold"/>
                                        <p:tgtEl>
                                          <p:spTgt spid="30803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235998" name=""/>
          <p:cNvSpPr txBox="1"/>
          <p:nvPr/>
        </p:nvSpPr>
        <p:spPr bwMode="auto">
          <a:xfrm flipH="0" flipV="0">
            <a:off x="2366695" y="2701979"/>
            <a:ext cx="7467968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90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Componenti</a:t>
            </a:r>
            <a:endParaRPr sz="90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Word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123660" name=""/>
          <p:cNvSpPr txBox="1"/>
          <p:nvPr/>
        </p:nvSpPr>
        <p:spPr bwMode="auto">
          <a:xfrm flipH="0" flipV="0">
            <a:off x="380999" y="344963"/>
            <a:ext cx="134891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3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87510716" name=""/>
          <p:cNvSpPr/>
          <p:nvPr/>
        </p:nvSpPr>
        <p:spPr bwMode="auto">
          <a:xfrm flipH="0" flipV="0">
            <a:off x="192123" y="555624"/>
            <a:ext cx="95249" cy="5873748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14893001" name=""/>
          <p:cNvPicPr>
            <a:picLocks noChangeAspect="1"/>
          </p:cNvPicPr>
          <p:nvPr/>
        </p:nvPicPr>
        <p:blipFill>
          <a:blip r:embed="rId3"/>
          <a:srcRect l="12709" t="12222" r="25860" b="1083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>
            <a:outerShdw blurRad="50800" dist="38100" dir="2700000" sx="100000" sy="100000" algn="tl" rotWithShape="0">
              <a:prstClr val="black">
                <a:alpha val="28000"/>
              </a:prstClr>
            </a:outerShdw>
          </a:effectLst>
        </p:spPr>
      </p:pic>
      <p:sp>
        <p:nvSpPr>
          <p:cNvPr id="1931389206" name=""/>
          <p:cNvSpPr txBox="1"/>
          <p:nvPr/>
        </p:nvSpPr>
        <p:spPr bwMode="auto">
          <a:xfrm flipH="0" flipV="0">
            <a:off x="380998" y="1366402"/>
            <a:ext cx="493862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Retrieval-Augmented Generation (RAG) combina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modelli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generativi (come LLM) con il recupero di documenti da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un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database per fornire risposte più accurate e aggiornate. Il modello genera testi basati sia su conoscenze pre-addestrate sia su informazioni estratte in tempo reale.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Word"/>
      </p:transition>
    </mc:Choice>
    <mc:Fallback>
      <p:transition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503295" name=""/>
          <p:cNvSpPr txBox="1"/>
          <p:nvPr/>
        </p:nvSpPr>
        <p:spPr bwMode="auto">
          <a:xfrm flipH="0" flipV="0">
            <a:off x="380998" y="346582"/>
            <a:ext cx="212623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2110246422" name=""/>
          <p:cNvSpPr/>
          <p:nvPr/>
        </p:nvSpPr>
        <p:spPr bwMode="auto">
          <a:xfrm flipH="0" flipV="0">
            <a:off x="192123" y="555624"/>
            <a:ext cx="95248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03779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</p:spPr>
      </p:pic>
      <p:sp>
        <p:nvSpPr>
          <p:cNvPr id="923870448" name=""/>
          <p:cNvSpPr txBox="1"/>
          <p:nvPr/>
        </p:nvSpPr>
        <p:spPr bwMode="auto">
          <a:xfrm flipH="0" flipV="0">
            <a:off x="380998" y="1366402"/>
            <a:ext cx="493898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Il manager è uno script Python che gestisce una chat RAG con Ollama, utilizzando gli embeddings per recuperare informazioni rilevanti da un archivio di documenti. Supporta la riscrittura delle query, il benchmarking e la gestione della cronologia, integrandosi con un'API locale di Ollama.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Word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2025-02-12T10:14:45Z</dcterms:modified>
</cp:coreProperties>
</file>