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345A7-C82A-4F42-99C7-EC92FB89A67B}">
  <a:tblStyle styleId="{A33345A7-C82A-4F42-99C7-EC92FB89A6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3845e9a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3845e9a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39630e6c2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39630e6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845e9ae6_0_4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3845e9ae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3845e9ae6_0_3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3845e9ae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3845e9ae6_0_4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3845e9ae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3845e9ae6_0_4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3845e9ae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39630e6c2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39630e6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39630e6c2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39630e6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3845e9ae6_0_4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3845e9ae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3845e9ae6_0_4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3845e9ae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3845e9ae6_0_4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3845e9ae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3845e9ae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3845e9ae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3845e9ae6_0_4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3845e9ae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3845e9ae6_0_4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3845e9ae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39630e6c2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39630e6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39630e6c2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39630e6c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3845e9ae6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3845e9ae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3845e9ae6_0_3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3845e9ae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845e9ae6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3845e9ae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845e9ae6_0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3845e9ae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65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hipóteses com MySQL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182556"/>
            <a:ext cx="8222100" cy="17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Estruturação e Manipulação de Dados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Banco de Dados Relacional MySQL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Daniele Travessa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Caetano Ferreira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Mariano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76200"/>
            <a:ext cx="8520600" cy="10083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chemeClr val="lt1"/>
                </a:solidFill>
              </a:rPr>
              <a:t>Primeira Hipótese</a:t>
            </a:r>
            <a:endParaRPr b="1" sz="3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Resultados Obtidos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 title="Points scored"/>
          <p:cNvPicPr preferRelativeResize="0"/>
          <p:nvPr/>
        </p:nvPicPr>
        <p:blipFill rotWithShape="1">
          <a:blip r:embed="rId3">
            <a:alphaModFix/>
          </a:blip>
          <a:srcRect b="-14090" l="0" r="-14090" t="0"/>
          <a:stretch/>
        </p:blipFill>
        <p:spPr>
          <a:xfrm>
            <a:off x="1764350" y="1887400"/>
            <a:ext cx="5227974" cy="323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75" y="1160700"/>
            <a:ext cx="5836175" cy="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6" name="Google Shape;166;p24"/>
          <p:cNvSpPr/>
          <p:nvPr/>
        </p:nvSpPr>
        <p:spPr>
          <a:xfrm>
            <a:off x="417125" y="2081977"/>
            <a:ext cx="1778700" cy="3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4294967295" type="body"/>
          </p:nvPr>
        </p:nvSpPr>
        <p:spPr>
          <a:xfrm>
            <a:off x="634291" y="2138780"/>
            <a:ext cx="13824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Evolução das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68" name="Google Shape;168;p24"/>
          <p:cNvGrpSpPr/>
          <p:nvPr/>
        </p:nvGrpSpPr>
        <p:grpSpPr>
          <a:xfrm>
            <a:off x="1014118" y="1905483"/>
            <a:ext cx="188975" cy="245121"/>
            <a:chOff x="777447" y="1610215"/>
            <a:chExt cx="198900" cy="593656"/>
          </a:xfrm>
        </p:grpSpPr>
        <p:cxnSp>
          <p:nvCxnSpPr>
            <p:cNvPr id="169" name="Google Shape;169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71" name="Google Shape;171;p24"/>
          <p:cNvSpPr/>
          <p:nvPr/>
        </p:nvSpPr>
        <p:spPr>
          <a:xfrm>
            <a:off x="1819477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2113285" y="2138780"/>
            <a:ext cx="12498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Queries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3" name="Google Shape;173;p24"/>
          <p:cNvGrpSpPr/>
          <p:nvPr/>
        </p:nvGrpSpPr>
        <p:grpSpPr>
          <a:xfrm>
            <a:off x="2643864" y="2387374"/>
            <a:ext cx="188975" cy="245121"/>
            <a:chOff x="2223534" y="2938958"/>
            <a:chExt cx="198900" cy="593656"/>
          </a:xfrm>
        </p:grpSpPr>
        <p:cxnSp>
          <p:nvCxnSpPr>
            <p:cNvPr id="174" name="Google Shape;174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76" name="Google Shape;176;p24"/>
          <p:cNvSpPr/>
          <p:nvPr/>
        </p:nvSpPr>
        <p:spPr>
          <a:xfrm>
            <a:off x="3391694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4294967295" type="body"/>
          </p:nvPr>
        </p:nvSpPr>
        <p:spPr>
          <a:xfrm>
            <a:off x="3672694" y="2138780"/>
            <a:ext cx="12498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Para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4197199" y="1905483"/>
            <a:ext cx="188975" cy="245121"/>
            <a:chOff x="3918084" y="1610215"/>
            <a:chExt cx="198900" cy="593656"/>
          </a:xfrm>
        </p:grpSpPr>
        <p:cxnSp>
          <p:nvCxnSpPr>
            <p:cNvPr id="179" name="Google Shape;179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81" name="Google Shape;181;p24"/>
          <p:cNvSpPr/>
          <p:nvPr/>
        </p:nvSpPr>
        <p:spPr>
          <a:xfrm>
            <a:off x="4963911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idx="4294967295" type="body"/>
          </p:nvPr>
        </p:nvSpPr>
        <p:spPr>
          <a:xfrm>
            <a:off x="5239235" y="2138780"/>
            <a:ext cx="13824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Geração dos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3" name="Google Shape;183;p24"/>
          <p:cNvGrpSpPr/>
          <p:nvPr/>
        </p:nvGrpSpPr>
        <p:grpSpPr>
          <a:xfrm>
            <a:off x="6871275" y="2320627"/>
            <a:ext cx="188975" cy="245121"/>
            <a:chOff x="5958946" y="2938958"/>
            <a:chExt cx="198900" cy="593656"/>
          </a:xfrm>
        </p:grpSpPr>
        <p:cxnSp>
          <p:nvCxnSpPr>
            <p:cNvPr id="184" name="Google Shape;184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86" name="Google Shape;186;p24"/>
          <p:cNvSpPr/>
          <p:nvPr/>
        </p:nvSpPr>
        <p:spPr>
          <a:xfrm>
            <a:off x="6536128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4294967295" type="body"/>
          </p:nvPr>
        </p:nvSpPr>
        <p:spPr>
          <a:xfrm>
            <a:off x="6849350" y="2138780"/>
            <a:ext cx="12498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Resultados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8" name="Google Shape;188;p24"/>
          <p:cNvGrpSpPr/>
          <p:nvPr/>
        </p:nvGrpSpPr>
        <p:grpSpPr>
          <a:xfrm>
            <a:off x="7380035" y="1838736"/>
            <a:ext cx="188975" cy="245121"/>
            <a:chOff x="3918084" y="1610215"/>
            <a:chExt cx="198900" cy="593656"/>
          </a:xfrm>
        </p:grpSpPr>
        <p:cxnSp>
          <p:nvCxnSpPr>
            <p:cNvPr id="189" name="Google Shape;189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" y="-9125"/>
            <a:ext cx="3160414" cy="17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625" y="0"/>
            <a:ext cx="2003033" cy="16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0" y="3057625"/>
            <a:ext cx="3087950" cy="199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1862700" y="2632550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Criação de Views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350" y="3207224"/>
            <a:ext cx="2771625" cy="164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3342" y="2897400"/>
            <a:ext cx="2576833" cy="22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8">
            <a:alphaModFix/>
          </a:blip>
          <a:srcRect b="0" l="14449" r="0" t="0"/>
          <a:stretch/>
        </p:blipFill>
        <p:spPr>
          <a:xfrm>
            <a:off x="5999075" y="701675"/>
            <a:ext cx="3087950" cy="4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6441575" y="1525150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Adição da Cláusula IF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38700" y="1565750"/>
            <a:ext cx="21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Queries Individuais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691500" y="1565750"/>
            <a:ext cx="13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Uso de Union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6510900" y="2556350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Uso de SubQueries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598100" y="1711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do Resultado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350" y="1009950"/>
            <a:ext cx="5509049" cy="4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10000"/>
            <a:ext cx="8520600" cy="7623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Hipótese 2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84275" y="1767250"/>
            <a:ext cx="84405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A maioria das UBSs, nos respectivos estados, estão localizados nas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regiões centrais das cidades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(use como base os bairros intitulados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como CENTRO).</a:t>
            </a: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“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84075" y="336850"/>
            <a:ext cx="85227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</a:t>
            </a:r>
            <a:r>
              <a:rPr lang="pt-BR">
                <a:solidFill>
                  <a:schemeClr val="lt1"/>
                </a:solidFill>
              </a:rPr>
              <a:t>Hipótese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Resultados</a:t>
            </a:r>
            <a:r>
              <a:rPr lang="pt-BR" sz="1800">
                <a:solidFill>
                  <a:schemeClr val="lt1"/>
                </a:solidFill>
              </a:rPr>
              <a:t>            Obtidos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29" name="Google Shape;229;p29" title="Segunda Hipóte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975" y="1330750"/>
            <a:ext cx="4311999" cy="26662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29"/>
          <p:cNvGraphicFramePr/>
          <p:nvPr/>
        </p:nvGraphicFramePr>
        <p:xfrm>
          <a:off x="6096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{A33345A7-C82A-4F42-99C7-EC92FB89A67B}</a:tableStyleId>
              </a:tblPr>
              <a:tblGrid>
                <a:gridCol w="353925"/>
                <a:gridCol w="750975"/>
                <a:gridCol w="652075"/>
                <a:gridCol w="937900"/>
                <a:gridCol w="882525"/>
              </a:tblGrid>
              <a:tr h="2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UF</a:t>
                      </a:r>
                      <a:endParaRPr b="1"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BAIRROS</a:t>
                      </a:r>
                      <a:endParaRPr b="1"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CENTRO</a:t>
                      </a:r>
                      <a:endParaRPr b="1"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TotalUBS</a:t>
                      </a:r>
                      <a:endParaRPr b="1"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Hipótese</a:t>
                      </a:r>
                      <a:endParaRPr b="1" sz="1100"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Falsa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40" name="Google Shape;240;p31"/>
          <p:cNvSpPr/>
          <p:nvPr/>
        </p:nvSpPr>
        <p:spPr>
          <a:xfrm>
            <a:off x="417125" y="2081977"/>
            <a:ext cx="1778700" cy="3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4294967295" type="body"/>
          </p:nvPr>
        </p:nvSpPr>
        <p:spPr>
          <a:xfrm>
            <a:off x="634291" y="2138780"/>
            <a:ext cx="13824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Evolução das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242" name="Google Shape;242;p31"/>
          <p:cNvGrpSpPr/>
          <p:nvPr/>
        </p:nvGrpSpPr>
        <p:grpSpPr>
          <a:xfrm>
            <a:off x="1014118" y="1905483"/>
            <a:ext cx="188975" cy="245121"/>
            <a:chOff x="777447" y="1610215"/>
            <a:chExt cx="198900" cy="593656"/>
          </a:xfrm>
        </p:grpSpPr>
        <p:cxnSp>
          <p:nvCxnSpPr>
            <p:cNvPr id="243" name="Google Shape;243;p3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3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45" name="Google Shape;245;p31"/>
          <p:cNvSpPr/>
          <p:nvPr/>
        </p:nvSpPr>
        <p:spPr>
          <a:xfrm>
            <a:off x="1819477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4294967295" type="body"/>
          </p:nvPr>
        </p:nvSpPr>
        <p:spPr>
          <a:xfrm>
            <a:off x="2113285" y="2138780"/>
            <a:ext cx="12498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Queries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7" name="Google Shape;247;p31"/>
          <p:cNvGrpSpPr/>
          <p:nvPr/>
        </p:nvGrpSpPr>
        <p:grpSpPr>
          <a:xfrm>
            <a:off x="2643864" y="2387374"/>
            <a:ext cx="188975" cy="245121"/>
            <a:chOff x="2223534" y="2938958"/>
            <a:chExt cx="198900" cy="593656"/>
          </a:xfrm>
        </p:grpSpPr>
        <p:cxnSp>
          <p:nvCxnSpPr>
            <p:cNvPr id="248" name="Google Shape;248;p3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50" name="Google Shape;250;p31"/>
          <p:cNvSpPr/>
          <p:nvPr/>
        </p:nvSpPr>
        <p:spPr>
          <a:xfrm>
            <a:off x="3391694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4294967295" type="body"/>
          </p:nvPr>
        </p:nvSpPr>
        <p:spPr>
          <a:xfrm>
            <a:off x="3672694" y="2138780"/>
            <a:ext cx="12498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Para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2" name="Google Shape;252;p31"/>
          <p:cNvGrpSpPr/>
          <p:nvPr/>
        </p:nvGrpSpPr>
        <p:grpSpPr>
          <a:xfrm>
            <a:off x="4197199" y="1905483"/>
            <a:ext cx="188975" cy="245121"/>
            <a:chOff x="3918084" y="1610215"/>
            <a:chExt cx="198900" cy="593656"/>
          </a:xfrm>
        </p:grpSpPr>
        <p:cxnSp>
          <p:nvCxnSpPr>
            <p:cNvPr id="253" name="Google Shape;253;p3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3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55" name="Google Shape;255;p31"/>
          <p:cNvSpPr/>
          <p:nvPr/>
        </p:nvSpPr>
        <p:spPr>
          <a:xfrm>
            <a:off x="4963911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>
            <p:ph idx="4294967295" type="body"/>
          </p:nvPr>
        </p:nvSpPr>
        <p:spPr>
          <a:xfrm>
            <a:off x="5239235" y="2138780"/>
            <a:ext cx="13824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Geração dos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7" name="Google Shape;257;p31"/>
          <p:cNvGrpSpPr/>
          <p:nvPr/>
        </p:nvGrpSpPr>
        <p:grpSpPr>
          <a:xfrm>
            <a:off x="5880675" y="2396827"/>
            <a:ext cx="188975" cy="245121"/>
            <a:chOff x="5958946" y="2938958"/>
            <a:chExt cx="198900" cy="593656"/>
          </a:xfrm>
        </p:grpSpPr>
        <p:cxnSp>
          <p:nvCxnSpPr>
            <p:cNvPr id="258" name="Google Shape;258;p3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3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60" name="Google Shape;260;p31"/>
          <p:cNvSpPr/>
          <p:nvPr/>
        </p:nvSpPr>
        <p:spPr>
          <a:xfrm>
            <a:off x="6536128" y="2081977"/>
            <a:ext cx="1948200" cy="3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body"/>
          </p:nvPr>
        </p:nvSpPr>
        <p:spPr>
          <a:xfrm>
            <a:off x="6849350" y="2138780"/>
            <a:ext cx="12498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Resultados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62" name="Google Shape;262;p31"/>
          <p:cNvGrpSpPr/>
          <p:nvPr/>
        </p:nvGrpSpPr>
        <p:grpSpPr>
          <a:xfrm>
            <a:off x="7380035" y="1838736"/>
            <a:ext cx="188975" cy="245121"/>
            <a:chOff x="3918084" y="1610215"/>
            <a:chExt cx="198900" cy="593656"/>
          </a:xfrm>
        </p:grpSpPr>
        <p:cxnSp>
          <p:nvCxnSpPr>
            <p:cNvPr id="263" name="Google Shape;263;p3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3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1"/>
          <p:cNvSpPr txBox="1"/>
          <p:nvPr/>
        </p:nvSpPr>
        <p:spPr>
          <a:xfrm>
            <a:off x="1862700" y="2632550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Criação de Views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6441575" y="1525150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Adição da Cláusula IF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338700" y="1565750"/>
            <a:ext cx="21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Queries Individuais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3691500" y="1565750"/>
            <a:ext cx="13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Uso de Union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5139300" y="2632550"/>
            <a:ext cx="17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Uso de SubQueries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Banco de Dados - Categorias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574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649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DDL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1651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Data Definition Language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r>
              <a:rPr lang="pt-BR" sz="1100"/>
              <a:t>Linguagem de Definição de Dados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CREATE,  ALTER, DROP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Trabalha com Objetos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 Database, Table, View, Index;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4463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4532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DML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463450" y="1850300"/>
            <a:ext cx="2705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Data Manipulation Language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Linguagem de Manipulação de Dados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Trabalha com linhas 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SELECT;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598100" y="1711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do Resultado</a:t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00" y="1428776"/>
            <a:ext cx="6892825" cy="2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410000"/>
            <a:ext cx="8520600" cy="7623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Desafio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284275" y="1310050"/>
            <a:ext cx="8440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lang="pt-BR" sz="2700">
                <a:latin typeface="Roboto"/>
                <a:ea typeface="Roboto"/>
                <a:cs typeface="Roboto"/>
                <a:sym typeface="Roboto"/>
              </a:rPr>
              <a:t>DESAFIO: Observe nos dados das UBSs que existe uma coluna intitulada "IBGE". Crie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Roboto"/>
                <a:ea typeface="Roboto"/>
                <a:cs typeface="Roboto"/>
                <a:sym typeface="Roboto"/>
              </a:rPr>
              <a:t>um relatório que liste todas as UBS de um respectivo município/distrito/subdistrito.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Roboto"/>
                <a:ea typeface="Roboto"/>
                <a:cs typeface="Roboto"/>
                <a:sym typeface="Roboto"/>
              </a:rPr>
              <a:t>DICA: Observe como são estruturados os dados que descrevem os municípios/distrito/subdistritos elencados pelo IBGE.</a:t>
            </a:r>
            <a:r>
              <a:rPr lang="pt-BR" sz="2700">
                <a:latin typeface="Roboto"/>
                <a:ea typeface="Roboto"/>
                <a:cs typeface="Roboto"/>
                <a:sym typeface="Roboto"/>
              </a:rPr>
              <a:t>“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76200"/>
            <a:ext cx="8520600" cy="10083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chemeClr val="lt1"/>
                </a:solidFill>
              </a:rPr>
              <a:t>Desafio</a:t>
            </a:r>
            <a:endParaRPr b="1" sz="3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Resultado Obtido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1046350" y="483463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0" y="1539450"/>
            <a:ext cx="8839202" cy="2649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2671450" y="4387100"/>
            <a:ext cx="53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C:\Users\Daniele\Desktop\DesafioDados.xml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2760800" y="1139250"/>
            <a:ext cx="3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Gerado relatório em Excel conforme Exemplo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10" name="Google Shape;310;p3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 txBox="1"/>
          <p:nvPr>
            <p:ph idx="4294967295" type="body"/>
          </p:nvPr>
        </p:nvSpPr>
        <p:spPr>
          <a:xfrm>
            <a:off x="5695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Evolução das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12" name="Google Shape;312;p38"/>
          <p:cNvGrpSpPr/>
          <p:nvPr/>
        </p:nvGrpSpPr>
        <p:grpSpPr>
          <a:xfrm>
            <a:off x="1578870" y="1610215"/>
            <a:ext cx="198900" cy="593656"/>
            <a:chOff x="777447" y="1610215"/>
            <a:chExt cx="198900" cy="593656"/>
          </a:xfrm>
        </p:grpSpPr>
        <p:cxnSp>
          <p:nvCxnSpPr>
            <p:cNvPr id="313" name="Google Shape;313;p3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3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315" name="Google Shape;315;p3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Queries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17" name="Google Shape;317;p38"/>
          <p:cNvGrpSpPr/>
          <p:nvPr/>
        </p:nvGrpSpPr>
        <p:grpSpPr>
          <a:xfrm>
            <a:off x="3370432" y="2938958"/>
            <a:ext cx="198900" cy="593656"/>
            <a:chOff x="2223534" y="2938958"/>
            <a:chExt cx="198900" cy="593656"/>
          </a:xfrm>
        </p:grpSpPr>
        <p:cxnSp>
          <p:nvCxnSpPr>
            <p:cNvPr id="318" name="Google Shape;318;p3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9" name="Google Shape;319;p3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320" name="Google Shape;320;p3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Para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22" name="Google Shape;322;p3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 txBox="1"/>
          <p:nvPr>
            <p:ph idx="4294967295" type="body"/>
          </p:nvPr>
        </p:nvSpPr>
        <p:spPr>
          <a:xfrm>
            <a:off x="5416700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Geração dos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324" name="Google Shape;324;p3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Resultados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26" name="Google Shape;326;p38"/>
          <p:cNvGrpSpPr/>
          <p:nvPr/>
        </p:nvGrpSpPr>
        <p:grpSpPr>
          <a:xfrm>
            <a:off x="6907807" y="1610215"/>
            <a:ext cx="198900" cy="593656"/>
            <a:chOff x="3918084" y="1610215"/>
            <a:chExt cx="198900" cy="593656"/>
          </a:xfrm>
        </p:grpSpPr>
        <p:cxnSp>
          <p:nvCxnSpPr>
            <p:cNvPr id="327" name="Google Shape;327;p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3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9" name="Google Shape;3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0" y="581650"/>
            <a:ext cx="27146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3913614"/>
            <a:ext cx="4572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2150" y="1019800"/>
            <a:ext cx="3305175" cy="37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38"/>
          <p:cNvGrpSpPr/>
          <p:nvPr/>
        </p:nvGrpSpPr>
        <p:grpSpPr>
          <a:xfrm>
            <a:off x="4393207" y="1610215"/>
            <a:ext cx="198900" cy="593656"/>
            <a:chOff x="3918084" y="1610215"/>
            <a:chExt cx="198900" cy="593656"/>
          </a:xfrm>
        </p:grpSpPr>
        <p:cxnSp>
          <p:nvCxnSpPr>
            <p:cNvPr id="333" name="Google Shape;333;p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3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5" name="Google Shape;33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4925" y="105950"/>
            <a:ext cx="15811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598100" y="1711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do Resultado</a:t>
            </a:r>
            <a:endParaRPr/>
          </a:p>
        </p:txBody>
      </p:sp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50" y="1694625"/>
            <a:ext cx="6385025" cy="19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Isso é tudo pessoal!!!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Banco de Dados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2350" y="7714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432350" y="9181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Criação do Banco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DDL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203750" y="18419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CREATE DATABASE [BD];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3044777" y="7714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336150" y="9181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Criação da Tabela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DDL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948502" y="7714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54233" y="9181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Importação dos Dados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38" y="2651588"/>
            <a:ext cx="19145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11652"/>
          <a:stretch/>
        </p:blipFill>
        <p:spPr>
          <a:xfrm>
            <a:off x="2896775" y="1751750"/>
            <a:ext cx="3209925" cy="33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825" y="2152388"/>
            <a:ext cx="2656300" cy="224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84075" y="336850"/>
            <a:ext cx="85227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 → Diagrama   </a:t>
            </a:r>
            <a:r>
              <a:rPr lang="pt-BR">
                <a:solidFill>
                  <a:schemeClr val="lt1"/>
                </a:solidFill>
              </a:rPr>
              <a:t>Relacionamento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de</a:t>
            </a:r>
            <a:r>
              <a:rPr lang="pt-BR" sz="1800">
                <a:solidFill>
                  <a:schemeClr val="lt1"/>
                </a:solidFill>
              </a:rPr>
              <a:t>            Entidades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75" y="1219350"/>
            <a:ext cx="5974950" cy="36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Central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181400"/>
            <a:ext cx="8520600" cy="10161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</a:rPr>
              <a:t>Com os dados disponibilizados na base de dados em MySQL, a equipe deve validar as seguintes hipóteses: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26925" y="1248050"/>
            <a:ext cx="8736300" cy="37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“O estado de São Paulo (SP) possui um número de UBSs maior que o somatório de todas as UBSs dos estados da região nordeste.“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------------------------------------------------------------------------------------------------------------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“A maioria das UBSs, nos respectivos estados, estão localizados nas regiões centrais das cidades (use como base os bairros intitulados como CENTRO).“</a:t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------------------------------------------------------------------------------------------------------------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DESAFIO: Observe nos dados das UBSs que existe uma coluna intitulada "IBGE". Crie um relatório que liste todas as UBS de um respectivo município/distrito/subdistrito.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10000"/>
            <a:ext cx="8520600" cy="7623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Hipótese 1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84275" y="1767250"/>
            <a:ext cx="8440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 “O estado de São Paulo (SP) possui um número de UBSs maior que o somatório de todas as UBSs dos estados da região nordeste.“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