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8" r:id="rId4"/>
    <p:sldId id="279" r:id="rId5"/>
    <p:sldId id="280" r:id="rId6"/>
    <p:sldId id="269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80D845-9AD8-4361-8C62-353213EA4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157" y="1103634"/>
            <a:ext cx="8777455" cy="2810639"/>
          </a:xfrm>
        </p:spPr>
        <p:txBody>
          <a:bodyPr/>
          <a:lstStyle/>
          <a:p>
            <a:pPr algn="ctr"/>
            <a:r>
              <a:rPr lang="it-IT" sz="8800" dirty="0"/>
              <a:t>MHW3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5331DF3-9072-4F85-B2E4-83D2AC649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7136" y="5245768"/>
            <a:ext cx="10234864" cy="1475873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Daniele </a:t>
            </a:r>
            <a:r>
              <a:rPr lang="it-IT" dirty="0" err="1"/>
              <a:t>zinghirino</a:t>
            </a:r>
            <a:endParaRPr lang="it-IT" dirty="0"/>
          </a:p>
          <a:p>
            <a:pPr algn="r"/>
            <a:r>
              <a:rPr lang="it-IT" dirty="0"/>
              <a:t>O46002178</a:t>
            </a:r>
          </a:p>
          <a:p>
            <a:pPr algn="r"/>
            <a:r>
              <a:rPr lang="it-IT" dirty="0"/>
              <a:t>26/04/2021</a:t>
            </a:r>
          </a:p>
        </p:txBody>
      </p:sp>
    </p:spTree>
    <p:extLst>
      <p:ext uri="{BB962C8B-B14F-4D97-AF65-F5344CB8AC3E}">
        <p14:creationId xmlns:p14="http://schemas.microsoft.com/office/powerpoint/2010/main" val="4129269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6">
            <a:extLst>
              <a:ext uri="{FF2B5EF4-FFF2-40B4-BE49-F238E27FC236}">
                <a16:creationId xmlns:a16="http://schemas.microsoft.com/office/drawing/2014/main" id="{1530DCFF-08F5-434A-A0D5-F3E89407A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4" name="Picture 28">
            <a:extLst>
              <a:ext uri="{FF2B5EF4-FFF2-40B4-BE49-F238E27FC236}">
                <a16:creationId xmlns:a16="http://schemas.microsoft.com/office/drawing/2014/main" id="{24011A3A-9884-40BF-94F6-0625A0ADD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5" name="Oval 30">
            <a:extLst>
              <a:ext uri="{FF2B5EF4-FFF2-40B4-BE49-F238E27FC236}">
                <a16:creationId xmlns:a16="http://schemas.microsoft.com/office/drawing/2014/main" id="{D6573690-978D-48A4-8645-0E01F8211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6" name="Picture 32">
            <a:extLst>
              <a:ext uri="{FF2B5EF4-FFF2-40B4-BE49-F238E27FC236}">
                <a16:creationId xmlns:a16="http://schemas.microsoft.com/office/drawing/2014/main" id="{D4B84446-184D-45CE-9532-48179EAE5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7" name="Picture 34">
            <a:extLst>
              <a:ext uri="{FF2B5EF4-FFF2-40B4-BE49-F238E27FC236}">
                <a16:creationId xmlns:a16="http://schemas.microsoft.com/office/drawing/2014/main" id="{C9229660-8639-44E7-B486-7436516E6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8" name="Rectangle 36">
            <a:extLst>
              <a:ext uri="{FF2B5EF4-FFF2-40B4-BE49-F238E27FC236}">
                <a16:creationId xmlns:a16="http://schemas.microsoft.com/office/drawing/2014/main" id="{858084FA-40DB-44FC-94DA-93AA71CD6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04690B41-471C-4097-93E6-98B888081A76}"/>
              </a:ext>
            </a:extLst>
          </p:cNvPr>
          <p:cNvSpPr txBox="1">
            <a:spLocks/>
          </p:cNvSpPr>
          <p:nvPr/>
        </p:nvSpPr>
        <p:spPr>
          <a:xfrm>
            <a:off x="-376197" y="288919"/>
            <a:ext cx="10091697" cy="1704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API 2:Codice JS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endParaRPr lang="en-US" sz="60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0764FAE-53EB-43CD-A85F-6E1928C030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371" y="1002602"/>
            <a:ext cx="9515926" cy="582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8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6757A4-1E93-4C4D-95AA-B787C017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4BE9B4-3EC4-4A9B-9ABC-2FFDB2ABE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72" y="517526"/>
            <a:ext cx="10119417" cy="6081682"/>
          </a:xfrm>
        </p:spPr>
        <p:txBody>
          <a:bodyPr/>
          <a:lstStyle/>
          <a:p>
            <a:pPr marL="457200" lvl="1" indent="0">
              <a:buNone/>
            </a:pPr>
            <a:endParaRPr lang="it-IT" sz="2000" dirty="0"/>
          </a:p>
          <a:p>
            <a:pPr marL="457200" lvl="1" indent="0">
              <a:buNone/>
            </a:pPr>
            <a:endParaRPr lang="it-IT" sz="2000" dirty="0"/>
          </a:p>
          <a:p>
            <a:pPr marL="457200" lvl="1" indent="0">
              <a:buNone/>
            </a:pPr>
            <a:r>
              <a:rPr lang="it-IT" sz="2000" dirty="0"/>
              <a:t>La seguente pagina HTML vuole rappresentare la pagina principale di un'applicazione web di una palestra.</a:t>
            </a:r>
          </a:p>
          <a:p>
            <a:pPr marL="457200" lvl="1" indent="0">
              <a:buNone/>
            </a:pPr>
            <a:endParaRPr lang="it-IT" sz="2000" dirty="0"/>
          </a:p>
          <a:p>
            <a:pPr marL="457200" lvl="1" indent="0">
              <a:buNone/>
            </a:pPr>
            <a:r>
              <a:rPr lang="it-IT" sz="2000" dirty="0"/>
              <a:t>Tale pagina vuole pubblicizzare la palestra, permettendo ai clienti di avere informazioni riguardanti la struttura, i piani di abbonamento, personale ed altri dettagli.</a:t>
            </a:r>
          </a:p>
          <a:p>
            <a:pPr marL="457200" lvl="1" indent="0">
              <a:buNone/>
            </a:pPr>
            <a:endParaRPr lang="it-IT" sz="2000" dirty="0"/>
          </a:p>
          <a:p>
            <a:pPr marL="457200" lvl="1" indent="0">
              <a:buNone/>
            </a:pPr>
            <a:r>
              <a:rPr lang="it-IT" sz="2000" dirty="0"/>
              <a:t>La pagina presenta dei corsi che l’utente può salvare tra i suoi preferiti, contenente anche una descrizione visualizzabile su comando dell’utente, ed è presente una barra di ricerca per cercare i vari corsi digitandone il nome.</a:t>
            </a:r>
          </a:p>
          <a:p>
            <a:pPr marL="457200" lvl="1" indent="0">
              <a:buNone/>
            </a:pPr>
            <a:endParaRPr lang="it-IT" sz="2000" dirty="0"/>
          </a:p>
          <a:p>
            <a:pPr marL="457200" lvl="1" indent="0">
              <a:buNone/>
            </a:pPr>
            <a:r>
              <a:rPr lang="it-IT" sz="2000" dirty="0"/>
              <a:t>Sono state inoltre implementate 2 </a:t>
            </a:r>
            <a:r>
              <a:rPr lang="it-IT" sz="2000" dirty="0" err="1"/>
              <a:t>rest</a:t>
            </a:r>
            <a:r>
              <a:rPr lang="it-IT" sz="2000" dirty="0"/>
              <a:t> API che permettono una maggiore interazione con l’utente.</a:t>
            </a:r>
          </a:p>
          <a:p>
            <a:pPr marL="457200" lvl="1" indent="0">
              <a:buNone/>
            </a:pPr>
            <a:endParaRPr lang="it-IT" sz="2000" dirty="0"/>
          </a:p>
          <a:p>
            <a:pPr marL="457200" lvl="1" indent="0">
              <a:buNone/>
            </a:pPr>
            <a:endParaRPr lang="it-IT" sz="20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510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olo 1">
            <a:extLst>
              <a:ext uri="{FF2B5EF4-FFF2-40B4-BE49-F238E27FC236}">
                <a16:creationId xmlns:a16="http://schemas.microsoft.com/office/drawing/2014/main" id="{04690B41-471C-4097-93E6-98B888081A76}"/>
              </a:ext>
            </a:extLst>
          </p:cNvPr>
          <p:cNvSpPr txBox="1">
            <a:spLocks/>
          </p:cNvSpPr>
          <p:nvPr/>
        </p:nvSpPr>
        <p:spPr>
          <a:xfrm>
            <a:off x="-233645" y="-204866"/>
            <a:ext cx="6329645" cy="24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API 1:WGER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endParaRPr lang="en-US" sz="60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59E80B-12D9-4BD5-AEB3-3110C071F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Questa </a:t>
            </a:r>
            <a:r>
              <a:rPr lang="it-IT" sz="2800" dirty="0" err="1"/>
              <a:t>rest</a:t>
            </a:r>
            <a:r>
              <a:rPr lang="it-IT" sz="2800" dirty="0"/>
              <a:t> API permette di cercare una lista di esercizi coinvolgenti uno o più muscoli specificati nella richiesta GET.</a:t>
            </a:r>
          </a:p>
          <a:p>
            <a:endParaRPr lang="it-IT" sz="2800" dirty="0"/>
          </a:p>
          <a:p>
            <a:r>
              <a:rPr lang="it-IT" sz="2800" dirty="0"/>
              <a:t>Sfrutteremo tale API per restituire un massimo di 8 esercizi per ogni muscolo scelto dall’utente tra quelli presenti nel sito semplicemente cliccando sulla casella apposita</a:t>
            </a:r>
          </a:p>
        </p:txBody>
      </p:sp>
    </p:spTree>
    <p:extLst>
      <p:ext uri="{BB962C8B-B14F-4D97-AF65-F5344CB8AC3E}">
        <p14:creationId xmlns:p14="http://schemas.microsoft.com/office/powerpoint/2010/main" val="22987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olo 1">
            <a:extLst>
              <a:ext uri="{FF2B5EF4-FFF2-40B4-BE49-F238E27FC236}">
                <a16:creationId xmlns:a16="http://schemas.microsoft.com/office/drawing/2014/main" id="{04690B41-471C-4097-93E6-98B888081A76}"/>
              </a:ext>
            </a:extLst>
          </p:cNvPr>
          <p:cNvSpPr txBox="1">
            <a:spLocks/>
          </p:cNvSpPr>
          <p:nvPr/>
        </p:nvSpPr>
        <p:spPr>
          <a:xfrm>
            <a:off x="-124588" y="927647"/>
            <a:ext cx="6329645" cy="24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API 1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PRIMA: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endParaRPr lang="en-US" sz="6000" dirty="0">
              <a:latin typeface="+mj-lt"/>
              <a:ea typeface="+mj-ea"/>
              <a:cs typeface="+mj-cs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696E019-336D-46BD-B976-03084D280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595" y="1962763"/>
            <a:ext cx="7847472" cy="441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3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olo 1">
            <a:extLst>
              <a:ext uri="{FF2B5EF4-FFF2-40B4-BE49-F238E27FC236}">
                <a16:creationId xmlns:a16="http://schemas.microsoft.com/office/drawing/2014/main" id="{04690B41-471C-4097-93E6-98B888081A76}"/>
              </a:ext>
            </a:extLst>
          </p:cNvPr>
          <p:cNvSpPr txBox="1">
            <a:spLocks/>
          </p:cNvSpPr>
          <p:nvPr/>
        </p:nvSpPr>
        <p:spPr>
          <a:xfrm>
            <a:off x="-124588" y="927647"/>
            <a:ext cx="6329645" cy="24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atin typeface="+mj-lt"/>
                <a:ea typeface="+mj-ea"/>
                <a:cs typeface="+mj-cs"/>
              </a:rPr>
              <a:t>API 1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atin typeface="+mj-lt"/>
                <a:ea typeface="+mj-ea"/>
                <a:cs typeface="+mj-cs"/>
              </a:rPr>
              <a:t>DOPO: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endParaRPr lang="en-US" sz="60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AC4B167-C65B-4210-AFF5-48007E9F3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468" y="1876425"/>
            <a:ext cx="8113644" cy="456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6">
            <a:extLst>
              <a:ext uri="{FF2B5EF4-FFF2-40B4-BE49-F238E27FC236}">
                <a16:creationId xmlns:a16="http://schemas.microsoft.com/office/drawing/2014/main" id="{1530DCFF-08F5-434A-A0D5-F3E89407A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4" name="Picture 28">
            <a:extLst>
              <a:ext uri="{FF2B5EF4-FFF2-40B4-BE49-F238E27FC236}">
                <a16:creationId xmlns:a16="http://schemas.microsoft.com/office/drawing/2014/main" id="{24011A3A-9884-40BF-94F6-0625A0ADD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5" name="Oval 30">
            <a:extLst>
              <a:ext uri="{FF2B5EF4-FFF2-40B4-BE49-F238E27FC236}">
                <a16:creationId xmlns:a16="http://schemas.microsoft.com/office/drawing/2014/main" id="{D6573690-978D-48A4-8645-0E01F8211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6" name="Picture 32">
            <a:extLst>
              <a:ext uri="{FF2B5EF4-FFF2-40B4-BE49-F238E27FC236}">
                <a16:creationId xmlns:a16="http://schemas.microsoft.com/office/drawing/2014/main" id="{D4B84446-184D-45CE-9532-48179EAE5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7" name="Picture 34">
            <a:extLst>
              <a:ext uri="{FF2B5EF4-FFF2-40B4-BE49-F238E27FC236}">
                <a16:creationId xmlns:a16="http://schemas.microsoft.com/office/drawing/2014/main" id="{C9229660-8639-44E7-B486-7436516E6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8" name="Rectangle 36">
            <a:extLst>
              <a:ext uri="{FF2B5EF4-FFF2-40B4-BE49-F238E27FC236}">
                <a16:creationId xmlns:a16="http://schemas.microsoft.com/office/drawing/2014/main" id="{858084FA-40DB-44FC-94DA-93AA71CD6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04690B41-471C-4097-93E6-98B888081A76}"/>
              </a:ext>
            </a:extLst>
          </p:cNvPr>
          <p:cNvSpPr txBox="1">
            <a:spLocks/>
          </p:cNvSpPr>
          <p:nvPr/>
        </p:nvSpPr>
        <p:spPr>
          <a:xfrm>
            <a:off x="175730" y="-243481"/>
            <a:ext cx="6428446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API 1: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sz="6000" dirty="0" err="1">
                <a:latin typeface="+mj-lt"/>
                <a:ea typeface="+mj-ea"/>
                <a:cs typeface="+mj-cs"/>
              </a:rPr>
              <a:t>Codice</a:t>
            </a:r>
            <a:r>
              <a:rPr lang="en-US" sz="6000" dirty="0">
                <a:latin typeface="+mj-lt"/>
                <a:ea typeface="+mj-ea"/>
                <a:cs typeface="+mj-cs"/>
              </a:rPr>
              <a:t> JS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endParaRPr lang="en-US" sz="6000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9B62AEB8-F661-4BA8-8DC0-E228E531E7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022" y="2206969"/>
            <a:ext cx="6105423" cy="457766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D49DFE9-C081-49B5-A986-A3D40FCC70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2178" y="1298238"/>
            <a:ext cx="5159134" cy="534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32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olo 1">
            <a:extLst>
              <a:ext uri="{FF2B5EF4-FFF2-40B4-BE49-F238E27FC236}">
                <a16:creationId xmlns:a16="http://schemas.microsoft.com/office/drawing/2014/main" id="{04690B41-471C-4097-93E6-98B888081A7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347047" cy="22482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API 2: HOLIDAY API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endParaRPr lang="en-US" sz="60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59E80B-12D9-4BD5-AEB3-3110C071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892" y="1356221"/>
            <a:ext cx="11518084" cy="5392723"/>
          </a:xfrm>
        </p:spPr>
        <p:txBody>
          <a:bodyPr>
            <a:normAutofit/>
          </a:bodyPr>
          <a:lstStyle/>
          <a:p>
            <a:r>
              <a:rPr lang="it-IT" sz="2300" dirty="0"/>
              <a:t>Questa </a:t>
            </a:r>
            <a:r>
              <a:rPr lang="it-IT" sz="2300" dirty="0" err="1"/>
              <a:t>rest</a:t>
            </a:r>
            <a:r>
              <a:rPr lang="it-IT" sz="2300" dirty="0"/>
              <a:t> API restituisce una lista dei giorni festivi in un determinato anno di un determinato Paese</a:t>
            </a:r>
          </a:p>
          <a:p>
            <a:endParaRPr lang="it-IT" sz="2300" dirty="0"/>
          </a:p>
          <a:p>
            <a:r>
              <a:rPr lang="it-IT" sz="2300" dirty="0"/>
              <a:t>Sfrutteremo tale API per verificare l’apertura della palestra secondo il seguente schema: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300" dirty="0"/>
              <a:t>Dal Lunedì al Venerdì la palestra è aperta dalle 8:00 alle 22:00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300" dirty="0"/>
              <a:t>Il Sabato la palestra è aperta dalle 10:00 alle 15:00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300" dirty="0"/>
              <a:t>La Domenica e per ogni festività nazionale Italiana la palestra rimarrà chiusa</a:t>
            </a:r>
          </a:p>
          <a:p>
            <a:pPr marL="0" indent="0">
              <a:buNone/>
            </a:pPr>
            <a:endParaRPr lang="it-IT" sz="2300" dirty="0"/>
          </a:p>
          <a:p>
            <a:r>
              <a:rPr lang="it-IT" sz="2300" dirty="0"/>
              <a:t>Data la politica di autorizzazione della </a:t>
            </a:r>
            <a:r>
              <a:rPr lang="it-IT" sz="2300" dirty="0" err="1"/>
              <a:t>rest</a:t>
            </a:r>
            <a:r>
              <a:rPr lang="it-IT" sz="2300" dirty="0"/>
              <a:t> API avremo bisogno </a:t>
            </a:r>
            <a:r>
              <a:rPr lang="it-IT" sz="2300"/>
              <a:t>della chiave:</a:t>
            </a:r>
            <a:endParaRPr lang="it-IT" sz="2300" dirty="0"/>
          </a:p>
          <a:p>
            <a:pPr marL="0" indent="0">
              <a:buNone/>
            </a:pPr>
            <a:r>
              <a:rPr lang="it-IT" sz="2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it-IT" sz="2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2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app_key</a:t>
            </a:r>
            <a:r>
              <a:rPr lang="it-IT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sz="2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'463c35ffb70e4e5fb4ac42c5467167f7'</a:t>
            </a:r>
            <a:r>
              <a:rPr lang="it-IT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505516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olo 1">
            <a:extLst>
              <a:ext uri="{FF2B5EF4-FFF2-40B4-BE49-F238E27FC236}">
                <a16:creationId xmlns:a16="http://schemas.microsoft.com/office/drawing/2014/main" id="{04690B41-471C-4097-93E6-98B888081A76}"/>
              </a:ext>
            </a:extLst>
          </p:cNvPr>
          <p:cNvSpPr txBox="1">
            <a:spLocks/>
          </p:cNvSpPr>
          <p:nvPr/>
        </p:nvSpPr>
        <p:spPr>
          <a:xfrm>
            <a:off x="-124588" y="927647"/>
            <a:ext cx="6329645" cy="24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API 2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PRIMA: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endParaRPr lang="en-US" sz="60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530CB455-7F14-4BA3-A094-B83D659F7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199" y="2140428"/>
            <a:ext cx="7780694" cy="35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7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olo 1">
            <a:extLst>
              <a:ext uri="{FF2B5EF4-FFF2-40B4-BE49-F238E27FC236}">
                <a16:creationId xmlns:a16="http://schemas.microsoft.com/office/drawing/2014/main" id="{04690B41-471C-4097-93E6-98B888081A76}"/>
              </a:ext>
            </a:extLst>
          </p:cNvPr>
          <p:cNvSpPr txBox="1">
            <a:spLocks/>
          </p:cNvSpPr>
          <p:nvPr/>
        </p:nvSpPr>
        <p:spPr>
          <a:xfrm>
            <a:off x="-124588" y="927647"/>
            <a:ext cx="6329645" cy="24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API 2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DOPO: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endParaRPr lang="en-US" sz="60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72A0DB5-A096-4B77-A6D4-9DD3EE2ED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425" y="2506510"/>
            <a:ext cx="8544489" cy="282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79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270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Consolas</vt:lpstr>
      <vt:lpstr>Wingdings 3</vt:lpstr>
      <vt:lpstr>Ione</vt:lpstr>
      <vt:lpstr>MHW3</vt:lpstr>
      <vt:lpstr>Descrizione del progetto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DANIELE ZINGHIRINO</dc:creator>
  <cp:lastModifiedBy>DANIELE ZINGHIRINO</cp:lastModifiedBy>
  <cp:revision>6</cp:revision>
  <dcterms:created xsi:type="dcterms:W3CDTF">2021-04-12T08:15:36Z</dcterms:created>
  <dcterms:modified xsi:type="dcterms:W3CDTF">2021-04-26T09:55:40Z</dcterms:modified>
</cp:coreProperties>
</file>