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8" r:id="rId4"/>
    <p:sldId id="258" r:id="rId5"/>
    <p:sldId id="276" r:id="rId6"/>
    <p:sldId id="306" r:id="rId7"/>
    <p:sldId id="311" r:id="rId8"/>
    <p:sldId id="278" r:id="rId9"/>
    <p:sldId id="292" r:id="rId10"/>
    <p:sldId id="291" r:id="rId11"/>
    <p:sldId id="290" r:id="rId12"/>
    <p:sldId id="300" r:id="rId13"/>
    <p:sldId id="293" r:id="rId14"/>
    <p:sldId id="294" r:id="rId15"/>
    <p:sldId id="281" r:id="rId16"/>
    <p:sldId id="295" r:id="rId17"/>
    <p:sldId id="301" r:id="rId18"/>
    <p:sldId id="298" r:id="rId19"/>
    <p:sldId id="302" r:id="rId20"/>
    <p:sldId id="297" r:id="rId21"/>
    <p:sldId id="304" r:id="rId22"/>
    <p:sldId id="303" r:id="rId23"/>
    <p:sldId id="305" r:id="rId24"/>
    <p:sldId id="299" r:id="rId25"/>
    <p:sldId id="286" r:id="rId26"/>
    <p:sldId id="308" r:id="rId27"/>
    <p:sldId id="307" r:id="rId28"/>
    <p:sldId id="309" r:id="rId29"/>
    <p:sldId id="310"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2871" autoAdjust="0"/>
  </p:normalViewPr>
  <p:slideViewPr>
    <p:cSldViewPr snapToGrid="0">
      <p:cViewPr varScale="1">
        <p:scale>
          <a:sx n="79" d="100"/>
          <a:sy n="79" d="100"/>
        </p:scale>
        <p:origin x="85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Dominicis" userId="18affb9b-f7c1-4b2e-8e5d-abef92d2ffef" providerId="ADAL" clId="{C423142C-EF47-4F4E-AF2E-6A644E20A196}"/>
    <pc:docChg chg="undo custSel modSld">
      <pc:chgData name="Daniele De Dominicis" userId="18affb9b-f7c1-4b2e-8e5d-abef92d2ffef" providerId="ADAL" clId="{C423142C-EF47-4F4E-AF2E-6A644E20A196}" dt="2021-08-02T14:40:37.956" v="3" actId="1076"/>
      <pc:docMkLst>
        <pc:docMk/>
      </pc:docMkLst>
      <pc:sldChg chg="modSp mod">
        <pc:chgData name="Daniele De Dominicis" userId="18affb9b-f7c1-4b2e-8e5d-abef92d2ffef" providerId="ADAL" clId="{C423142C-EF47-4F4E-AF2E-6A644E20A196}" dt="2021-08-02T14:40:37.956" v="3" actId="1076"/>
        <pc:sldMkLst>
          <pc:docMk/>
          <pc:sldMk cId="235916922" sldId="258"/>
        </pc:sldMkLst>
        <pc:spChg chg="mod">
          <ac:chgData name="Daniele De Dominicis" userId="18affb9b-f7c1-4b2e-8e5d-abef92d2ffef" providerId="ADAL" clId="{C423142C-EF47-4F4E-AF2E-6A644E20A196}" dt="2021-08-02T14:40:37.956" v="3" actId="1076"/>
          <ac:spMkLst>
            <pc:docMk/>
            <pc:sldMk cId="235916922" sldId="258"/>
            <ac:spMk id="42" creationId="{00000000-0000-0000-0000-000000000000}"/>
          </ac:spMkLst>
        </pc:spChg>
        <pc:spChg chg="mod">
          <ac:chgData name="Daniele De Dominicis" userId="18affb9b-f7c1-4b2e-8e5d-abef92d2ffef" providerId="ADAL" clId="{C423142C-EF47-4F4E-AF2E-6A644E20A196}" dt="2021-08-02T14:40:37.751" v="2" actId="1076"/>
          <ac:spMkLst>
            <pc:docMk/>
            <pc:sldMk cId="235916922" sldId="258"/>
            <ac:spMk id="43" creationId="{00000000-0000-0000-0000-000000000000}"/>
          </ac:spMkLst>
        </pc:spChg>
        <pc:cxnChg chg="mod">
          <ac:chgData name="Daniele De Dominicis" userId="18affb9b-f7c1-4b2e-8e5d-abef92d2ffef" providerId="ADAL" clId="{C423142C-EF47-4F4E-AF2E-6A644E20A196}" dt="2021-08-02T14:40:37.956" v="3" actId="1076"/>
          <ac:cxnSpMkLst>
            <pc:docMk/>
            <pc:sldMk cId="235916922" sldId="258"/>
            <ac:cxnSpMk id="49" creationId="{00000000-0000-0000-0000-000000000000}"/>
          </ac:cxnSpMkLst>
        </pc:cxnChg>
        <pc:cxnChg chg="mod">
          <ac:chgData name="Daniele De Dominicis" userId="18affb9b-f7c1-4b2e-8e5d-abef92d2ffef" providerId="ADAL" clId="{C423142C-EF47-4F4E-AF2E-6A644E20A196}" dt="2021-08-02T14:40:37.751" v="2" actId="1076"/>
          <ac:cxnSpMkLst>
            <pc:docMk/>
            <pc:sldMk cId="235916922" sldId="258"/>
            <ac:cxnSpMk id="5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31/08/2021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14229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31/08/2021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it-IT" dirty="0" err="1"/>
              <a:t>Gamified</a:t>
            </a:r>
            <a:r>
              <a:rPr lang="it-IT" dirty="0"/>
              <a:t> marketing </a:t>
            </a:r>
            <a:r>
              <a:rPr lang="it-IT" dirty="0" err="1"/>
              <a:t>application</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“referring”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02252" y="1355558"/>
            <a:ext cx="999376" cy="369332"/>
          </a:xfrm>
          <a:prstGeom prst="rect">
            <a:avLst/>
          </a:prstGeom>
          <a:noFill/>
        </p:spPr>
        <p:txBody>
          <a:bodyPr wrap="none" rtlCol="0">
            <a:spAutoFit/>
          </a:bodyPr>
          <a:lstStyle/>
          <a:p>
            <a:r>
              <a:rPr lang="en-GB" dirty="0"/>
              <a:t>referring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A6648EB6-B61D-4205-AB17-1DFCEBC6023C}"/>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Submission @OneToMany</a:t>
            </a:r>
          </a:p>
          <a:p>
            <a:pPr lvl="1"/>
            <a:r>
              <a:rPr lang="en-US" dirty="0"/>
              <a:t>Each product can be referred to many submissions</a:t>
            </a:r>
            <a:endParaRPr lang="en-GB" dirty="0"/>
          </a:p>
          <a:p>
            <a:r>
              <a:rPr lang="en-GB" dirty="0"/>
              <a:t>Submission </a:t>
            </a:r>
            <a:r>
              <a:rPr lang="en-GB" dirty="0">
                <a:sym typeface="Wingdings" panose="05000000000000000000" pitchFamily="2" charset="2"/>
              </a:rPr>
              <a:t> Product </a:t>
            </a:r>
            <a:r>
              <a:rPr lang="en-GB" dirty="0"/>
              <a:t>@ManyToOne</a:t>
            </a:r>
          </a:p>
          <a:p>
            <a:pPr lvl="1"/>
            <a:r>
              <a:rPr lang="en-GB" dirty="0"/>
              <a:t>Many submissions can refer to the same product</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a:p>
            <a:pPr lvl="1"/>
            <a:endParaRPr lang="en-GB" dirty="0"/>
          </a:p>
          <a:p>
            <a:pPr marL="457200" lvl="1" indent="0">
              <a:buNone/>
            </a:pPr>
            <a:endParaRPr lang="en-GB" dirty="0"/>
          </a:p>
        </p:txBody>
      </p:sp>
    </p:spTree>
    <p:extLst>
      <p:ext uri="{BB962C8B-B14F-4D97-AF65-F5344CB8AC3E}">
        <p14:creationId xmlns:p14="http://schemas.microsoft.com/office/powerpoint/2010/main" val="56068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“including”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11676" y="1355558"/>
            <a:ext cx="1037463" cy="369332"/>
          </a:xfrm>
          <a:prstGeom prst="rect">
            <a:avLst/>
          </a:prstGeom>
          <a:noFill/>
        </p:spPr>
        <p:txBody>
          <a:bodyPr wrap="none" rtlCol="0">
            <a:spAutoFit/>
          </a:bodyPr>
          <a:lstStyle/>
          <a:p>
            <a:r>
              <a:rPr lang="en-GB" dirty="0"/>
              <a:t>including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36A9B92E-2BF6-4D50-89D0-8DD811F14F0F}"/>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Submission </a:t>
            </a:r>
            <a:r>
              <a:rPr lang="en-GB" dirty="0">
                <a:sym typeface="Wingdings" panose="05000000000000000000" pitchFamily="2" charset="2"/>
              </a:rPr>
              <a:t></a:t>
            </a:r>
            <a:r>
              <a:rPr lang="en-GB" dirty="0"/>
              <a:t> Answer @OneToMany</a:t>
            </a:r>
          </a:p>
          <a:p>
            <a:pPr lvl="1"/>
            <a:r>
              <a:rPr lang="en-GB" dirty="0"/>
              <a:t>Each submission includes many answer</a:t>
            </a:r>
          </a:p>
          <a:p>
            <a:pPr lvl="1"/>
            <a:r>
              <a:rPr lang="en-GB" dirty="0"/>
              <a:t>fetch = </a:t>
            </a:r>
            <a:r>
              <a:rPr lang="en-GB" dirty="0" err="1"/>
              <a:t>FetchType.LAZY</a:t>
            </a:r>
            <a:r>
              <a:rPr lang="en-GB" dirty="0"/>
              <a:t>, cascade = {</a:t>
            </a:r>
            <a:r>
              <a:rPr lang="en-GB" dirty="0" err="1"/>
              <a:t>CascadeType.REMOVE,CascadeType.PERSIST</a:t>
            </a:r>
            <a:r>
              <a:rPr lang="en-GB" dirty="0"/>
              <a:t>}, </a:t>
            </a:r>
            <a:r>
              <a:rPr lang="en-GB" dirty="0" err="1"/>
              <a:t>orphanRemoval</a:t>
            </a:r>
            <a:r>
              <a:rPr lang="en-GB" dirty="0"/>
              <a:t> = true</a:t>
            </a:r>
          </a:p>
          <a:p>
            <a:r>
              <a:rPr lang="en-GB" dirty="0"/>
              <a:t>Answer </a:t>
            </a:r>
            <a:r>
              <a:rPr lang="en-GB" dirty="0">
                <a:sym typeface="Wingdings" panose="05000000000000000000" pitchFamily="2" charset="2"/>
              </a:rPr>
              <a:t> Submission </a:t>
            </a:r>
            <a:r>
              <a:rPr lang="en-GB" dirty="0"/>
              <a:t>@ManyToOne</a:t>
            </a:r>
          </a:p>
          <a:p>
            <a:pPr lvl="1"/>
            <a:r>
              <a:rPr lang="en-GB" dirty="0"/>
              <a:t>Many answers can be included in the same submission</a:t>
            </a:r>
          </a:p>
          <a:p>
            <a:pPr lvl="1"/>
            <a:r>
              <a:rPr lang="en-GB" dirty="0"/>
              <a:t>Owner of the relationship</a:t>
            </a:r>
          </a:p>
          <a:p>
            <a:r>
              <a:rPr lang="en-GB" dirty="0"/>
              <a:t>Bidirectional</a:t>
            </a:r>
          </a:p>
          <a:p>
            <a:pPr lvl="1"/>
            <a:endParaRPr lang="en-GB" dirty="0"/>
          </a:p>
          <a:p>
            <a:pPr lvl="1"/>
            <a:endParaRPr lang="en-GB" dirty="0"/>
          </a:p>
        </p:txBody>
      </p:sp>
    </p:spTree>
    <p:extLst>
      <p:ext uri="{BB962C8B-B14F-4D97-AF65-F5344CB8AC3E}">
        <p14:creationId xmlns:p14="http://schemas.microsoft.com/office/powerpoint/2010/main" val="285763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11676" y="1355558"/>
            <a:ext cx="1216487" cy="369332"/>
          </a:xfrm>
          <a:prstGeom prst="rect">
            <a:avLst/>
          </a:prstGeom>
          <a:noFill/>
        </p:spPr>
        <p:txBody>
          <a:bodyPr wrap="none" rtlCol="0">
            <a:spAutoFit/>
          </a:bodyPr>
          <a:lstStyle/>
          <a:p>
            <a:r>
              <a:rPr lang="en-GB" dirty="0"/>
              <a:t>associating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036742"/>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36A9B92E-2BF6-4D50-89D0-8DD811F14F0F}"/>
              </a:ext>
            </a:extLst>
          </p:cNvPr>
          <p:cNvSpPr txBox="1">
            <a:spLocks/>
          </p:cNvSpPr>
          <p:nvPr/>
        </p:nvSpPr>
        <p:spPr>
          <a:xfrm>
            <a:off x="4629149" y="1825625"/>
            <a:ext cx="4213293"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Submission </a:t>
            </a:r>
            <a:r>
              <a:rPr lang="en-GB" dirty="0">
                <a:sym typeface="Wingdings" panose="05000000000000000000" pitchFamily="2" charset="2"/>
              </a:rPr>
              <a:t></a:t>
            </a:r>
            <a:r>
              <a:rPr lang="en-GB" dirty="0"/>
              <a:t> Statistics @OneToOne</a:t>
            </a:r>
          </a:p>
          <a:p>
            <a:pPr lvl="1"/>
            <a:r>
              <a:rPr lang="en-GB" dirty="0"/>
              <a:t>Each submission has its statistics answer</a:t>
            </a:r>
          </a:p>
          <a:p>
            <a:pPr lvl="1"/>
            <a:r>
              <a:rPr lang="en-GB" dirty="0"/>
              <a:t>cascade = {</a:t>
            </a:r>
            <a:r>
              <a:rPr lang="en-GB" dirty="0" err="1"/>
              <a:t>CascadeType.REMOVE,CascadeType.PERSIST</a:t>
            </a:r>
            <a:r>
              <a:rPr lang="en-GB" dirty="0"/>
              <a:t>}</a:t>
            </a:r>
          </a:p>
          <a:p>
            <a:r>
              <a:rPr lang="en-GB" dirty="0"/>
              <a:t>Statistics </a:t>
            </a:r>
            <a:r>
              <a:rPr lang="en-GB" dirty="0">
                <a:sym typeface="Wingdings" panose="05000000000000000000" pitchFamily="2" charset="2"/>
              </a:rPr>
              <a:t> Submission </a:t>
            </a:r>
            <a:r>
              <a:rPr lang="en-GB" dirty="0"/>
              <a:t>@OneToOne</a:t>
            </a:r>
          </a:p>
          <a:p>
            <a:pPr lvl="1"/>
            <a:r>
              <a:rPr lang="en-GB" dirty="0"/>
              <a:t>Each statistics answer is associated with a submission</a:t>
            </a:r>
          </a:p>
          <a:p>
            <a:pPr lvl="1"/>
            <a:r>
              <a:rPr lang="en-GB" dirty="0"/>
              <a:t>Owner of the relationship</a:t>
            </a:r>
          </a:p>
          <a:p>
            <a:r>
              <a:rPr lang="en-GB" dirty="0"/>
              <a:t>Bidirectional</a:t>
            </a:r>
          </a:p>
        </p:txBody>
      </p:sp>
      <p:sp>
        <p:nvSpPr>
          <p:cNvPr id="23" name="TextBox 22">
            <a:extLst>
              <a:ext uri="{FF2B5EF4-FFF2-40B4-BE49-F238E27FC236}">
                <a16:creationId xmlns:a16="http://schemas.microsoft.com/office/drawing/2014/main" id="{202017CA-C5A1-420E-B1BA-24F86B2760F9}"/>
              </a:ext>
            </a:extLst>
          </p:cNvPr>
          <p:cNvSpPr txBox="1"/>
          <p:nvPr/>
        </p:nvSpPr>
        <p:spPr>
          <a:xfrm>
            <a:off x="1805579" y="2099581"/>
            <a:ext cx="481222" cy="369332"/>
          </a:xfrm>
          <a:prstGeom prst="rect">
            <a:avLst/>
          </a:prstGeom>
          <a:noFill/>
        </p:spPr>
        <p:txBody>
          <a:bodyPr wrap="none" rtlCol="0">
            <a:spAutoFit/>
          </a:bodyPr>
          <a:lstStyle/>
          <a:p>
            <a:r>
              <a:rPr lang="en-GB" dirty="0"/>
              <a:t>1:1</a:t>
            </a:r>
          </a:p>
        </p:txBody>
      </p:sp>
    </p:spTree>
    <p:extLst>
      <p:ext uri="{BB962C8B-B14F-4D97-AF65-F5344CB8AC3E}">
        <p14:creationId xmlns:p14="http://schemas.microsoft.com/office/powerpoint/2010/main" val="368164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“replying”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21108" y="1355558"/>
            <a:ext cx="939873" cy="369332"/>
          </a:xfrm>
          <a:prstGeom prst="rect">
            <a:avLst/>
          </a:prstGeom>
          <a:noFill/>
        </p:spPr>
        <p:txBody>
          <a:bodyPr wrap="none" rtlCol="0">
            <a:spAutoFit/>
          </a:bodyPr>
          <a:lstStyle/>
          <a:p>
            <a:r>
              <a:rPr lang="en-GB" dirty="0"/>
              <a:t>replying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2D767349-A091-4229-9D5F-23826C10AD32}"/>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 </a:t>
            </a:r>
            <a:r>
              <a:rPr lang="en-GB" dirty="0">
                <a:sym typeface="Wingdings" panose="05000000000000000000" pitchFamily="2" charset="2"/>
              </a:rPr>
              <a:t></a:t>
            </a:r>
            <a:r>
              <a:rPr lang="en-GB" dirty="0"/>
              <a:t> Answer @OneToMany</a:t>
            </a:r>
          </a:p>
          <a:p>
            <a:pPr lvl="1"/>
            <a:r>
              <a:rPr lang="en-GB" dirty="0"/>
              <a:t>Each question can be replied by many questions </a:t>
            </a:r>
          </a:p>
          <a:p>
            <a:r>
              <a:rPr lang="en-GB" dirty="0"/>
              <a:t>Answer </a:t>
            </a:r>
            <a:r>
              <a:rPr lang="en-GB" dirty="0">
                <a:sym typeface="Wingdings" panose="05000000000000000000" pitchFamily="2" charset="2"/>
              </a:rPr>
              <a:t> Question </a:t>
            </a:r>
            <a:r>
              <a:rPr lang="en-GB" dirty="0"/>
              <a:t>@ManyToOne</a:t>
            </a:r>
          </a:p>
          <a:p>
            <a:pPr lvl="1"/>
            <a:r>
              <a:rPr lang="en-GB" dirty="0"/>
              <a:t>Many answers can reply the same question</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9256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“having”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05944" y="1355558"/>
            <a:ext cx="801181" cy="369332"/>
          </a:xfrm>
          <a:prstGeom prst="rect">
            <a:avLst/>
          </a:prstGeom>
          <a:noFill/>
        </p:spPr>
        <p:txBody>
          <a:bodyPr wrap="none" rtlCol="0">
            <a:spAutoFit/>
          </a:bodyPr>
          <a:lstStyle/>
          <a:p>
            <a:r>
              <a:rPr lang="en-GB" dirty="0"/>
              <a:t>having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3" name="Content Placeholder 4">
            <a:extLst>
              <a:ext uri="{FF2B5EF4-FFF2-40B4-BE49-F238E27FC236}">
                <a16:creationId xmlns:a16="http://schemas.microsoft.com/office/drawing/2014/main" id="{7B006282-73CE-4708-9F6E-6D94AC90BF94}"/>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Question @OneToMany</a:t>
            </a:r>
          </a:p>
          <a:p>
            <a:pPr lvl="1"/>
            <a:r>
              <a:rPr lang="en-GB" dirty="0"/>
              <a:t>Each product has many questions</a:t>
            </a:r>
          </a:p>
          <a:p>
            <a:r>
              <a:rPr lang="en-GB" dirty="0"/>
              <a:t>Question </a:t>
            </a:r>
            <a:r>
              <a:rPr lang="en-GB" dirty="0">
                <a:sym typeface="Wingdings" panose="05000000000000000000" pitchFamily="2" charset="2"/>
              </a:rPr>
              <a:t> Product </a:t>
            </a:r>
            <a:r>
              <a:rPr lang="en-GB" dirty="0"/>
              <a:t>@ManyToOne</a:t>
            </a:r>
          </a:p>
          <a:p>
            <a:pPr lvl="1"/>
            <a:r>
              <a:rPr lang="en-GB" dirty="0"/>
              <a:t>Many questions can be related to the same product </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a:p>
            <a:pPr lvl="1"/>
            <a:endParaRPr lang="en-GB" dirty="0"/>
          </a:p>
        </p:txBody>
      </p:sp>
    </p:spTree>
    <p:extLst>
      <p:ext uri="{BB962C8B-B14F-4D97-AF65-F5344CB8AC3E}">
        <p14:creationId xmlns:p14="http://schemas.microsoft.com/office/powerpoint/2010/main" val="366170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Log</a:t>
            </a:r>
          </a:p>
        </p:txBody>
      </p:sp>
      <p:sp>
        <p:nvSpPr>
          <p:cNvPr id="5" name="Content Placeholder 4"/>
          <p:cNvSpPr>
            <a:spLocks noGrp="1"/>
          </p:cNvSpPr>
          <p:nvPr>
            <p:ph idx="1"/>
          </p:nvPr>
        </p:nvSpPr>
        <p:spPr>
          <a:xfrm>
            <a:off x="223737" y="1346615"/>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"log",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Log.findByUsername</a:t>
            </a:r>
            <a:r>
              <a:rPr lang="en-GB" sz="1500" dirty="0">
                <a:latin typeface="Courier New" panose="02070309020205020404" pitchFamily="49" charset="0"/>
                <a:cs typeface="Courier New" panose="02070309020205020404" pitchFamily="49" charset="0"/>
              </a:rPr>
              <a:t>", query = "SELECT l FROM Log l WHERE </a:t>
            </a:r>
            <a:r>
              <a:rPr lang="en-GB" sz="1500" dirty="0" err="1">
                <a:latin typeface="Courier New" panose="02070309020205020404" pitchFamily="49" charset="0"/>
                <a:cs typeface="Courier New" panose="02070309020205020404" pitchFamily="49" charset="0"/>
              </a:rPr>
              <a:t>l.user.username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public class Log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Timestamp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Log()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Log(User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 Timestamp datetime)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this.datetime</a:t>
            </a:r>
            <a:r>
              <a:rPr lang="en-GB" sz="1500" dirty="0">
                <a:latin typeface="Courier New" panose="02070309020205020404" pitchFamily="49" charset="0"/>
                <a:cs typeface="Courier New" panose="02070309020205020404" pitchFamily="49" charset="0"/>
              </a:rPr>
              <a:t> =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User </a:t>
            </a:r>
            <a:r>
              <a:rPr lang="en-GB" sz="1500" dirty="0" err="1">
                <a:latin typeface="Courier New" panose="02070309020205020404" pitchFamily="49" charset="0"/>
                <a:cs typeface="Courier New" panose="02070309020205020404" pitchFamily="49" charset="0"/>
              </a:rPr>
              <a:t>getUser</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a:t>
            </a:r>
            <a:r>
              <a:rPr lang="en-GB" sz="1500" dirty="0">
                <a:latin typeface="Courier New" panose="02070309020205020404" pitchFamily="49" charset="0"/>
                <a:cs typeface="Courier New" panose="02070309020205020404" pitchFamily="49" charset="0"/>
              </a:rPr>
              <a:t>(User user)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Date </a:t>
            </a:r>
            <a:r>
              <a:rPr lang="en-GB" sz="1500" dirty="0" err="1">
                <a:latin typeface="Courier New" panose="02070309020205020404" pitchFamily="49" charset="0"/>
                <a:cs typeface="Courier New" panose="02070309020205020404" pitchFamily="49" charset="0"/>
              </a:rPr>
              <a:t>getDatetime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setDatetime</a:t>
            </a:r>
            <a:r>
              <a:rPr lang="en-GB" sz="1500" dirty="0">
                <a:latin typeface="Courier New" panose="02070309020205020404" pitchFamily="49" charset="0"/>
                <a:cs typeface="Courier New" panose="02070309020205020404" pitchFamily="49" charset="0"/>
              </a:rPr>
              <a:t>(Timestamp datetime)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this.datetime</a:t>
            </a:r>
            <a:r>
              <a:rPr lang="en-GB" sz="1500" dirty="0">
                <a:latin typeface="Courier New" panose="02070309020205020404" pitchFamily="49" charset="0"/>
                <a:cs typeface="Courier New" panose="02070309020205020404" pitchFamily="49" charset="0"/>
              </a:rPr>
              <a:t> =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487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94554" y="1414709"/>
            <a:ext cx="9144000" cy="5342021"/>
          </a:xfrm>
        </p:spPr>
        <p:txBody>
          <a:bodyPr>
            <a:normAutofit fontScale="5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"user",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User.checkCredentials</a:t>
            </a:r>
            <a:r>
              <a:rPr lang="en-GB" sz="1500" dirty="0">
                <a:latin typeface="Courier New" panose="02070309020205020404" pitchFamily="49" charset="0"/>
                <a:cs typeface="Courier New" panose="02070309020205020404" pitchFamily="49" charset="0"/>
              </a:rPr>
              <a:t>", query = "SELECT u FROM User u  WHERE </a:t>
            </a:r>
            <a:r>
              <a:rPr lang="en-GB" sz="1500" dirty="0" err="1">
                <a:latin typeface="Courier New" panose="02070309020205020404" pitchFamily="49" charset="0"/>
                <a:cs typeface="Courier New" panose="02070309020205020404" pitchFamily="49" charset="0"/>
              </a:rPr>
              <a:t>u.username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u.password</a:t>
            </a:r>
            <a:r>
              <a:rPr lang="en-GB" sz="1500" dirty="0">
                <a:latin typeface="Courier New" panose="02070309020205020404" pitchFamily="49" charset="0"/>
                <a:cs typeface="Courier New" panose="02070309020205020404" pitchFamily="49" charset="0"/>
              </a:rPr>
              <a:t> = ?2")</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User.findByUsername</a:t>
            </a:r>
            <a:r>
              <a:rPr lang="en-GB" sz="1500" dirty="0">
                <a:latin typeface="Courier New" panose="02070309020205020404" pitchFamily="49" charset="0"/>
                <a:cs typeface="Courier New" panose="02070309020205020404" pitchFamily="49" charset="0"/>
              </a:rPr>
              <a:t>", query = "SELECT u FROM User u WHERE </a:t>
            </a:r>
            <a:r>
              <a:rPr lang="en-GB" sz="1500" dirty="0" err="1">
                <a:latin typeface="Courier New" panose="02070309020205020404" pitchFamily="49" charset="0"/>
                <a:cs typeface="Courier New" panose="02070309020205020404" pitchFamily="49" charset="0"/>
              </a:rPr>
              <a:t>u.username</a:t>
            </a:r>
            <a:r>
              <a:rPr lang="en-GB" sz="1500" dirty="0">
                <a:latin typeface="Courier New" panose="02070309020205020404" pitchFamily="49" charset="0"/>
                <a:cs typeface="Courier New" panose="02070309020205020404" pitchFamily="49" charset="0"/>
              </a:rPr>
              <a:t> = ?1")</a:t>
            </a:r>
          </a:p>
          <a:p>
            <a:pPr marL="0" indent="0">
              <a:spcBef>
                <a:spcPts val="0"/>
              </a:spcBef>
              <a:buNone/>
            </a:pPr>
            <a:r>
              <a:rPr lang="en-GB" sz="1500" dirty="0">
                <a:latin typeface="Courier New" panose="02070309020205020404" pitchFamily="49" charset="0"/>
                <a:cs typeface="Courier New" panose="02070309020205020404" pitchFamily="49" charset="0"/>
              </a:rPr>
              <a:t>public class User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en-GB" sz="1500" dirty="0">
                <a:latin typeface="Courier New" panose="02070309020205020404" pitchFamily="49" charset="0"/>
                <a:cs typeface="Courier New" panose="02070309020205020404" pitchFamily="49" charset="0"/>
              </a:rPr>
              <a:t>	private String password;</a:t>
            </a:r>
          </a:p>
          <a:p>
            <a:pPr marL="0" indent="0">
              <a:spcBef>
                <a:spcPts val="0"/>
              </a:spcBef>
              <a:buNone/>
            </a:pPr>
            <a:r>
              <a:rPr lang="en-GB" sz="1500" dirty="0">
                <a:latin typeface="Courier New" panose="02070309020205020404" pitchFamily="49" charset="0"/>
                <a:cs typeface="Courier New" panose="02070309020205020404" pitchFamily="49" charset="0"/>
              </a:rPr>
              <a:t>	private String email;</a:t>
            </a:r>
          </a:p>
          <a:p>
            <a:pPr marL="0" indent="0">
              <a:spcBef>
                <a:spcPts val="0"/>
              </a:spcBef>
              <a:buNone/>
            </a:pPr>
            <a:r>
              <a:rPr lang="en-GB" sz="1500" dirty="0">
                <a:latin typeface="Courier New" panose="02070309020205020404" pitchFamily="49" charset="0"/>
                <a:cs typeface="Courier New" panose="02070309020205020404" pitchFamily="49" charset="0"/>
              </a:rPr>
              <a:t>	private Boolean banned;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User ()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User(String username, String password, String email)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this.password</a:t>
            </a:r>
            <a:r>
              <a:rPr lang="en-GB" sz="1500" dirty="0">
                <a:latin typeface="Courier New" panose="02070309020205020404" pitchFamily="49" charset="0"/>
                <a:cs typeface="Courier New" panose="02070309020205020404" pitchFamily="49" charset="0"/>
              </a:rPr>
              <a:t> = password;</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this.email</a:t>
            </a:r>
            <a:r>
              <a:rPr lang="en-GB" sz="1500" dirty="0">
                <a:latin typeface="Courier New" panose="02070309020205020404" pitchFamily="49" charset="0"/>
                <a:cs typeface="Courier New" panose="02070309020205020404" pitchFamily="49" charset="0"/>
              </a:rPr>
              <a:t> = email;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this.banned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getUsername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setUsername</a:t>
            </a:r>
            <a:r>
              <a:rPr lang="en-GB" sz="1500" dirty="0">
                <a:latin typeface="Courier New" panose="02070309020205020404" pitchFamily="49" charset="0"/>
                <a:cs typeface="Courier New" panose="02070309020205020404" pitchFamily="49" charset="0"/>
              </a:rPr>
              <a:t>(String username)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getPassword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setPassword</a:t>
            </a:r>
            <a:r>
              <a:rPr lang="en-GB" sz="1500" dirty="0">
                <a:latin typeface="Courier New" panose="02070309020205020404" pitchFamily="49" charset="0"/>
                <a:cs typeface="Courier New" panose="02070309020205020404" pitchFamily="49" charset="0"/>
              </a:rPr>
              <a:t>(String password)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this.password</a:t>
            </a:r>
            <a:r>
              <a:rPr lang="en-GB" sz="1500" dirty="0">
                <a:latin typeface="Courier New" panose="02070309020205020404" pitchFamily="49" charset="0"/>
                <a:cs typeface="Courier New" panose="02070309020205020404" pitchFamily="49" charset="0"/>
              </a:rPr>
              <a:t> =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getEmail</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email;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setEmail</a:t>
            </a:r>
            <a:r>
              <a:rPr lang="en-GB" sz="1500" dirty="0">
                <a:latin typeface="Courier New" panose="02070309020205020404" pitchFamily="49" charset="0"/>
                <a:cs typeface="Courier New" panose="02070309020205020404" pitchFamily="49" charset="0"/>
              </a:rPr>
              <a:t>(String email)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this.email</a:t>
            </a:r>
            <a:r>
              <a:rPr lang="en-GB" sz="1500" dirty="0">
                <a:latin typeface="Courier New" panose="02070309020205020404" pitchFamily="49" charset="0"/>
                <a:cs typeface="Courier New" panose="02070309020205020404" pitchFamily="49" charset="0"/>
              </a:rPr>
              <a:t> = email;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Boolean </a:t>
            </a:r>
            <a:r>
              <a:rPr lang="en-GB" sz="1500" dirty="0" err="1">
                <a:latin typeface="Courier New" panose="02070309020205020404" pitchFamily="49" charset="0"/>
                <a:cs typeface="Courier New" panose="02070309020205020404" pitchFamily="49" charset="0"/>
              </a:rPr>
              <a:t>getBanned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banned;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setBanned</a:t>
            </a:r>
            <a:r>
              <a:rPr lang="en-GB" sz="1500" dirty="0">
                <a:latin typeface="Courier New" panose="02070309020205020404" pitchFamily="49" charset="0"/>
                <a:cs typeface="Courier New" panose="02070309020205020404" pitchFamily="49" charset="0"/>
              </a:rPr>
              <a:t>(Boolean banned)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this.banned</a:t>
            </a:r>
            <a:r>
              <a:rPr lang="en-GB" sz="1500" dirty="0">
                <a:latin typeface="Courier New" panose="02070309020205020404" pitchFamily="49" charset="0"/>
                <a:cs typeface="Courier New" panose="02070309020205020404" pitchFamily="49" charset="0"/>
              </a:rPr>
              <a:t> = banned;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2605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Admin</a:t>
            </a:r>
          </a:p>
        </p:txBody>
      </p:sp>
      <p:sp>
        <p:nvSpPr>
          <p:cNvPr id="5" name="Content Placeholder 4"/>
          <p:cNvSpPr>
            <a:spLocks noGrp="1"/>
          </p:cNvSpPr>
          <p:nvPr>
            <p:ph idx="1"/>
          </p:nvPr>
        </p:nvSpPr>
        <p:spPr>
          <a:xfrm>
            <a:off x="194554" y="1414709"/>
            <a:ext cx="9144000" cy="5342021"/>
          </a:xfrm>
        </p:spPr>
        <p:txBody>
          <a:bodyPr>
            <a:normAutofit fontScale="8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"admin",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Admin.checkCredentials</a:t>
            </a:r>
            <a:r>
              <a:rPr lang="en-GB" sz="1500" dirty="0">
                <a:latin typeface="Courier New" panose="02070309020205020404" pitchFamily="49" charset="0"/>
                <a:cs typeface="Courier New" panose="02070309020205020404" pitchFamily="49" charset="0"/>
              </a:rPr>
              <a:t>", query = "SELECT r FROM Admin r  WHERE </a:t>
            </a:r>
            <a:r>
              <a:rPr lang="en-GB" sz="1500" dirty="0" err="1">
                <a:latin typeface="Courier New" panose="02070309020205020404" pitchFamily="49" charset="0"/>
                <a:cs typeface="Courier New" panose="02070309020205020404" pitchFamily="49" charset="0"/>
              </a:rPr>
              <a:t>r.username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r.password</a:t>
            </a:r>
            <a:r>
              <a:rPr lang="en-GB" sz="1500" dirty="0">
                <a:latin typeface="Courier New" panose="02070309020205020404" pitchFamily="49" charset="0"/>
                <a:cs typeface="Courier New" panose="02070309020205020404" pitchFamily="49" charset="0"/>
              </a:rPr>
              <a:t> = ?2")</a:t>
            </a:r>
          </a:p>
          <a:p>
            <a:pPr marL="0" indent="0">
              <a:spcBef>
                <a:spcPts val="0"/>
              </a:spcBef>
              <a:buNone/>
            </a:pPr>
            <a:r>
              <a:rPr lang="en-GB" sz="1500" dirty="0">
                <a:latin typeface="Courier New" panose="02070309020205020404" pitchFamily="49" charset="0"/>
                <a:cs typeface="Courier New" panose="02070309020205020404" pitchFamily="49" charset="0"/>
              </a:rPr>
              <a:t>public class Admin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en-GB" sz="1500" dirty="0">
                <a:latin typeface="Courier New" panose="02070309020205020404" pitchFamily="49" charset="0"/>
                <a:cs typeface="Courier New" panose="02070309020205020404" pitchFamily="49" charset="0"/>
              </a:rPr>
              <a:t>	private String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Admin()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getUsername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setUsername</a:t>
            </a:r>
            <a:r>
              <a:rPr lang="en-GB" sz="1500" dirty="0">
                <a:latin typeface="Courier New" panose="02070309020205020404" pitchFamily="49" charset="0"/>
                <a:cs typeface="Courier New" panose="02070309020205020404" pitchFamily="49" charset="0"/>
              </a:rPr>
              <a:t>(String username)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getPassword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setPassword</a:t>
            </a:r>
            <a:r>
              <a:rPr lang="en-GB" sz="1500" dirty="0">
                <a:latin typeface="Courier New" panose="02070309020205020404" pitchFamily="49" charset="0"/>
                <a:cs typeface="Courier New" panose="02070309020205020404" pitchFamily="49" charset="0"/>
              </a:rPr>
              <a:t>(String password)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this.password</a:t>
            </a:r>
            <a:r>
              <a:rPr lang="en-GB" sz="1500" dirty="0">
                <a:latin typeface="Courier New" panose="02070309020205020404" pitchFamily="49" charset="0"/>
                <a:cs typeface="Courier New" panose="02070309020205020404" pitchFamily="49" charset="0"/>
              </a:rPr>
              <a:t> =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429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Submission</a:t>
            </a:r>
          </a:p>
        </p:txBody>
      </p:sp>
      <p:sp>
        <p:nvSpPr>
          <p:cNvPr id="5" name="Content Placeholder 4"/>
          <p:cNvSpPr>
            <a:spLocks noGrp="1"/>
          </p:cNvSpPr>
          <p:nvPr>
            <p:ph idx="1"/>
          </p:nvPr>
        </p:nvSpPr>
        <p:spPr>
          <a:xfrm>
            <a:off x="1" y="1434164"/>
            <a:ext cx="9144000" cy="5342021"/>
          </a:xfrm>
        </p:spPr>
        <p:txBody>
          <a:bodyPr>
            <a:normAutofit fontScale="62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"submission",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Submission.findByUsername</a:t>
            </a:r>
            <a:r>
              <a:rPr lang="en-GB" sz="1500" dirty="0">
                <a:latin typeface="Courier New" panose="02070309020205020404" pitchFamily="49" charset="0"/>
                <a:cs typeface="Courier New" panose="02070309020205020404" pitchFamily="49" charset="0"/>
              </a:rPr>
              <a:t>", query = "SELECT s FROM Submission s WHERE </a:t>
            </a:r>
            <a:r>
              <a:rPr lang="en-GB" sz="1500" dirty="0" err="1">
                <a:latin typeface="Courier New" panose="02070309020205020404" pitchFamily="49" charset="0"/>
                <a:cs typeface="Courier New" panose="02070309020205020404" pitchFamily="49" charset="0"/>
              </a:rPr>
              <a:t>s.user.username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Submission.findByProduct</a:t>
            </a:r>
            <a:r>
              <a:rPr lang="en-GB" sz="1500" dirty="0">
                <a:latin typeface="Courier New" panose="02070309020205020404" pitchFamily="49" charset="0"/>
                <a:cs typeface="Courier New" panose="02070309020205020404" pitchFamily="49" charset="0"/>
              </a:rPr>
              <a:t>", query = "SELECT s FROM Submission s WHERE s.product.id = :</a:t>
            </a:r>
            <a:r>
              <a:rPr lang="en-GB" sz="1500" dirty="0" err="1">
                <a:latin typeface="Courier New" panose="02070309020205020404" pitchFamily="49" charset="0"/>
                <a:cs typeface="Courier New" panose="02070309020205020404" pitchFamily="49" charset="0"/>
              </a:rPr>
              <a:t>productId</a:t>
            </a:r>
            <a:r>
              <a:rPr lang="en-GB" sz="1500" dirty="0">
                <a:latin typeface="Courier New" panose="02070309020205020404" pitchFamily="49" charset="0"/>
                <a:cs typeface="Courier New" panose="02070309020205020404" pitchFamily="49" charset="0"/>
              </a:rPr>
              <a:t> AND </a:t>
            </a:r>
            <a:r>
              <a:rPr lang="en-GB" sz="1500" dirty="0" err="1">
                <a:latin typeface="Courier New" panose="02070309020205020404" pitchFamily="49" charset="0"/>
                <a:cs typeface="Courier New" panose="02070309020205020404" pitchFamily="49" charset="0"/>
              </a:rPr>
              <a:t>s.cancelled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Submission.findCancelledByProduct</a:t>
            </a:r>
            <a:r>
              <a:rPr lang="en-GB" sz="1500" dirty="0">
                <a:latin typeface="Courier New" panose="02070309020205020404" pitchFamily="49" charset="0"/>
                <a:cs typeface="Courier New" panose="02070309020205020404" pitchFamily="49" charset="0"/>
              </a:rPr>
              <a:t>", query = "SELECT s FROM Submission s WHERE s.product.id = :</a:t>
            </a:r>
            <a:r>
              <a:rPr lang="en-GB" sz="1500" dirty="0" err="1">
                <a:latin typeface="Courier New" panose="02070309020205020404" pitchFamily="49" charset="0"/>
                <a:cs typeface="Courier New" panose="02070309020205020404" pitchFamily="49" charset="0"/>
              </a:rPr>
              <a:t>productId</a:t>
            </a:r>
            <a:r>
              <a:rPr lang="en-GB" sz="1500" dirty="0">
                <a:latin typeface="Courier New" panose="02070309020205020404" pitchFamily="49" charset="0"/>
                <a:cs typeface="Courier New" panose="02070309020205020404" pitchFamily="49" charset="0"/>
              </a:rPr>
              <a:t> AND </a:t>
            </a:r>
            <a:r>
              <a:rPr lang="en-GB" sz="1500" dirty="0" err="1">
                <a:latin typeface="Courier New" panose="02070309020205020404" pitchFamily="49" charset="0"/>
                <a:cs typeface="Courier New" panose="02070309020205020404" pitchFamily="49" charset="0"/>
              </a:rPr>
              <a:t>s.cancelled</a:t>
            </a:r>
            <a:r>
              <a:rPr lang="en-GB" sz="1500" dirty="0">
                <a:latin typeface="Courier New" panose="02070309020205020404" pitchFamily="49" charset="0"/>
                <a:cs typeface="Courier New" panose="02070309020205020404" pitchFamily="49" charset="0"/>
              </a:rPr>
              <a:t> = TRUE")</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Submission.findByDate</a:t>
            </a:r>
            <a:r>
              <a:rPr lang="en-GB" sz="1500" dirty="0">
                <a:latin typeface="Courier New" panose="02070309020205020404" pitchFamily="49" charset="0"/>
                <a:cs typeface="Courier New" panose="02070309020205020404" pitchFamily="49" charset="0"/>
              </a:rPr>
              <a:t>", query = "SELECT s FROM Submission s WHERE </a:t>
            </a:r>
            <a:r>
              <a:rPr lang="en-GB" sz="1500" dirty="0" err="1">
                <a:latin typeface="Courier New" panose="02070309020205020404" pitchFamily="49" charset="0"/>
                <a:cs typeface="Courier New" panose="02070309020205020404" pitchFamily="49" charset="0"/>
              </a:rPr>
              <a:t>s.product.date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dateNow</a:t>
            </a:r>
            <a:r>
              <a:rPr lang="en-GB" sz="1500" dirty="0">
                <a:latin typeface="Courier New" panose="02070309020205020404" pitchFamily="49" charset="0"/>
                <a:cs typeface="Courier New" panose="02070309020205020404" pitchFamily="49" charset="0"/>
              </a:rPr>
              <a:t> ORDER BY </a:t>
            </a:r>
            <a:r>
              <a:rPr lang="en-GB" sz="1500" dirty="0" err="1">
                <a:latin typeface="Courier New" panose="02070309020205020404" pitchFamily="49" charset="0"/>
                <a:cs typeface="Courier New" panose="02070309020205020404" pitchFamily="49" charset="0"/>
              </a:rPr>
              <a:t>s.points</a:t>
            </a:r>
            <a:r>
              <a:rPr lang="en-GB" sz="1500" dirty="0">
                <a:latin typeface="Courier New" panose="02070309020205020404" pitchFamily="49" charset="0"/>
                <a:cs typeface="Courier New" panose="02070309020205020404" pitchFamily="49" charset="0"/>
              </a:rPr>
              <a:t> DESC")</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Submission.hasAlreadySubmitted</a:t>
            </a:r>
            <a:r>
              <a:rPr lang="en-GB" sz="1500" dirty="0">
                <a:latin typeface="Courier New" panose="02070309020205020404" pitchFamily="49" charset="0"/>
                <a:cs typeface="Courier New" panose="02070309020205020404" pitchFamily="49" charset="0"/>
              </a:rPr>
              <a:t>", query = "SELECT s FROM Submission s WHERE </a:t>
            </a:r>
            <a:r>
              <a:rPr lang="en-GB" sz="1500" dirty="0" err="1">
                <a:latin typeface="Courier New" panose="02070309020205020404" pitchFamily="49" charset="0"/>
                <a:cs typeface="Courier New" panose="02070309020205020404" pitchFamily="49" charset="0"/>
              </a:rPr>
              <a:t>s.product.date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dateNow</a:t>
            </a:r>
            <a:r>
              <a:rPr lang="en-GB" sz="1500" dirty="0">
                <a:latin typeface="Courier New" panose="02070309020205020404" pitchFamily="49" charset="0"/>
                <a:cs typeface="Courier New" panose="02070309020205020404" pitchFamily="49" charset="0"/>
              </a:rPr>
              <a:t> AND s.user.id = :</a:t>
            </a:r>
            <a:r>
              <a:rPr lang="en-GB" sz="1500" dirty="0" err="1">
                <a:latin typeface="Courier New" panose="02070309020205020404" pitchFamily="49" charset="0"/>
                <a:cs typeface="Courier New" panose="02070309020205020404" pitchFamily="49" charset="0"/>
              </a:rPr>
              <a:t>userId</a:t>
            </a:r>
            <a:r>
              <a:rPr lang="en-GB" sz="1500" dirty="0">
                <a:latin typeface="Courier New" panose="02070309020205020404" pitchFamily="49" charset="0"/>
                <a:cs typeface="Courier New" panose="02070309020205020404" pitchFamily="49" charset="0"/>
              </a:rPr>
              <a:t> and </a:t>
            </a:r>
            <a:r>
              <a:rPr lang="en-GB" sz="1500" dirty="0" err="1">
                <a:latin typeface="Courier New" panose="02070309020205020404" pitchFamily="49" charset="0"/>
                <a:cs typeface="Courier New" panose="02070309020205020404" pitchFamily="49" charset="0"/>
              </a:rPr>
              <a:t>s.cancelled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public class Submission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Integer points;</a:t>
            </a:r>
          </a:p>
          <a:p>
            <a:pPr marL="0" indent="0">
              <a:spcBef>
                <a:spcPts val="0"/>
              </a:spcBef>
              <a:buNone/>
            </a:pPr>
            <a:r>
              <a:rPr lang="en-GB" sz="1500" dirty="0">
                <a:latin typeface="Courier New" panose="02070309020205020404" pitchFamily="49" charset="0"/>
                <a:cs typeface="Courier New" panose="02070309020205020404" pitchFamily="49" charset="0"/>
              </a:rPr>
              <a:t>	private Boolean cancelled;</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"product")</a:t>
            </a:r>
          </a:p>
          <a:p>
            <a:pPr marL="0" indent="0">
              <a:spcBef>
                <a:spcPts val="0"/>
              </a:spcBef>
              <a:buNone/>
            </a:pPr>
            <a:r>
              <a:rPr lang="en-GB" sz="1500" dirty="0">
                <a:latin typeface="Courier New" panose="02070309020205020404" pitchFamily="49" charset="0"/>
                <a:cs typeface="Courier New" panose="02070309020205020404" pitchFamily="49" charset="0"/>
              </a:rPr>
              <a:t>	private Product </a:t>
            </a:r>
            <a:r>
              <a:rPr lang="en-GB" sz="1500" dirty="0" err="1">
                <a:latin typeface="Courier New" panose="02070309020205020404" pitchFamily="49" charset="0"/>
                <a:cs typeface="Courier New" panose="02070309020205020404" pitchFamily="49" charset="0"/>
              </a:rPr>
              <a:t>product</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//bi-directional many-to-one association to Answer</a:t>
            </a:r>
          </a:p>
          <a:p>
            <a:pPr marL="0" indent="0">
              <a:spcBef>
                <a:spcPts val="0"/>
              </a:spcBef>
              <a:buNone/>
            </a:pPr>
            <a:r>
              <a:rPr lang="en-GB" sz="1500" dirty="0">
                <a:latin typeface="Courier New" panose="02070309020205020404" pitchFamily="49" charset="0"/>
                <a:cs typeface="Courier New" panose="02070309020205020404" pitchFamily="49" charset="0"/>
              </a:rPr>
              <a:t>	@OneToMany(mappedBy="submission", fetch = </a:t>
            </a:r>
            <a:r>
              <a:rPr lang="en-GB" sz="1500" dirty="0" err="1">
                <a:latin typeface="Courier New" panose="02070309020205020404" pitchFamily="49" charset="0"/>
                <a:cs typeface="Courier New" panose="02070309020205020404" pitchFamily="49" charset="0"/>
              </a:rPr>
              <a:t>FetchType.LAZY</a:t>
            </a:r>
            <a:r>
              <a:rPr lang="en-GB" sz="1500" dirty="0">
                <a:latin typeface="Courier New" panose="02070309020205020404" pitchFamily="49" charset="0"/>
                <a:cs typeface="Courier New" panose="02070309020205020404" pitchFamily="49" charset="0"/>
              </a:rPr>
              <a:t>, cascade = {</a:t>
            </a:r>
            <a:r>
              <a:rPr lang="en-GB" sz="1500" dirty="0" err="1">
                <a:latin typeface="Courier New" panose="02070309020205020404" pitchFamily="49" charset="0"/>
                <a:cs typeface="Courier New" panose="02070309020205020404" pitchFamily="49" charset="0"/>
              </a:rPr>
              <a:t>CascadeType.REMOVE,CascadeType.PERSIST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 )</a:t>
            </a:r>
          </a:p>
          <a:p>
            <a:pPr marL="0" indent="0">
              <a:spcBef>
                <a:spcPts val="0"/>
              </a:spcBef>
              <a:buNone/>
            </a:pPr>
            <a:r>
              <a:rPr lang="en-GB" sz="1500" dirty="0">
                <a:latin typeface="Courier New" panose="02070309020205020404" pitchFamily="49" charset="0"/>
                <a:cs typeface="Courier New" panose="02070309020205020404" pitchFamily="49" charset="0"/>
              </a:rPr>
              <a:t>	private List&lt;Answer&gt; answers;</a:t>
            </a:r>
          </a:p>
          <a:p>
            <a:pPr marL="0" indent="0">
              <a:spcBef>
                <a:spcPts val="0"/>
              </a:spcBef>
              <a:buNone/>
            </a:pPr>
            <a:r>
              <a:rPr lang="en-GB" sz="1500" dirty="0">
                <a:latin typeface="Courier New" panose="02070309020205020404" pitchFamily="49" charset="0"/>
                <a:cs typeface="Courier New" panose="02070309020205020404" pitchFamily="49" charset="0"/>
              </a:rPr>
              <a:t>	@OneToOne(mappedBy="submission", cascade = {</a:t>
            </a:r>
            <a:r>
              <a:rPr lang="en-GB" sz="1500" dirty="0" err="1">
                <a:latin typeface="Courier New" panose="02070309020205020404" pitchFamily="49" charset="0"/>
                <a:cs typeface="Courier New" panose="02070309020205020404" pitchFamily="49" charset="0"/>
              </a:rPr>
              <a:t>CascadeType.REMOVE,CascadeType.PERSIST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Statistics </a:t>
            </a:r>
            <a:r>
              <a:rPr lang="en-GB" sz="1500" dirty="0" err="1">
                <a:latin typeface="Courier New" panose="02070309020205020404" pitchFamily="49" charset="0"/>
                <a:cs typeface="Courier New" panose="02070309020205020404" pitchFamily="49" charset="0"/>
              </a:rPr>
              <a:t>statistics</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Submission()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Submission(User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 Product product)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this.product</a:t>
            </a:r>
            <a:r>
              <a:rPr lang="en-GB" sz="1500" dirty="0">
                <a:latin typeface="Courier New" panose="02070309020205020404" pitchFamily="49" charset="0"/>
                <a:cs typeface="Courier New" panose="02070309020205020404" pitchFamily="49" charset="0"/>
              </a:rPr>
              <a:t> = product;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this.cancelled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this.points</a:t>
            </a:r>
            <a:r>
              <a:rPr lang="en-GB" sz="1500" dirty="0">
                <a:latin typeface="Courier New" panose="02070309020205020404" pitchFamily="49" charset="0"/>
                <a:cs typeface="Courier New" panose="02070309020205020404" pitchFamily="49" charset="0"/>
              </a:rPr>
              <a:t> = 0;</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2973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Submission(continue)</a:t>
            </a:r>
          </a:p>
        </p:txBody>
      </p:sp>
      <p:sp>
        <p:nvSpPr>
          <p:cNvPr id="5" name="Content Placeholder 4"/>
          <p:cNvSpPr>
            <a:spLocks noGrp="1"/>
          </p:cNvSpPr>
          <p:nvPr>
            <p:ph idx="1"/>
          </p:nvPr>
        </p:nvSpPr>
        <p:spPr>
          <a:xfrm>
            <a:off x="1" y="1434164"/>
            <a:ext cx="9144000" cy="5342021"/>
          </a:xfrm>
        </p:spPr>
        <p:txBody>
          <a:bodyPr>
            <a:normAutofit fontScale="47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	public User </a:t>
            </a:r>
            <a:r>
              <a:rPr lang="en-GB" sz="1500" dirty="0" err="1">
                <a:latin typeface="Courier New" panose="02070309020205020404" pitchFamily="49" charset="0"/>
                <a:cs typeface="Courier New" panose="02070309020205020404" pitchFamily="49" charset="0"/>
              </a:rPr>
              <a:t>getUser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return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a:t>
            </a:r>
            <a:r>
              <a:rPr lang="en-GB" sz="1500" dirty="0">
                <a:latin typeface="Courier New" panose="02070309020205020404" pitchFamily="49" charset="0"/>
                <a:cs typeface="Courier New" panose="02070309020205020404" pitchFamily="49" charset="0"/>
              </a:rPr>
              <a:t>(User user)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Product </a:t>
            </a:r>
            <a:r>
              <a:rPr lang="en-GB" sz="1500" dirty="0" err="1">
                <a:latin typeface="Courier New" panose="02070309020205020404" pitchFamily="49" charset="0"/>
                <a:cs typeface="Courier New" panose="02070309020205020404" pitchFamily="49" charset="0"/>
              </a:rPr>
              <a:t>getProduct</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product;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setProduct</a:t>
            </a:r>
            <a:r>
              <a:rPr lang="en-GB" sz="1500" dirty="0">
                <a:latin typeface="Courier New" panose="02070309020205020404" pitchFamily="49" charset="0"/>
                <a:cs typeface="Courier New" panose="02070309020205020404" pitchFamily="49" charset="0"/>
              </a:rPr>
              <a:t>(Product product)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this.product</a:t>
            </a:r>
            <a:r>
              <a:rPr lang="en-GB" sz="1500" dirty="0">
                <a:latin typeface="Courier New" panose="02070309020205020404" pitchFamily="49" charset="0"/>
                <a:cs typeface="Courier New" panose="02070309020205020404" pitchFamily="49" charset="0"/>
              </a:rPr>
              <a:t> = product;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getPoints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points;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setPoints</a:t>
            </a:r>
            <a:r>
              <a:rPr lang="en-GB" sz="1500" dirty="0">
                <a:latin typeface="Courier New" panose="02070309020205020404" pitchFamily="49" charset="0"/>
                <a:cs typeface="Courier New" panose="02070309020205020404" pitchFamily="49" charset="0"/>
              </a:rPr>
              <a:t>(Integer points)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this.points</a:t>
            </a:r>
            <a:r>
              <a:rPr lang="en-GB" sz="1500" dirty="0">
                <a:latin typeface="Courier New" panose="02070309020205020404" pitchFamily="49" charset="0"/>
                <a:cs typeface="Courier New" panose="02070309020205020404" pitchFamily="49" charset="0"/>
              </a:rPr>
              <a:t> = points;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Boolean </a:t>
            </a:r>
            <a:r>
              <a:rPr lang="en-GB" sz="1500" dirty="0" err="1">
                <a:latin typeface="Courier New" panose="02070309020205020404" pitchFamily="49" charset="0"/>
                <a:cs typeface="Courier New" panose="02070309020205020404" pitchFamily="49" charset="0"/>
              </a:rPr>
              <a:t>getCancelled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cancelled;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setCancelled</a:t>
            </a:r>
            <a:r>
              <a:rPr lang="en-GB" sz="1500" dirty="0">
                <a:latin typeface="Courier New" panose="02070309020205020404" pitchFamily="49" charset="0"/>
                <a:cs typeface="Courier New" panose="02070309020205020404" pitchFamily="49" charset="0"/>
              </a:rPr>
              <a:t>(Boolean cancelled)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this.cancelled</a:t>
            </a:r>
            <a:r>
              <a:rPr lang="en-GB" sz="1500" dirty="0">
                <a:latin typeface="Courier New" panose="02070309020205020404" pitchFamily="49" charset="0"/>
                <a:cs typeface="Courier New" panose="02070309020205020404" pitchFamily="49" charset="0"/>
              </a:rPr>
              <a:t> = cancelled;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List&lt;Answer&gt; </a:t>
            </a:r>
            <a:r>
              <a:rPr lang="en-GB" sz="1500" dirty="0" err="1">
                <a:latin typeface="Courier New" panose="02070309020205020404" pitchFamily="49" charset="0"/>
                <a:cs typeface="Courier New" panose="02070309020205020404" pitchFamily="49" charset="0"/>
              </a:rPr>
              <a:t>getAnswers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answers;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setAnswers</a:t>
            </a:r>
            <a:r>
              <a:rPr lang="en-GB" sz="1500" dirty="0">
                <a:latin typeface="Courier New" panose="02070309020205020404" pitchFamily="49" charset="0"/>
                <a:cs typeface="Courier New" panose="02070309020205020404" pitchFamily="49" charset="0"/>
              </a:rPr>
              <a:t>(List&lt;Answer&gt; answers)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this.answers</a:t>
            </a:r>
            <a:r>
              <a:rPr lang="en-GB" sz="1500" dirty="0">
                <a:latin typeface="Courier New" panose="02070309020205020404" pitchFamily="49" charset="0"/>
                <a:cs typeface="Courier New" panose="02070309020205020404" pitchFamily="49" charset="0"/>
              </a:rPr>
              <a:t> = answers;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Statistics </a:t>
            </a:r>
            <a:r>
              <a:rPr lang="en-GB" sz="1500" dirty="0" err="1">
                <a:latin typeface="Courier New" panose="02070309020205020404" pitchFamily="49" charset="0"/>
                <a:cs typeface="Courier New" panose="02070309020205020404" pitchFamily="49" charset="0"/>
              </a:rPr>
              <a:t>getStatistics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statistics;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setStatistics</a:t>
            </a:r>
            <a:r>
              <a:rPr lang="en-GB" sz="1500" dirty="0">
                <a:latin typeface="Courier New" panose="02070309020205020404" pitchFamily="49" charset="0"/>
                <a:cs typeface="Courier New" panose="02070309020205020404" pitchFamily="49" charset="0"/>
              </a:rPr>
              <a:t>(Statistics statistics)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this.statistics</a:t>
            </a:r>
            <a:r>
              <a:rPr lang="en-GB" sz="1500" dirty="0">
                <a:latin typeface="Courier New" panose="02070309020205020404" pitchFamily="49" charset="0"/>
                <a:cs typeface="Courier New" panose="02070309020205020404" pitchFamily="49" charset="0"/>
              </a:rPr>
              <a:t> = statistics;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addAnswer</a:t>
            </a:r>
            <a:r>
              <a:rPr lang="en-GB" sz="1500" dirty="0">
                <a:latin typeface="Courier New" panose="02070309020205020404" pitchFamily="49" charset="0"/>
                <a:cs typeface="Courier New" panose="02070309020205020404" pitchFamily="49" charset="0"/>
              </a:rPr>
              <a:t>(Answer answer)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answer.setSubmission</a:t>
            </a:r>
            <a:r>
              <a:rPr lang="en-GB" sz="1500" dirty="0">
                <a:latin typeface="Courier New" panose="02070309020205020404" pitchFamily="49" charset="0"/>
                <a:cs typeface="Courier New" panose="02070309020205020404" pitchFamily="49" charset="0"/>
              </a:rPr>
              <a:t>(this);</a:t>
            </a:r>
          </a:p>
          <a:p>
            <a:pPr marL="0" indent="0">
              <a:spcBef>
                <a:spcPts val="0"/>
              </a:spcBef>
              <a:buNone/>
            </a:pPr>
            <a:r>
              <a:rPr lang="en-GB" sz="1500" dirty="0">
                <a:latin typeface="Courier New" panose="02070309020205020404" pitchFamily="49" charset="0"/>
                <a:cs typeface="Courier New" panose="02070309020205020404" pitchFamily="49" charset="0"/>
              </a:rPr>
              <a:t>		if (answers != null)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answers.add</a:t>
            </a:r>
            <a:r>
              <a:rPr lang="en-GB" sz="1500" dirty="0">
                <a:latin typeface="Courier New" panose="02070309020205020404" pitchFamily="49" charset="0"/>
                <a:cs typeface="Courier New" panose="02070309020205020404" pitchFamily="49" charset="0"/>
              </a:rPr>
              <a:t>(answer);</a:t>
            </a:r>
          </a:p>
          <a:p>
            <a:pPr marL="0" indent="0">
              <a:spcBef>
                <a:spcPts val="0"/>
              </a:spcBef>
              <a:buNone/>
            </a:pPr>
            <a:r>
              <a:rPr lang="en-GB" sz="1500" dirty="0">
                <a:latin typeface="Courier New" panose="02070309020205020404" pitchFamily="49" charset="0"/>
                <a:cs typeface="Courier New" panose="02070309020205020404" pitchFamily="49" charset="0"/>
              </a:rPr>
              <a:t>		} else {</a:t>
            </a:r>
          </a:p>
          <a:p>
            <a:pPr marL="0" indent="0">
              <a:spcBef>
                <a:spcPts val="0"/>
              </a:spcBef>
              <a:buNone/>
            </a:pPr>
            <a:r>
              <a:rPr lang="en-GB" sz="1500" dirty="0">
                <a:latin typeface="Courier New" panose="02070309020205020404" pitchFamily="49" charset="0"/>
                <a:cs typeface="Courier New" panose="02070309020205020404" pitchFamily="49" charset="0"/>
              </a:rPr>
              <a:t>			answers = new </a:t>
            </a:r>
            <a:r>
              <a:rPr lang="en-GB" sz="1500" dirty="0" err="1">
                <a:latin typeface="Courier New" panose="02070309020205020404" pitchFamily="49" charset="0"/>
                <a:cs typeface="Courier New" panose="02070309020205020404" pitchFamily="49" charset="0"/>
              </a:rPr>
              <a:t>ArrayList</a:t>
            </a:r>
            <a:r>
              <a:rPr lang="en-GB" sz="1500" dirty="0">
                <a:latin typeface="Courier New" panose="02070309020205020404" pitchFamily="49" charset="0"/>
                <a:cs typeface="Courier New" panose="02070309020205020404" pitchFamily="49" charset="0"/>
              </a:rPr>
              <a:t>&lt;Answer&gt;();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answers.add</a:t>
            </a:r>
            <a:r>
              <a:rPr lang="en-GB" sz="1500" dirty="0">
                <a:latin typeface="Courier New" panose="02070309020205020404" pitchFamily="49" charset="0"/>
                <a:cs typeface="Courier New" panose="02070309020205020404" pitchFamily="49" charset="0"/>
              </a:rPr>
              <a:t>(answer);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addStatistics</a:t>
            </a:r>
            <a:r>
              <a:rPr lang="en-GB" sz="1500" dirty="0">
                <a:latin typeface="Courier New" panose="02070309020205020404" pitchFamily="49" charset="0"/>
                <a:cs typeface="Courier New" panose="02070309020205020404" pitchFamily="49" charset="0"/>
              </a:rPr>
              <a:t>(Statistics stats)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stats.setSubmission</a:t>
            </a:r>
            <a:r>
              <a:rPr lang="en-GB" sz="1500" dirty="0">
                <a:latin typeface="Courier New" panose="02070309020205020404" pitchFamily="49" charset="0"/>
                <a:cs typeface="Courier New" panose="02070309020205020404" pitchFamily="49" charset="0"/>
              </a:rPr>
              <a:t>(this);</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this.statistics</a:t>
            </a:r>
            <a:r>
              <a:rPr lang="en-GB" sz="1500" dirty="0">
                <a:latin typeface="Courier New" panose="02070309020205020404" pitchFamily="49" charset="0"/>
                <a:cs typeface="Courier New" panose="02070309020205020404" pitchFamily="49" charset="0"/>
              </a:rPr>
              <a:t> = stats;</a:t>
            </a:r>
          </a:p>
          <a:p>
            <a:pPr marL="0" indent="0">
              <a:spcBef>
                <a:spcPts val="0"/>
              </a:spcBef>
              <a:buNone/>
            </a:pPr>
            <a:r>
              <a:rPr lang="en-GB"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636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49" y="1457978"/>
            <a:ext cx="8235951" cy="5306889"/>
          </a:xfrm>
        </p:spPr>
        <p:txBody>
          <a:bodyPr>
            <a:noAutofit/>
          </a:bodyPr>
          <a:lstStyle/>
          <a:p>
            <a:pPr marL="0" indent="0">
              <a:buNone/>
            </a:pPr>
            <a:r>
              <a:rPr lang="en-US" sz="1600"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pPr marL="0" indent="0">
              <a:buNone/>
            </a:pPr>
            <a:r>
              <a:rPr lang="en-US" sz="1600" dirty="0"/>
              <a:t>When the user submits the questionnaire one or more trigger compute the gamification points to assign to the user for the specific questionnaire, according to the following rule: </a:t>
            </a:r>
          </a:p>
          <a:p>
            <a:pPr marL="342900" indent="-342900">
              <a:buFont typeface="+mj-lt"/>
              <a:buAutoNum type="arabicPeriod"/>
            </a:pPr>
            <a:r>
              <a:rPr lang="en-US" sz="1600" dirty="0"/>
              <a:t>One point is assigned for every answered question of section 1 (remember that the number of questions can vary in different questionnaires).</a:t>
            </a:r>
          </a:p>
          <a:p>
            <a:pPr marL="342900" indent="-342900">
              <a:buFont typeface="+mj-lt"/>
              <a:buAutoNum type="arabicPeriod"/>
            </a:pPr>
            <a:r>
              <a:rPr lang="en-US" sz="1600" dirty="0"/>
              <a:t>Two points are assigned for every answered optional question of section</a:t>
            </a:r>
          </a:p>
          <a:p>
            <a:pPr marL="0" indent="0">
              <a:buNone/>
            </a:pPr>
            <a:endParaRPr lang="en-GB" sz="1600"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Product</a:t>
            </a:r>
          </a:p>
        </p:txBody>
      </p:sp>
      <p:sp>
        <p:nvSpPr>
          <p:cNvPr id="5" name="Content Placeholder 4"/>
          <p:cNvSpPr>
            <a:spLocks noGrp="1"/>
          </p:cNvSpPr>
          <p:nvPr>
            <p:ph idx="1"/>
          </p:nvPr>
        </p:nvSpPr>
        <p:spPr>
          <a:xfrm>
            <a:off x="1" y="1434164"/>
            <a:ext cx="9144000" cy="5342021"/>
          </a:xfrm>
        </p:spPr>
        <p:txBody>
          <a:bodyPr>
            <a:normAutofit fontScale="47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"product",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Product.getProductById</a:t>
            </a:r>
            <a:r>
              <a:rPr lang="en-GB" sz="1500" dirty="0">
                <a:latin typeface="Courier New" panose="02070309020205020404" pitchFamily="49" charset="0"/>
                <a:cs typeface="Courier New" panose="02070309020205020404" pitchFamily="49" charset="0"/>
              </a:rPr>
              <a:t>", query = "SELECT p FROM Product p WHERE p.id = :</a:t>
            </a:r>
            <a:r>
              <a:rPr lang="en-GB" sz="1500" dirty="0" err="1">
                <a:latin typeface="Courier New" panose="02070309020205020404" pitchFamily="49" charset="0"/>
                <a:cs typeface="Courier New" panose="02070309020205020404" pitchFamily="49" charset="0"/>
              </a:rPr>
              <a:t>productId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Product.getAllProducts</a:t>
            </a:r>
            <a:r>
              <a:rPr lang="en-GB" sz="1500" dirty="0">
                <a:latin typeface="Courier New" panose="02070309020205020404" pitchFamily="49" charset="0"/>
                <a:cs typeface="Courier New" panose="02070309020205020404" pitchFamily="49" charset="0"/>
              </a:rPr>
              <a:t>", query = "SELECT p FROM Product p ORDER BY </a:t>
            </a:r>
            <a:r>
              <a:rPr lang="en-GB" sz="1500" dirty="0" err="1">
                <a:latin typeface="Courier New" panose="02070309020205020404" pitchFamily="49" charset="0"/>
                <a:cs typeface="Courier New" panose="02070309020205020404" pitchFamily="49" charset="0"/>
              </a:rPr>
              <a:t>p.date</a:t>
            </a:r>
            <a:r>
              <a:rPr lang="en-GB" sz="1500" dirty="0">
                <a:latin typeface="Courier New" panose="02070309020205020404" pitchFamily="49" charset="0"/>
                <a:cs typeface="Courier New" panose="02070309020205020404" pitchFamily="49" charset="0"/>
              </a:rPr>
              <a:t> DESC")</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Product.findDailyProduct</a:t>
            </a:r>
            <a:r>
              <a:rPr lang="en-GB" sz="1500" dirty="0">
                <a:latin typeface="Courier New" panose="02070309020205020404" pitchFamily="49" charset="0"/>
                <a:cs typeface="Courier New" panose="02070309020205020404" pitchFamily="49" charset="0"/>
              </a:rPr>
              <a:t>", query = "SELECT p FROM Product p WHERE </a:t>
            </a:r>
            <a:r>
              <a:rPr lang="en-GB" sz="1500" dirty="0" err="1">
                <a:latin typeface="Courier New" panose="02070309020205020404" pitchFamily="49" charset="0"/>
                <a:cs typeface="Courier New" panose="02070309020205020404" pitchFamily="49" charset="0"/>
              </a:rPr>
              <a:t>p.date</a:t>
            </a:r>
            <a:r>
              <a:rPr lang="en-GB" sz="1500" dirty="0">
                <a:latin typeface="Courier New" panose="02070309020205020404" pitchFamily="49" charset="0"/>
                <a:cs typeface="Courier New" panose="02070309020205020404" pitchFamily="49" charset="0"/>
              </a:rPr>
              <a:t> = ?1")</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Product.findPreviousProduct</a:t>
            </a:r>
            <a:r>
              <a:rPr lang="en-GB" sz="1500" dirty="0">
                <a:latin typeface="Courier New" panose="02070309020205020404" pitchFamily="49" charset="0"/>
                <a:cs typeface="Courier New" panose="02070309020205020404" pitchFamily="49" charset="0"/>
              </a:rPr>
              <a:t>", query = "SELECT p FROM Product p WHERE </a:t>
            </a:r>
            <a:r>
              <a:rPr lang="en-GB" sz="1500" dirty="0" err="1">
                <a:latin typeface="Courier New" panose="02070309020205020404" pitchFamily="49" charset="0"/>
                <a:cs typeface="Courier New" panose="02070309020205020404" pitchFamily="49" charset="0"/>
              </a:rPr>
              <a:t>p.date</a:t>
            </a:r>
            <a:r>
              <a:rPr lang="en-GB" sz="1500" dirty="0">
                <a:latin typeface="Courier New" panose="02070309020205020404" pitchFamily="49" charset="0"/>
                <a:cs typeface="Courier New" panose="02070309020205020404" pitchFamily="49" charset="0"/>
              </a:rPr>
              <a:t> &lt; ?1")</a:t>
            </a:r>
          </a:p>
          <a:p>
            <a:pPr marL="0" indent="0">
              <a:spcBef>
                <a:spcPts val="0"/>
              </a:spcBef>
              <a:buNone/>
            </a:pPr>
            <a:r>
              <a:rPr lang="en-GB" sz="1500" dirty="0">
                <a:latin typeface="Courier New" panose="02070309020205020404" pitchFamily="49" charset="0"/>
                <a:cs typeface="Courier New" panose="02070309020205020404" pitchFamily="49" charset="0"/>
              </a:rPr>
              <a:t>public class Product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name;</a:t>
            </a:r>
          </a:p>
          <a:p>
            <a:pPr marL="0" indent="0">
              <a:spcBef>
                <a:spcPts val="0"/>
              </a:spcBef>
              <a:buNone/>
            </a:pPr>
            <a:r>
              <a:rPr lang="en-GB" sz="1500" dirty="0">
                <a:latin typeface="Courier New" panose="02070309020205020404" pitchFamily="49" charset="0"/>
                <a:cs typeface="Courier New" panose="02070309020205020404" pitchFamily="49" charset="0"/>
              </a:rPr>
              <a:t>	@Basic(fetch = </a:t>
            </a:r>
            <a:r>
              <a:rPr lang="en-GB" sz="1500" dirty="0" err="1">
                <a:latin typeface="Courier New" panose="02070309020205020404" pitchFamily="49" charset="0"/>
                <a:cs typeface="Courier New" panose="02070309020205020404" pitchFamily="49" charset="0"/>
              </a:rPr>
              <a:t>FetchType.LAZY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@Lob</a:t>
            </a:r>
          </a:p>
          <a:p>
            <a:pPr marL="0" indent="0">
              <a:spcBef>
                <a:spcPts val="0"/>
              </a:spcBef>
              <a:buNone/>
            </a:pPr>
            <a:r>
              <a:rPr lang="en-GB" sz="1500" dirty="0">
                <a:latin typeface="Courier New" panose="02070309020205020404" pitchFamily="49" charset="0"/>
                <a:cs typeface="Courier New" panose="02070309020205020404" pitchFamily="49" charset="0"/>
              </a:rPr>
              <a:t>	private byte[] image;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Date </a:t>
            </a:r>
            <a:r>
              <a:rPr lang="en-GB" sz="1500" dirty="0" err="1">
                <a:latin typeface="Courier New" panose="02070309020205020404" pitchFamily="49" charset="0"/>
                <a:cs typeface="Courier New" panose="02070309020205020404" pitchFamily="49" charset="0"/>
              </a:rPr>
              <a:t>date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Product()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Product(String name, byte[] image, Date date) {</a:t>
            </a:r>
          </a:p>
          <a:p>
            <a:pPr marL="0" indent="0">
              <a:spcBef>
                <a:spcPts val="0"/>
              </a:spcBef>
              <a:buNone/>
            </a:pPr>
            <a:r>
              <a:rPr lang="en-GB" sz="1500" dirty="0">
                <a:latin typeface="Courier New" panose="02070309020205020404" pitchFamily="49" charset="0"/>
                <a:cs typeface="Courier New" panose="02070309020205020404" pitchFamily="49" charset="0"/>
              </a:rPr>
              <a:t>		this.name = name;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this.image</a:t>
            </a:r>
            <a:r>
              <a:rPr lang="en-GB" sz="1500" dirty="0">
                <a:latin typeface="Courier New" panose="02070309020205020404" pitchFamily="49" charset="0"/>
                <a:cs typeface="Courier New" panose="02070309020205020404" pitchFamily="49" charset="0"/>
              </a:rPr>
              <a:t> = image;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a:t>
            </a:r>
            <a:r>
              <a:rPr lang="en-GB" sz="1500" dirty="0">
                <a:latin typeface="Courier New" panose="02070309020205020404" pitchFamily="49" charset="0"/>
                <a:cs typeface="Courier New" panose="02070309020205020404" pitchFamily="49" charset="0"/>
              </a:rPr>
              <a:t> = date;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getName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setName</a:t>
            </a:r>
            <a:r>
              <a:rPr lang="en-GB" sz="1500" dirty="0">
                <a:latin typeface="Courier New" panose="02070309020205020404" pitchFamily="49" charset="0"/>
                <a:cs typeface="Courier New" panose="02070309020205020404" pitchFamily="49" charset="0"/>
              </a:rPr>
              <a:t>(String name) {</a:t>
            </a:r>
          </a:p>
          <a:p>
            <a:pPr marL="0" indent="0">
              <a:spcBef>
                <a:spcPts val="0"/>
              </a:spcBef>
              <a:buNone/>
            </a:pPr>
            <a:r>
              <a:rPr lang="en-GB" sz="1500" dirty="0">
                <a:latin typeface="Courier New" panose="02070309020205020404" pitchFamily="49" charset="0"/>
                <a:cs typeface="Courier New" panose="02070309020205020404" pitchFamily="49" charset="0"/>
              </a:rPr>
              <a:t>		this.name = 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byte[] </a:t>
            </a:r>
            <a:r>
              <a:rPr lang="en-GB" sz="1500" dirty="0" err="1">
                <a:latin typeface="Courier New" panose="02070309020205020404" pitchFamily="49" charset="0"/>
                <a:cs typeface="Courier New" panose="02070309020205020404" pitchFamily="49" charset="0"/>
              </a:rPr>
              <a:t>getImage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image;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setImage</a:t>
            </a:r>
            <a:r>
              <a:rPr lang="en-GB" sz="1500" dirty="0">
                <a:latin typeface="Courier New" panose="02070309020205020404" pitchFamily="49" charset="0"/>
                <a:cs typeface="Courier New" panose="02070309020205020404" pitchFamily="49" charset="0"/>
              </a:rPr>
              <a:t>(byte[] image)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this.image</a:t>
            </a:r>
            <a:r>
              <a:rPr lang="en-GB" sz="1500" dirty="0">
                <a:latin typeface="Courier New" panose="02070309020205020404" pitchFamily="49" charset="0"/>
                <a:cs typeface="Courier New" panose="02070309020205020404" pitchFamily="49" charset="0"/>
              </a:rPr>
              <a:t> = image;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Date </a:t>
            </a:r>
            <a:r>
              <a:rPr lang="en-GB" sz="1500" dirty="0" err="1">
                <a:latin typeface="Courier New" panose="02070309020205020404" pitchFamily="49" charset="0"/>
                <a:cs typeface="Courier New" panose="02070309020205020404" pitchFamily="49" charset="0"/>
              </a:rPr>
              <a:t>getDate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date;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setDate</a:t>
            </a:r>
            <a:r>
              <a:rPr lang="en-GB" sz="1500" dirty="0">
                <a:latin typeface="Courier New" panose="02070309020205020404" pitchFamily="49" charset="0"/>
                <a:cs typeface="Courier New" panose="02070309020205020404" pitchFamily="49" charset="0"/>
              </a:rPr>
              <a:t>(Date date)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a:t>
            </a:r>
            <a:r>
              <a:rPr lang="en-GB" sz="1500" dirty="0">
                <a:latin typeface="Courier New" panose="02070309020205020404" pitchFamily="49" charset="0"/>
                <a:cs typeface="Courier New" panose="02070309020205020404" pitchFamily="49" charset="0"/>
              </a:rPr>
              <a:t> = date;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getBase64Image() {</a:t>
            </a:r>
          </a:p>
          <a:p>
            <a:pPr marL="0" indent="0">
              <a:spcBef>
                <a:spcPts val="0"/>
              </a:spcBef>
              <a:buNone/>
            </a:pPr>
            <a:r>
              <a:rPr lang="en-GB" sz="1500" dirty="0">
                <a:latin typeface="Courier New" panose="02070309020205020404" pitchFamily="49" charset="0"/>
                <a:cs typeface="Courier New" panose="02070309020205020404" pitchFamily="49" charset="0"/>
              </a:rPr>
              <a:t>		return Base64.getMimeEncoder().</a:t>
            </a:r>
            <a:r>
              <a:rPr lang="en-GB" sz="1500" dirty="0" err="1">
                <a:latin typeface="Courier New" panose="02070309020205020404" pitchFamily="49" charset="0"/>
                <a:cs typeface="Courier New" panose="02070309020205020404" pitchFamily="49" charset="0"/>
              </a:rPr>
              <a:t>encodeToString</a:t>
            </a:r>
            <a:r>
              <a:rPr lang="en-GB" sz="1500" dirty="0">
                <a:latin typeface="Courier New" panose="02070309020205020404" pitchFamily="49" charset="0"/>
                <a:cs typeface="Courier New" panose="02070309020205020404" pitchFamily="49" charset="0"/>
              </a:rPr>
              <a:t>(image);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941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800" dirty="0">
                <a:latin typeface="Courier New" panose="02070309020205020404" pitchFamily="49" charset="0"/>
                <a:cs typeface="Courier New" panose="02070309020205020404" pitchFamily="49" charset="0"/>
              </a:rPr>
              <a:t>@Entity</a:t>
            </a:r>
          </a:p>
          <a:p>
            <a:pPr marL="0" indent="0">
              <a:spcBef>
                <a:spcPts val="0"/>
              </a:spcBef>
              <a:buNone/>
            </a:pPr>
            <a:r>
              <a:rPr lang="en-GB" sz="800" dirty="0">
                <a:latin typeface="Courier New" panose="02070309020205020404" pitchFamily="49" charset="0"/>
                <a:cs typeface="Courier New" panose="02070309020205020404" pitchFamily="49" charset="0"/>
              </a:rPr>
              <a:t>@Table(name = "question", schema = "</a:t>
            </a:r>
            <a:r>
              <a:rPr lang="en-GB" sz="800" dirty="0" err="1">
                <a:latin typeface="Courier New" panose="02070309020205020404" pitchFamily="49" charset="0"/>
                <a:cs typeface="Courier New" panose="02070309020205020404" pitchFamily="49" charset="0"/>
              </a:rPr>
              <a:t>gamified_marketing</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@NamedQuery(name = "</a:t>
            </a:r>
            <a:r>
              <a:rPr lang="en-GB" sz="800" dirty="0" err="1">
                <a:latin typeface="Courier New" panose="02070309020205020404" pitchFamily="49" charset="0"/>
                <a:cs typeface="Courier New" panose="02070309020205020404" pitchFamily="49" charset="0"/>
              </a:rPr>
              <a:t>Question.findByProduct</a:t>
            </a:r>
            <a:r>
              <a:rPr lang="en-GB" sz="800" dirty="0">
                <a:latin typeface="Courier New" panose="02070309020205020404" pitchFamily="49" charset="0"/>
                <a:cs typeface="Courier New" panose="02070309020205020404" pitchFamily="49" charset="0"/>
              </a:rPr>
              <a:t>", query = "SELECT q FROM Question q WHERE q.product.id = :</a:t>
            </a:r>
            <a:r>
              <a:rPr lang="en-GB" sz="800" dirty="0" err="1">
                <a:latin typeface="Courier New" panose="02070309020205020404" pitchFamily="49" charset="0"/>
                <a:cs typeface="Courier New" panose="02070309020205020404" pitchFamily="49" charset="0"/>
              </a:rPr>
              <a:t>productId</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public class Question implements Serializable {</a:t>
            </a:r>
          </a:p>
          <a:p>
            <a:pPr marL="0" indent="0">
              <a:spcBef>
                <a:spcPts val="0"/>
              </a:spcBef>
              <a:buNone/>
            </a:pPr>
            <a:r>
              <a:rPr lang="en-GB" sz="800" dirty="0">
                <a:latin typeface="Courier New" panose="02070309020205020404" pitchFamily="49" charset="0"/>
                <a:cs typeface="Courier New" panose="02070309020205020404" pitchFamily="49" charset="0"/>
              </a:rPr>
              <a:t>	private static final long </a:t>
            </a:r>
            <a:r>
              <a:rPr lang="en-GB" sz="800" dirty="0" err="1">
                <a:latin typeface="Courier New" panose="02070309020205020404" pitchFamily="49" charset="0"/>
                <a:cs typeface="Courier New" panose="02070309020205020404" pitchFamily="49" charset="0"/>
              </a:rPr>
              <a:t>serialVersionUID</a:t>
            </a:r>
            <a:r>
              <a:rPr lang="en-GB" sz="800" dirty="0">
                <a:latin typeface="Courier New" panose="02070309020205020404" pitchFamily="49" charset="0"/>
                <a:cs typeface="Courier New" panose="02070309020205020404" pitchFamily="49" charset="0"/>
              </a:rPr>
              <a:t> = 1L;</a:t>
            </a:r>
          </a:p>
          <a:p>
            <a:pPr marL="0" indent="0">
              <a:spcBef>
                <a:spcPts val="0"/>
              </a:spcBef>
              <a:buNone/>
            </a:pPr>
            <a:r>
              <a:rPr lang="en-GB" sz="800" dirty="0">
                <a:latin typeface="Courier New" panose="02070309020205020404" pitchFamily="49" charset="0"/>
                <a:cs typeface="Courier New" panose="02070309020205020404" pitchFamily="49" charset="0"/>
              </a:rPr>
              <a:t>	@Id</a:t>
            </a:r>
          </a:p>
          <a:p>
            <a:pPr marL="0" indent="0">
              <a:spcBef>
                <a:spcPts val="0"/>
              </a:spcBef>
              <a:buNone/>
            </a:pPr>
            <a:r>
              <a:rPr lang="en-GB" sz="800" dirty="0">
                <a:latin typeface="Courier New" panose="02070309020205020404" pitchFamily="49" charset="0"/>
                <a:cs typeface="Courier New" panose="02070309020205020404" pitchFamily="49" charset="0"/>
              </a:rPr>
              <a:t>	@GeneratedValue(strategy = </a:t>
            </a:r>
            <a:r>
              <a:rPr lang="en-GB" sz="800" dirty="0" err="1">
                <a:latin typeface="Courier New" panose="02070309020205020404" pitchFamily="49" charset="0"/>
                <a:cs typeface="Courier New" panose="02070309020205020404" pitchFamily="49" charset="0"/>
              </a:rPr>
              <a:t>GenerationType.IDENTITY</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	private Integer id;</a:t>
            </a:r>
          </a:p>
          <a:p>
            <a:pPr marL="0" indent="0">
              <a:spcBef>
                <a:spcPts val="0"/>
              </a:spcBef>
              <a:buNone/>
            </a:pPr>
            <a:r>
              <a:rPr lang="en-GB" sz="800" dirty="0">
                <a:latin typeface="Courier New" panose="02070309020205020404" pitchFamily="49" charset="0"/>
                <a:cs typeface="Courier New" panose="02070309020205020404" pitchFamily="49" charset="0"/>
              </a:rPr>
              <a:t>	@ManyToOne</a:t>
            </a:r>
          </a:p>
          <a:p>
            <a:pPr marL="0" indent="0">
              <a:spcBef>
                <a:spcPts val="0"/>
              </a:spcBef>
              <a:buNone/>
            </a:pPr>
            <a:r>
              <a:rPr lang="en-GB" sz="800" dirty="0">
                <a:latin typeface="Courier New" panose="02070309020205020404" pitchFamily="49" charset="0"/>
                <a:cs typeface="Courier New" panose="02070309020205020404" pitchFamily="49" charset="0"/>
              </a:rPr>
              <a:t>	@JoinColumn(name = "product")</a:t>
            </a:r>
          </a:p>
          <a:p>
            <a:pPr marL="0" indent="0">
              <a:spcBef>
                <a:spcPts val="0"/>
              </a:spcBef>
              <a:buNone/>
            </a:pPr>
            <a:r>
              <a:rPr lang="en-GB" sz="800" dirty="0">
                <a:latin typeface="Courier New" panose="02070309020205020404" pitchFamily="49" charset="0"/>
                <a:cs typeface="Courier New" panose="02070309020205020404" pitchFamily="49" charset="0"/>
              </a:rPr>
              <a:t>	private Product </a:t>
            </a:r>
            <a:r>
              <a:rPr lang="en-GB" sz="800" dirty="0" err="1">
                <a:latin typeface="Courier New" panose="02070309020205020404" pitchFamily="49" charset="0"/>
                <a:cs typeface="Courier New" panose="02070309020205020404" pitchFamily="49" charset="0"/>
              </a:rPr>
              <a:t>product</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	private String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public Question() {</a:t>
            </a:r>
          </a:p>
          <a:p>
            <a:pPr marL="0" indent="0">
              <a:spcBef>
                <a:spcPts val="0"/>
              </a:spcBef>
              <a:buNone/>
            </a:pPr>
            <a:r>
              <a:rPr lang="en-GB" sz="800" dirty="0">
                <a:latin typeface="Courier New" panose="02070309020205020404" pitchFamily="49" charset="0"/>
                <a:cs typeface="Courier New" panose="02070309020205020404" pitchFamily="49" charset="0"/>
              </a:rPr>
              <a:t>		// EJB constructor</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Question(Product </a:t>
            </a:r>
            <a:r>
              <a:rPr lang="en-GB" sz="800" dirty="0" err="1">
                <a:latin typeface="Courier New" panose="02070309020205020404" pitchFamily="49" charset="0"/>
                <a:cs typeface="Courier New" panose="02070309020205020404" pitchFamily="49" charset="0"/>
              </a:rPr>
              <a:t>product</a:t>
            </a:r>
            <a:r>
              <a:rPr lang="en-GB" sz="800" dirty="0">
                <a:latin typeface="Courier New" panose="02070309020205020404" pitchFamily="49" charset="0"/>
                <a:cs typeface="Courier New" panose="02070309020205020404" pitchFamily="49" charset="0"/>
              </a:rPr>
              <a:t>, String text) {</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this.product</a:t>
            </a:r>
            <a:r>
              <a:rPr lang="en-GB" sz="800" dirty="0">
                <a:latin typeface="Courier New" panose="02070309020205020404" pitchFamily="49" charset="0"/>
                <a:cs typeface="Courier New" panose="02070309020205020404" pitchFamily="49" charset="0"/>
              </a:rPr>
              <a:t> = product;</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this.text</a:t>
            </a:r>
            <a:r>
              <a:rPr lang="en-GB" sz="800" dirty="0">
                <a:latin typeface="Courier New" panose="02070309020205020404" pitchFamily="49" charset="0"/>
                <a:cs typeface="Courier New" panose="02070309020205020404" pitchFamily="49" charset="0"/>
              </a:rPr>
              <a:t> =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public Integer </a:t>
            </a:r>
            <a:r>
              <a:rPr lang="en-GB" sz="800" dirty="0" err="1">
                <a:latin typeface="Courier New" panose="02070309020205020404" pitchFamily="49" charset="0"/>
                <a:cs typeface="Courier New" panose="02070309020205020404" pitchFamily="49" charset="0"/>
              </a:rPr>
              <a:t>getId</a:t>
            </a: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return id;</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setId</a:t>
            </a:r>
            <a:r>
              <a:rPr lang="en-GB" sz="800" dirty="0">
                <a:latin typeface="Courier New" panose="02070309020205020404" pitchFamily="49" charset="0"/>
                <a:cs typeface="Courier New" panose="02070309020205020404" pitchFamily="49" charset="0"/>
              </a:rPr>
              <a:t>(Integer id) {</a:t>
            </a:r>
          </a:p>
          <a:p>
            <a:pPr marL="0" indent="0">
              <a:spcBef>
                <a:spcPts val="0"/>
              </a:spcBef>
              <a:buNone/>
            </a:pPr>
            <a:r>
              <a:rPr lang="en-GB" sz="800" dirty="0">
                <a:latin typeface="Courier New" panose="02070309020205020404" pitchFamily="49" charset="0"/>
                <a:cs typeface="Courier New" panose="02070309020205020404" pitchFamily="49" charset="0"/>
              </a:rPr>
              <a:t>		this.id = id;</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Product </a:t>
            </a:r>
            <a:r>
              <a:rPr lang="en-GB" sz="800" dirty="0" err="1">
                <a:latin typeface="Courier New" panose="02070309020205020404" pitchFamily="49" charset="0"/>
                <a:cs typeface="Courier New" panose="02070309020205020404" pitchFamily="49" charset="0"/>
              </a:rPr>
              <a:t>getProduct</a:t>
            </a: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return product;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setProduct</a:t>
            </a:r>
            <a:r>
              <a:rPr lang="en-GB" sz="800" dirty="0">
                <a:latin typeface="Courier New" panose="02070309020205020404" pitchFamily="49" charset="0"/>
                <a:cs typeface="Courier New" panose="02070309020205020404" pitchFamily="49" charset="0"/>
              </a:rPr>
              <a:t>(Product product) {</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this.product</a:t>
            </a:r>
            <a:r>
              <a:rPr lang="en-GB" sz="800" dirty="0">
                <a:latin typeface="Courier New" panose="02070309020205020404" pitchFamily="49" charset="0"/>
                <a:cs typeface="Courier New" panose="02070309020205020404" pitchFamily="49" charset="0"/>
              </a:rPr>
              <a:t> = product;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String </a:t>
            </a:r>
            <a:r>
              <a:rPr lang="en-GB" sz="800" dirty="0" err="1">
                <a:latin typeface="Courier New" panose="02070309020205020404" pitchFamily="49" charset="0"/>
                <a:cs typeface="Courier New" panose="02070309020205020404" pitchFamily="49" charset="0"/>
              </a:rPr>
              <a:t>getText</a:t>
            </a: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return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setText</a:t>
            </a:r>
            <a:r>
              <a:rPr lang="en-GB" sz="800" dirty="0">
                <a:latin typeface="Courier New" panose="02070309020205020404" pitchFamily="49" charset="0"/>
                <a:cs typeface="Courier New" panose="02070309020205020404" pitchFamily="49" charset="0"/>
              </a:rPr>
              <a:t>(String text) {</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this.text</a:t>
            </a:r>
            <a:r>
              <a:rPr lang="en-GB" sz="800" dirty="0">
                <a:latin typeface="Courier New" panose="02070309020205020404" pitchFamily="49" charset="0"/>
                <a:cs typeface="Courier New" panose="02070309020205020404" pitchFamily="49" charset="0"/>
              </a:rPr>
              <a:t> =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9709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Answer</a:t>
            </a:r>
          </a:p>
        </p:txBody>
      </p:sp>
      <p:sp>
        <p:nvSpPr>
          <p:cNvPr id="5" name="Content Placeholder 4"/>
          <p:cNvSpPr>
            <a:spLocks noGrp="1"/>
          </p:cNvSpPr>
          <p:nvPr>
            <p:ph idx="1"/>
          </p:nvPr>
        </p:nvSpPr>
        <p:spPr>
          <a:xfrm>
            <a:off x="1" y="1434164"/>
            <a:ext cx="9144000" cy="5342021"/>
          </a:xfrm>
        </p:spPr>
        <p:txBody>
          <a:bodyPr>
            <a:normAutofit fontScale="5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"answer",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Answer.findBySubmission</a:t>
            </a:r>
            <a:r>
              <a:rPr lang="en-GB" sz="1500" dirty="0">
                <a:latin typeface="Courier New" panose="02070309020205020404" pitchFamily="49" charset="0"/>
                <a:cs typeface="Courier New" panose="02070309020205020404" pitchFamily="49" charset="0"/>
              </a:rPr>
              <a:t>", query = "SELECT a FROM Answer a WHERE a.submission.id = :</a:t>
            </a:r>
            <a:r>
              <a:rPr lang="en-GB" sz="1500" dirty="0" err="1">
                <a:latin typeface="Courier New" panose="02070309020205020404" pitchFamily="49" charset="0"/>
                <a:cs typeface="Courier New" panose="02070309020205020404" pitchFamily="49" charset="0"/>
              </a:rPr>
              <a:t>submissionId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Answer.findByQuestion</a:t>
            </a:r>
            <a:r>
              <a:rPr lang="en-GB" sz="1500" dirty="0">
                <a:latin typeface="Courier New" panose="02070309020205020404" pitchFamily="49" charset="0"/>
                <a:cs typeface="Courier New" panose="02070309020205020404" pitchFamily="49" charset="0"/>
              </a:rPr>
              <a:t>", query = "SELECT a FROM Answer a WHERE a.question.id = :</a:t>
            </a:r>
            <a:r>
              <a:rPr lang="en-GB" sz="1500" dirty="0" err="1">
                <a:latin typeface="Courier New" panose="02070309020205020404" pitchFamily="49" charset="0"/>
                <a:cs typeface="Courier New" panose="02070309020205020404" pitchFamily="49" charset="0"/>
              </a:rPr>
              <a:t>questionId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Answer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"submission")</a:t>
            </a:r>
          </a:p>
          <a:p>
            <a:pPr marL="0" indent="0">
              <a:spcBef>
                <a:spcPts val="0"/>
              </a:spcBef>
              <a:buNone/>
            </a:pPr>
            <a:r>
              <a:rPr lang="en-GB" sz="1500" dirty="0">
                <a:latin typeface="Courier New" panose="02070309020205020404" pitchFamily="49" charset="0"/>
                <a:cs typeface="Courier New" panose="02070309020205020404" pitchFamily="49" charset="0"/>
              </a:rPr>
              <a:t>	private Submission </a:t>
            </a:r>
            <a:r>
              <a:rPr lang="en-GB" sz="1500" dirty="0" err="1">
                <a:latin typeface="Courier New" panose="02070309020205020404" pitchFamily="49" charset="0"/>
                <a:cs typeface="Courier New" panose="02070309020205020404" pitchFamily="49" charset="0"/>
              </a:rPr>
              <a:t>submission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"question")</a:t>
            </a:r>
          </a:p>
          <a:p>
            <a:pPr marL="0" indent="0">
              <a:spcBef>
                <a:spcPts val="0"/>
              </a:spcBef>
              <a:buNone/>
            </a:pPr>
            <a:r>
              <a:rPr lang="en-GB" sz="1500" dirty="0">
                <a:latin typeface="Courier New" panose="02070309020205020404" pitchFamily="49" charset="0"/>
                <a:cs typeface="Courier New" panose="02070309020205020404" pitchFamily="49" charset="0"/>
              </a:rPr>
              <a:t>	private Question </a:t>
            </a:r>
            <a:r>
              <a:rPr lang="en-GB" sz="1500" dirty="0" err="1">
                <a:latin typeface="Courier New" panose="02070309020205020404" pitchFamily="49" charset="0"/>
                <a:cs typeface="Courier New" panose="02070309020205020404" pitchFamily="49" charset="0"/>
              </a:rPr>
              <a:t>question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String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Answer()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 TODO Auto-generated constructor stub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Answer(Submission sub, Question </a:t>
            </a:r>
            <a:r>
              <a:rPr lang="en-GB" sz="1500" dirty="0" err="1">
                <a:latin typeface="Courier New" panose="02070309020205020404" pitchFamily="49" charset="0"/>
                <a:cs typeface="Courier New" panose="02070309020205020404" pitchFamily="49" charset="0"/>
              </a:rPr>
              <a:t>question</a:t>
            </a:r>
            <a:r>
              <a:rPr lang="en-GB" sz="1500" dirty="0">
                <a:latin typeface="Courier New" panose="02070309020205020404" pitchFamily="49" charset="0"/>
                <a:cs typeface="Courier New" panose="02070309020205020404" pitchFamily="49" charset="0"/>
              </a:rPr>
              <a:t>, String text)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this.question</a:t>
            </a:r>
            <a:r>
              <a:rPr lang="en-GB" sz="1500" dirty="0">
                <a:latin typeface="Courier New" panose="02070309020205020404" pitchFamily="49" charset="0"/>
                <a:cs typeface="Courier New" panose="02070309020205020404" pitchFamily="49" charset="0"/>
              </a:rPr>
              <a:t> = question;</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this.text</a:t>
            </a:r>
            <a:r>
              <a:rPr lang="en-GB" sz="1500" dirty="0">
                <a:latin typeface="Courier New" panose="02070309020205020404" pitchFamily="49" charset="0"/>
                <a:cs typeface="Courier New" panose="02070309020205020404" pitchFamily="49" charset="0"/>
              </a:rPr>
              <a:t> = text;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Submission </a:t>
            </a:r>
            <a:r>
              <a:rPr lang="en-GB" sz="1500" dirty="0" err="1">
                <a:latin typeface="Courier New" panose="02070309020205020404" pitchFamily="49" charset="0"/>
                <a:cs typeface="Courier New" panose="02070309020205020404" pitchFamily="49" charset="0"/>
              </a:rPr>
              <a:t>getSubmission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setSubmission</a:t>
            </a:r>
            <a:r>
              <a:rPr lang="en-GB" sz="1500" dirty="0">
                <a:latin typeface="Courier New" panose="02070309020205020404" pitchFamily="49" charset="0"/>
                <a:cs typeface="Courier New" panose="02070309020205020404" pitchFamily="49" charset="0"/>
              </a:rPr>
              <a:t>(Submission submission)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Question </a:t>
            </a:r>
            <a:r>
              <a:rPr lang="en-GB" sz="1500" dirty="0" err="1">
                <a:latin typeface="Courier New" panose="02070309020205020404" pitchFamily="49" charset="0"/>
                <a:cs typeface="Courier New" panose="02070309020205020404" pitchFamily="49" charset="0"/>
              </a:rPr>
              <a:t>getQuestion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question;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setQuestion</a:t>
            </a:r>
            <a:r>
              <a:rPr lang="en-GB" sz="1500" dirty="0">
                <a:latin typeface="Courier New" panose="02070309020205020404" pitchFamily="49" charset="0"/>
                <a:cs typeface="Courier New" panose="02070309020205020404" pitchFamily="49" charset="0"/>
              </a:rPr>
              <a:t>(Question question)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this.question</a:t>
            </a:r>
            <a:r>
              <a:rPr lang="en-GB" sz="1500" dirty="0">
                <a:latin typeface="Courier New" panose="02070309020205020404" pitchFamily="49" charset="0"/>
                <a:cs typeface="Courier New" panose="02070309020205020404" pitchFamily="49" charset="0"/>
              </a:rPr>
              <a:t> = question;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getText</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setText</a:t>
            </a:r>
            <a:r>
              <a:rPr lang="en-GB" sz="1500" dirty="0">
                <a:latin typeface="Courier New" panose="02070309020205020404" pitchFamily="49" charset="0"/>
                <a:cs typeface="Courier New" panose="02070309020205020404" pitchFamily="49" charset="0"/>
              </a:rPr>
              <a:t>(String text)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this.text</a:t>
            </a:r>
            <a:r>
              <a:rPr lang="en-GB" sz="1500" dirty="0">
                <a:latin typeface="Courier New" panose="02070309020205020404" pitchFamily="49" charset="0"/>
                <a:cs typeface="Courier New" panose="02070309020205020404" pitchFamily="49" charset="0"/>
              </a:rPr>
              <a:t> =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140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Statistics</a:t>
            </a:r>
          </a:p>
        </p:txBody>
      </p:sp>
      <p:sp>
        <p:nvSpPr>
          <p:cNvPr id="5" name="Content Placeholder 4"/>
          <p:cNvSpPr>
            <a:spLocks noGrp="1"/>
          </p:cNvSpPr>
          <p:nvPr>
            <p:ph idx="1"/>
          </p:nvPr>
        </p:nvSpPr>
        <p:spPr>
          <a:xfrm>
            <a:off x="1" y="1434164"/>
            <a:ext cx="9144000" cy="5342021"/>
          </a:xfrm>
        </p:spPr>
        <p:txBody>
          <a:bodyPr>
            <a:normAutofit fontScale="5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"statistics",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Statistics.findBySubmission</a:t>
            </a:r>
            <a:r>
              <a:rPr lang="en-GB" sz="1500" dirty="0">
                <a:latin typeface="Courier New" panose="02070309020205020404" pitchFamily="49" charset="0"/>
                <a:cs typeface="Courier New" panose="02070309020205020404" pitchFamily="49" charset="0"/>
              </a:rPr>
              <a:t>", query = "SELECT s FROM Statistics s WHERE s.submission.id = :</a:t>
            </a:r>
            <a:r>
              <a:rPr lang="en-GB" sz="1500" dirty="0" err="1">
                <a:latin typeface="Courier New" panose="02070309020205020404" pitchFamily="49" charset="0"/>
                <a:cs typeface="Courier New" panose="02070309020205020404" pitchFamily="49" charset="0"/>
              </a:rPr>
              <a:t>submissionId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Statistics implements Serializable{</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@OneToOne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"submission")</a:t>
            </a:r>
          </a:p>
          <a:p>
            <a:pPr marL="0" indent="0">
              <a:spcBef>
                <a:spcPts val="0"/>
              </a:spcBef>
              <a:buNone/>
            </a:pPr>
            <a:r>
              <a:rPr lang="en-GB" sz="1500" dirty="0">
                <a:latin typeface="Courier New" panose="02070309020205020404" pitchFamily="49" charset="0"/>
                <a:cs typeface="Courier New" panose="02070309020205020404" pitchFamily="49" charset="0"/>
              </a:rPr>
              <a:t>	private Submission </a:t>
            </a:r>
            <a:r>
              <a:rPr lang="en-GB" sz="1500" dirty="0" err="1">
                <a:latin typeface="Courier New" panose="02070309020205020404" pitchFamily="49" charset="0"/>
                <a:cs typeface="Courier New" panose="02070309020205020404" pitchFamily="49" charset="0"/>
              </a:rPr>
              <a:t>submission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int age;</a:t>
            </a:r>
          </a:p>
          <a:p>
            <a:pPr marL="0" indent="0">
              <a:spcBef>
                <a:spcPts val="0"/>
              </a:spcBef>
              <a:buNone/>
            </a:pPr>
            <a:r>
              <a:rPr lang="en-GB" sz="1500" dirty="0">
                <a:latin typeface="Courier New" panose="02070309020205020404" pitchFamily="49" charset="0"/>
                <a:cs typeface="Courier New" panose="02070309020205020404" pitchFamily="49" charset="0"/>
              </a:rPr>
              <a:t>	private String sex;</a:t>
            </a:r>
          </a:p>
          <a:p>
            <a:pPr marL="0" indent="0">
              <a:spcBef>
                <a:spcPts val="0"/>
              </a:spcBef>
              <a:buNone/>
            </a:pPr>
            <a:r>
              <a:rPr lang="en-GB" sz="1500" dirty="0">
                <a:latin typeface="Courier New" panose="02070309020205020404" pitchFamily="49" charset="0"/>
                <a:cs typeface="Courier New" panose="02070309020205020404" pitchFamily="49" charset="0"/>
              </a:rPr>
              <a:t>	private String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Statistics()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 TODO Auto-generated constructor stub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Statistics(Submission </a:t>
            </a:r>
            <a:r>
              <a:rPr lang="en-GB" sz="1500" dirty="0" err="1">
                <a:latin typeface="Courier New" panose="02070309020205020404" pitchFamily="49" charset="0"/>
                <a:cs typeface="Courier New" panose="02070309020205020404" pitchFamily="49" charset="0"/>
              </a:rPr>
              <a:t>submission</a:t>
            </a:r>
            <a:r>
              <a:rPr lang="en-GB" sz="1500" dirty="0">
                <a:latin typeface="Courier New" panose="02070309020205020404" pitchFamily="49" charset="0"/>
                <a:cs typeface="Courier New" panose="02070309020205020404" pitchFamily="49" charset="0"/>
              </a:rPr>
              <a:t>, int age, String sex, String expertise)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this.age</a:t>
            </a:r>
            <a:r>
              <a:rPr lang="en-GB" sz="1500" dirty="0">
                <a:latin typeface="Courier New" panose="02070309020205020404" pitchFamily="49" charset="0"/>
                <a:cs typeface="Courier New" panose="02070309020205020404" pitchFamily="49" charset="0"/>
              </a:rPr>
              <a:t> = age;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this.sex</a:t>
            </a:r>
            <a:r>
              <a:rPr lang="en-GB" sz="1500" dirty="0">
                <a:latin typeface="Courier New" panose="02070309020205020404" pitchFamily="49" charset="0"/>
                <a:cs typeface="Courier New" panose="02070309020205020404" pitchFamily="49" charset="0"/>
              </a:rPr>
              <a:t> = sex;</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this.expertise</a:t>
            </a:r>
            <a:r>
              <a:rPr lang="en-GB" sz="1500" dirty="0">
                <a:latin typeface="Courier New" panose="02070309020205020404" pitchFamily="49" charset="0"/>
                <a:cs typeface="Courier New" panose="02070309020205020404" pitchFamily="49" charset="0"/>
              </a:rPr>
              <a:t> =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Statistics(int age, String sex2, String expertise2) {</a:t>
            </a:r>
          </a:p>
          <a:p>
            <a:pPr marL="0" indent="0">
              <a:spcBef>
                <a:spcPts val="0"/>
              </a:spcBef>
              <a:buNone/>
            </a:pPr>
            <a:r>
              <a:rPr lang="en-GB" sz="1500" dirty="0">
                <a:latin typeface="Courier New" panose="02070309020205020404" pitchFamily="49" charset="0"/>
                <a:cs typeface="Courier New" panose="02070309020205020404" pitchFamily="49" charset="0"/>
              </a:rPr>
              <a:t>		// TODO Auto-generated constructor stub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 </a:t>
            </a:r>
            <a:r>
              <a:rPr lang="en-GB" sz="1500" dirty="0" err="1">
                <a:latin typeface="Courier New" panose="02070309020205020404" pitchFamily="49" charset="0"/>
                <a:cs typeface="Courier New" panose="02070309020205020404" pitchFamily="49" charset="0"/>
              </a:rPr>
              <a:t>getAge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setAge</a:t>
            </a:r>
            <a:r>
              <a:rPr lang="en-GB" sz="1500" dirty="0">
                <a:latin typeface="Courier New" panose="02070309020205020404" pitchFamily="49" charset="0"/>
                <a:cs typeface="Courier New" panose="02070309020205020404" pitchFamily="49" charset="0"/>
              </a:rPr>
              <a:t>(int age)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this.age</a:t>
            </a:r>
            <a:r>
              <a:rPr lang="en-GB" sz="1500" dirty="0">
                <a:latin typeface="Courier New" panose="02070309020205020404" pitchFamily="49" charset="0"/>
                <a:cs typeface="Courier New" panose="02070309020205020404" pitchFamily="49" charset="0"/>
              </a:rPr>
              <a:t> = 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getSex</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sex;</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setSex</a:t>
            </a:r>
            <a:r>
              <a:rPr lang="en-GB" sz="1500" dirty="0">
                <a:latin typeface="Courier New" panose="02070309020205020404" pitchFamily="49" charset="0"/>
                <a:cs typeface="Courier New" panose="02070309020205020404" pitchFamily="49" charset="0"/>
              </a:rPr>
              <a:t>(String sex)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this.sex</a:t>
            </a:r>
            <a:r>
              <a:rPr lang="en-GB" sz="1500" dirty="0">
                <a:latin typeface="Courier New" panose="02070309020205020404" pitchFamily="49" charset="0"/>
                <a:cs typeface="Courier New" panose="02070309020205020404" pitchFamily="49" charset="0"/>
              </a:rPr>
              <a:t> = sex;</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getExpertise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setExpertise</a:t>
            </a:r>
            <a:r>
              <a:rPr lang="en-GB" sz="1500" dirty="0">
                <a:latin typeface="Courier New" panose="02070309020205020404" pitchFamily="49" charset="0"/>
                <a:cs typeface="Courier New" panose="02070309020205020404" pitchFamily="49" charset="0"/>
              </a:rPr>
              <a:t>(String expertise)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this.expertise</a:t>
            </a:r>
            <a:r>
              <a:rPr lang="en-GB" sz="1500" dirty="0">
                <a:latin typeface="Courier New" panose="02070309020205020404" pitchFamily="49" charset="0"/>
                <a:cs typeface="Courier New" panose="02070309020205020404" pitchFamily="49" charset="0"/>
              </a:rPr>
              <a:t> =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Submission </a:t>
            </a:r>
            <a:r>
              <a:rPr lang="en-GB" sz="1500" dirty="0" err="1">
                <a:latin typeface="Courier New" panose="02070309020205020404" pitchFamily="49" charset="0"/>
                <a:cs typeface="Courier New" panose="02070309020205020404" pitchFamily="49" charset="0"/>
              </a:rPr>
              <a:t>getSubmission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setSubmission</a:t>
            </a:r>
            <a:r>
              <a:rPr lang="en-GB" sz="1500" dirty="0">
                <a:latin typeface="Courier New" panose="02070309020205020404" pitchFamily="49" charset="0"/>
                <a:cs typeface="Courier New" panose="02070309020205020404" pitchFamily="49" charset="0"/>
              </a:rPr>
              <a:t>(Submission submission)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458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OffensiveWord</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"offensive_word",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OffensiveWord.findAll</a:t>
            </a:r>
            <a:r>
              <a:rPr lang="en-GB" sz="1500" dirty="0">
                <a:latin typeface="Courier New" panose="02070309020205020404" pitchFamily="49" charset="0"/>
                <a:cs typeface="Courier New" panose="02070309020205020404" pitchFamily="49" charset="0"/>
              </a:rPr>
              <a:t>", query = "SELECT o FROM </a:t>
            </a:r>
            <a:r>
              <a:rPr lang="en-GB" sz="1500" dirty="0" err="1">
                <a:latin typeface="Courier New" panose="02070309020205020404" pitchFamily="49" charset="0"/>
                <a:cs typeface="Courier New" panose="02070309020205020404" pitchFamily="49" charset="0"/>
              </a:rPr>
              <a:t>OffensiveWord</a:t>
            </a:r>
            <a:r>
              <a:rPr lang="en-GB" sz="1500" dirty="0">
                <a:latin typeface="Courier New" panose="02070309020205020404" pitchFamily="49" charset="0"/>
                <a:cs typeface="Courier New" panose="02070309020205020404" pitchFamily="49" charset="0"/>
              </a:rPr>
              <a:t> o")</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OffensiveWord</a:t>
            </a:r>
            <a:r>
              <a:rPr lang="en-GB" sz="1500" dirty="0">
                <a:latin typeface="Courier New" panose="02070309020205020404" pitchFamily="49" charset="0"/>
                <a:cs typeface="Courier New" panose="02070309020205020404" pitchFamily="49" charset="0"/>
              </a:rPr>
              <a: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term;</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t>
            </a:r>
            <a:r>
              <a:rPr lang="en-GB" sz="1500" dirty="0" err="1">
                <a:latin typeface="Courier New" panose="02070309020205020404" pitchFamily="49" charset="0"/>
                <a:cs typeface="Courier New" panose="02070309020205020404" pitchFamily="49" charset="0"/>
              </a:rPr>
              <a:t>OffensiveWord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getTerm</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term;</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setTerm</a:t>
            </a:r>
            <a:r>
              <a:rPr lang="en-GB" sz="1500" dirty="0">
                <a:latin typeface="Courier New" panose="02070309020205020404" pitchFamily="49" charset="0"/>
                <a:cs typeface="Courier New" panose="02070309020205020404" pitchFamily="49" charset="0"/>
              </a:rPr>
              <a:t>(String term)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this.term</a:t>
            </a:r>
            <a:r>
              <a:rPr lang="en-GB" sz="1500" dirty="0">
                <a:latin typeface="Courier New" panose="02070309020205020404" pitchFamily="49" charset="0"/>
                <a:cs typeface="Courier New" panose="02070309020205020404" pitchFamily="49" charset="0"/>
              </a:rPr>
              <a:t> = term;</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32650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Tier</a:t>
            </a:r>
          </a:p>
          <a:p>
            <a:pPr lvl="1"/>
            <a:r>
              <a:rPr lang="en-GB" dirty="0"/>
              <a:t>AdminPage.html</a:t>
            </a:r>
          </a:p>
          <a:p>
            <a:pPr lvl="1"/>
            <a:r>
              <a:rPr lang="en-GB" dirty="0"/>
              <a:t>BannedPage.html</a:t>
            </a:r>
          </a:p>
          <a:p>
            <a:pPr lvl="1"/>
            <a:r>
              <a:rPr lang="en-GB" dirty="0"/>
              <a:t>CreationPage.html</a:t>
            </a:r>
          </a:p>
          <a:p>
            <a:pPr lvl="1"/>
            <a:r>
              <a:rPr lang="en-GB" dirty="0"/>
              <a:t>DeletionPage.html</a:t>
            </a:r>
          </a:p>
          <a:p>
            <a:pPr lvl="1"/>
            <a:r>
              <a:rPr lang="en-GB" dirty="0"/>
              <a:t>GreetingPage.html</a:t>
            </a:r>
          </a:p>
          <a:p>
            <a:pPr lvl="1"/>
            <a:r>
              <a:rPr lang="en-GB" dirty="0"/>
              <a:t>Home.html</a:t>
            </a:r>
          </a:p>
          <a:p>
            <a:pPr lvl="1"/>
            <a:r>
              <a:rPr lang="en-GB" dirty="0"/>
              <a:t>InspectionPage.html</a:t>
            </a:r>
          </a:p>
          <a:p>
            <a:pPr lvl="1"/>
            <a:r>
              <a:rPr lang="en-GB" dirty="0"/>
              <a:t>Leaderboard.html</a:t>
            </a:r>
          </a:p>
          <a:p>
            <a:pPr lvl="1"/>
            <a:r>
              <a:rPr lang="en-GB" dirty="0"/>
              <a:t>QuestionnairePage.html</a:t>
            </a:r>
          </a:p>
          <a:p>
            <a:pPr lvl="1"/>
            <a:r>
              <a:rPr lang="en-GB" dirty="0"/>
              <a:t>Index.html</a:t>
            </a:r>
          </a:p>
        </p:txBody>
      </p:sp>
    </p:spTree>
    <p:extLst>
      <p:ext uri="{BB962C8B-B14F-4D97-AF65-F5344CB8AC3E}">
        <p14:creationId xmlns:p14="http://schemas.microsoft.com/office/powerpoint/2010/main" val="1681549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49" y="1825625"/>
            <a:ext cx="5237130" cy="4857278"/>
          </a:xfrm>
        </p:spPr>
        <p:txBody>
          <a:bodyPr>
            <a:normAutofit fontScale="62500" lnSpcReduction="20000"/>
          </a:bodyPr>
          <a:lstStyle/>
          <a:p>
            <a:r>
              <a:rPr lang="en-GB" dirty="0"/>
              <a:t>Web Tier</a:t>
            </a:r>
          </a:p>
          <a:p>
            <a:pPr lvl="1"/>
            <a:r>
              <a:rPr lang="en-GB" dirty="0" err="1"/>
              <a:t>AddQuestion</a:t>
            </a:r>
            <a:endParaRPr lang="en-GB" dirty="0"/>
          </a:p>
          <a:p>
            <a:pPr lvl="1"/>
            <a:r>
              <a:rPr lang="en-GB" dirty="0" err="1"/>
              <a:t>CancelQuestionnaire</a:t>
            </a:r>
            <a:endParaRPr lang="en-GB" dirty="0"/>
          </a:p>
          <a:p>
            <a:pPr lvl="1"/>
            <a:r>
              <a:rPr lang="en-GB" dirty="0" err="1"/>
              <a:t>CheckLogin</a:t>
            </a:r>
            <a:endParaRPr lang="en-GB" dirty="0"/>
          </a:p>
          <a:p>
            <a:pPr lvl="1"/>
            <a:r>
              <a:rPr lang="en-GB" dirty="0" err="1"/>
              <a:t>CreateProduct</a:t>
            </a:r>
            <a:endParaRPr lang="en-GB" dirty="0"/>
          </a:p>
          <a:p>
            <a:pPr lvl="1"/>
            <a:r>
              <a:rPr lang="en-GB" dirty="0" err="1"/>
              <a:t>DeleteQuestionnaire</a:t>
            </a:r>
            <a:endParaRPr lang="en-GB" dirty="0"/>
          </a:p>
          <a:p>
            <a:pPr lvl="1"/>
            <a:r>
              <a:rPr lang="en-GB" dirty="0" err="1"/>
              <a:t>GetInfo</a:t>
            </a:r>
            <a:endParaRPr lang="en-GB" dirty="0"/>
          </a:p>
          <a:p>
            <a:pPr lvl="1"/>
            <a:r>
              <a:rPr lang="en-GB" dirty="0" err="1"/>
              <a:t>GoToAdminPage</a:t>
            </a:r>
            <a:endParaRPr lang="en-GB" dirty="0"/>
          </a:p>
          <a:p>
            <a:pPr lvl="1"/>
            <a:r>
              <a:rPr lang="en-GB" dirty="0" err="1"/>
              <a:t>GoToBannedPage</a:t>
            </a:r>
            <a:endParaRPr lang="en-GB" dirty="0"/>
          </a:p>
          <a:p>
            <a:pPr lvl="1"/>
            <a:r>
              <a:rPr lang="en-GB" dirty="0" err="1"/>
              <a:t>GoToCreationPage</a:t>
            </a:r>
            <a:endParaRPr lang="en-GB" dirty="0"/>
          </a:p>
          <a:p>
            <a:pPr lvl="1"/>
            <a:r>
              <a:rPr lang="en-GB" dirty="0" err="1"/>
              <a:t>GoToDeletionPage</a:t>
            </a:r>
            <a:endParaRPr lang="en-GB" dirty="0"/>
          </a:p>
          <a:p>
            <a:pPr lvl="1"/>
            <a:r>
              <a:rPr lang="en-GB" dirty="0" err="1"/>
              <a:t>GoToGreetingPage</a:t>
            </a:r>
            <a:endParaRPr lang="en-GB" dirty="0"/>
          </a:p>
          <a:p>
            <a:pPr lvl="1"/>
            <a:r>
              <a:rPr lang="en-GB" dirty="0" err="1"/>
              <a:t>GoToHomePage</a:t>
            </a:r>
            <a:endParaRPr lang="en-GB" dirty="0"/>
          </a:p>
          <a:p>
            <a:pPr lvl="1"/>
            <a:r>
              <a:rPr lang="en-GB" dirty="0" err="1"/>
              <a:t>GoToInspectionPage</a:t>
            </a:r>
            <a:endParaRPr lang="en-GB" dirty="0"/>
          </a:p>
          <a:p>
            <a:pPr lvl="1"/>
            <a:r>
              <a:rPr lang="en-GB" dirty="0" err="1"/>
              <a:t>GoToLogin</a:t>
            </a:r>
            <a:endParaRPr lang="en-GB" dirty="0"/>
          </a:p>
          <a:p>
            <a:pPr lvl="1"/>
            <a:r>
              <a:rPr lang="en-GB" dirty="0" err="1"/>
              <a:t>GoToQuestionnairePage</a:t>
            </a:r>
            <a:endParaRPr lang="en-GB" dirty="0"/>
          </a:p>
          <a:p>
            <a:pPr lvl="1"/>
            <a:r>
              <a:rPr lang="en-GB" dirty="0" err="1"/>
              <a:t>GoToRegisterPage</a:t>
            </a:r>
            <a:endParaRPr lang="en-GB" dirty="0"/>
          </a:p>
          <a:p>
            <a:pPr lvl="1"/>
            <a:r>
              <a:rPr lang="en-GB" dirty="0" err="1"/>
              <a:t>Leaderboard</a:t>
            </a:r>
            <a:endParaRPr lang="en-GB" dirty="0"/>
          </a:p>
          <a:p>
            <a:pPr lvl="1"/>
            <a:r>
              <a:rPr lang="en-GB" dirty="0"/>
              <a:t>Logout</a:t>
            </a:r>
          </a:p>
          <a:p>
            <a:pPr lvl="1"/>
            <a:r>
              <a:rPr lang="en-GB" dirty="0" err="1"/>
              <a:t>SubmitQuestionnaire</a:t>
            </a:r>
            <a:endParaRPr lang="en-GB" dirty="0"/>
          </a:p>
          <a:p>
            <a:pPr lvl="1"/>
            <a:endParaRPr lang="en-GB" dirty="0"/>
          </a:p>
        </p:txBody>
      </p:sp>
    </p:spTree>
    <p:extLst>
      <p:ext uri="{BB962C8B-B14F-4D97-AF65-F5344CB8AC3E}">
        <p14:creationId xmlns:p14="http://schemas.microsoft.com/office/powerpoint/2010/main" val="376243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50" y="1825625"/>
            <a:ext cx="7270210" cy="4351338"/>
          </a:xfrm>
        </p:spPr>
        <p:txBody>
          <a:bodyPr>
            <a:normAutofit lnSpcReduction="10000"/>
          </a:bodyPr>
          <a:lstStyle/>
          <a:p>
            <a:r>
              <a:rPr lang="en-GB" dirty="0"/>
              <a:t>Business Tier</a:t>
            </a:r>
          </a:p>
          <a:p>
            <a:pPr lvl="1"/>
            <a:r>
              <a:rPr lang="en-GB" dirty="0" err="1">
                <a:solidFill>
                  <a:srgbClr val="FF0000"/>
                </a:solidFill>
              </a:rPr>
              <a:t>OffensiveWordService</a:t>
            </a:r>
            <a:endParaRPr lang="en-GB" dirty="0">
              <a:solidFill>
                <a:srgbClr val="FF0000"/>
              </a:solidFill>
            </a:endParaRPr>
          </a:p>
          <a:p>
            <a:pPr lvl="2"/>
            <a:r>
              <a:rPr lang="en-GB" dirty="0" err="1"/>
              <a:t>findAllBadwords</a:t>
            </a:r>
            <a:r>
              <a:rPr lang="en-GB" dirty="0"/>
              <a:t>()</a:t>
            </a:r>
          </a:p>
          <a:p>
            <a:pPr lvl="1"/>
            <a:r>
              <a:rPr lang="en-GB" dirty="0" err="1">
                <a:solidFill>
                  <a:srgbClr val="FF0000"/>
                </a:solidFill>
              </a:rPr>
              <a:t>LogService</a:t>
            </a:r>
            <a:endParaRPr lang="en-GB" dirty="0">
              <a:solidFill>
                <a:srgbClr val="FF0000"/>
              </a:solidFill>
            </a:endParaRPr>
          </a:p>
          <a:p>
            <a:pPr lvl="2"/>
            <a:r>
              <a:rPr lang="en-GB" dirty="0" err="1"/>
              <a:t>addLog</a:t>
            </a:r>
            <a:r>
              <a:rPr lang="en-GB" dirty="0"/>
              <a:t>(User user)</a:t>
            </a:r>
          </a:p>
          <a:p>
            <a:pPr lvl="1"/>
            <a:r>
              <a:rPr lang="en-US" dirty="0" err="1">
                <a:solidFill>
                  <a:srgbClr val="FF0000"/>
                </a:solidFill>
              </a:rPr>
              <a:t>UserService</a:t>
            </a:r>
            <a:endParaRPr lang="en-US" dirty="0">
              <a:solidFill>
                <a:srgbClr val="FF0000"/>
              </a:solidFill>
            </a:endParaRPr>
          </a:p>
          <a:p>
            <a:pPr lvl="2"/>
            <a:r>
              <a:rPr lang="en-US" dirty="0" err="1"/>
              <a:t>checkCredentials</a:t>
            </a:r>
            <a:r>
              <a:rPr lang="en-US" dirty="0"/>
              <a:t>(String </a:t>
            </a:r>
            <a:r>
              <a:rPr lang="en-US" dirty="0" err="1"/>
              <a:t>usrn</a:t>
            </a:r>
            <a:r>
              <a:rPr lang="en-US" dirty="0"/>
              <a:t>, String </a:t>
            </a:r>
            <a:r>
              <a:rPr lang="en-US" dirty="0" err="1"/>
              <a:t>pwd</a:t>
            </a:r>
            <a:r>
              <a:rPr lang="en-US" dirty="0"/>
              <a:t>)</a:t>
            </a:r>
          </a:p>
          <a:p>
            <a:pPr lvl="2"/>
            <a:r>
              <a:rPr lang="en-US" dirty="0" err="1"/>
              <a:t>setBanned</a:t>
            </a:r>
            <a:r>
              <a:rPr lang="en-US" dirty="0"/>
              <a:t>(String username)</a:t>
            </a:r>
          </a:p>
          <a:p>
            <a:pPr lvl="2"/>
            <a:r>
              <a:rPr lang="en-US" dirty="0" err="1"/>
              <a:t>addUser</a:t>
            </a:r>
            <a:r>
              <a:rPr lang="en-US" dirty="0"/>
              <a:t>(String username, String password, String email)</a:t>
            </a:r>
          </a:p>
          <a:p>
            <a:pPr lvl="2"/>
            <a:r>
              <a:rPr lang="en-US" dirty="0" err="1"/>
              <a:t>checkExistence</a:t>
            </a:r>
            <a:r>
              <a:rPr lang="en-US" dirty="0"/>
              <a:t>(String username)</a:t>
            </a:r>
          </a:p>
          <a:p>
            <a:pPr lvl="1"/>
            <a:r>
              <a:rPr lang="en-GB" dirty="0" err="1">
                <a:solidFill>
                  <a:srgbClr val="FF0000"/>
                </a:solidFill>
              </a:rPr>
              <a:t>AdminService</a:t>
            </a:r>
            <a:endParaRPr lang="en-GB" dirty="0">
              <a:solidFill>
                <a:srgbClr val="FF0000"/>
              </a:solidFill>
            </a:endParaRPr>
          </a:p>
          <a:p>
            <a:pPr lvl="2"/>
            <a:r>
              <a:rPr lang="en-US" dirty="0" err="1"/>
              <a:t>checkCredentials</a:t>
            </a:r>
            <a:r>
              <a:rPr lang="en-US" dirty="0"/>
              <a:t>(String </a:t>
            </a:r>
            <a:r>
              <a:rPr lang="en-US" dirty="0" err="1"/>
              <a:t>usrn</a:t>
            </a:r>
            <a:r>
              <a:rPr lang="en-US" dirty="0"/>
              <a:t>, String </a:t>
            </a:r>
            <a:r>
              <a:rPr lang="en-US" dirty="0" err="1"/>
              <a:t>pwd</a:t>
            </a:r>
            <a:r>
              <a:rPr lang="en-US" dirty="0"/>
              <a:t>)</a:t>
            </a:r>
          </a:p>
        </p:txBody>
      </p:sp>
    </p:spTree>
    <p:extLst>
      <p:ext uri="{BB962C8B-B14F-4D97-AF65-F5344CB8AC3E}">
        <p14:creationId xmlns:p14="http://schemas.microsoft.com/office/powerpoint/2010/main" val="43186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50" y="1825625"/>
            <a:ext cx="7270210" cy="4351338"/>
          </a:xfrm>
        </p:spPr>
        <p:txBody>
          <a:bodyPr>
            <a:normAutofit/>
          </a:bodyPr>
          <a:lstStyle/>
          <a:p>
            <a:r>
              <a:rPr lang="en-GB" dirty="0"/>
              <a:t>Business Tier</a:t>
            </a:r>
          </a:p>
          <a:p>
            <a:pPr lvl="1"/>
            <a:r>
              <a:rPr lang="en-GB" dirty="0" err="1">
                <a:solidFill>
                  <a:srgbClr val="FF0000"/>
                </a:solidFill>
              </a:rPr>
              <a:t>QuestionService</a:t>
            </a:r>
            <a:endParaRPr lang="en-GB" dirty="0">
              <a:solidFill>
                <a:srgbClr val="FF0000"/>
              </a:solidFill>
            </a:endParaRPr>
          </a:p>
          <a:p>
            <a:pPr lvl="2"/>
            <a:r>
              <a:rPr lang="en-GB" dirty="0" err="1"/>
              <a:t>getQuestions</a:t>
            </a:r>
            <a:r>
              <a:rPr lang="en-GB" dirty="0"/>
              <a:t>(Integer </a:t>
            </a:r>
            <a:r>
              <a:rPr lang="en-GB" dirty="0" err="1"/>
              <a:t>productId</a:t>
            </a:r>
            <a:r>
              <a:rPr lang="en-GB" dirty="0"/>
              <a:t>)</a:t>
            </a:r>
          </a:p>
          <a:p>
            <a:pPr lvl="2"/>
            <a:r>
              <a:rPr lang="en-US" dirty="0" err="1"/>
              <a:t>addQuestion</a:t>
            </a:r>
            <a:r>
              <a:rPr lang="en-US" dirty="0"/>
              <a:t>(int </a:t>
            </a:r>
            <a:r>
              <a:rPr lang="en-US" dirty="0" err="1"/>
              <a:t>productId</a:t>
            </a:r>
            <a:r>
              <a:rPr lang="en-US" dirty="0"/>
              <a:t>, String text)</a:t>
            </a:r>
            <a:endParaRPr lang="en-GB" dirty="0"/>
          </a:p>
          <a:p>
            <a:pPr lvl="1"/>
            <a:r>
              <a:rPr lang="en-GB" dirty="0" err="1">
                <a:solidFill>
                  <a:srgbClr val="FF0000"/>
                </a:solidFill>
              </a:rPr>
              <a:t>ProductService</a:t>
            </a:r>
            <a:endParaRPr lang="en-GB" dirty="0">
              <a:solidFill>
                <a:srgbClr val="FF0000"/>
              </a:solidFill>
            </a:endParaRPr>
          </a:p>
          <a:p>
            <a:pPr lvl="2"/>
            <a:r>
              <a:rPr lang="en-GB" dirty="0" err="1"/>
              <a:t>findDailyProduct</a:t>
            </a:r>
            <a:r>
              <a:rPr lang="en-GB" dirty="0"/>
              <a:t>()</a:t>
            </a:r>
          </a:p>
          <a:p>
            <a:pPr lvl="2"/>
            <a:r>
              <a:rPr lang="en-GB" dirty="0" err="1"/>
              <a:t>getAllProducts</a:t>
            </a:r>
            <a:r>
              <a:rPr lang="en-GB" dirty="0"/>
              <a:t>()</a:t>
            </a:r>
          </a:p>
          <a:p>
            <a:pPr lvl="2"/>
            <a:r>
              <a:rPr lang="en-GB" dirty="0" err="1"/>
              <a:t>findPreviousProduct</a:t>
            </a:r>
            <a:r>
              <a:rPr lang="en-GB" dirty="0"/>
              <a:t>()</a:t>
            </a:r>
          </a:p>
          <a:p>
            <a:pPr lvl="2"/>
            <a:r>
              <a:rPr lang="en-GB" dirty="0" err="1"/>
              <a:t>getProductById</a:t>
            </a:r>
            <a:r>
              <a:rPr lang="en-GB" dirty="0"/>
              <a:t>(int </a:t>
            </a:r>
            <a:r>
              <a:rPr lang="en-GB" dirty="0" err="1"/>
              <a:t>productId</a:t>
            </a:r>
            <a:r>
              <a:rPr lang="en-GB" dirty="0"/>
              <a:t>)</a:t>
            </a:r>
          </a:p>
          <a:p>
            <a:pPr lvl="2"/>
            <a:r>
              <a:rPr lang="en-US" dirty="0" err="1"/>
              <a:t>addProduct</a:t>
            </a:r>
            <a:r>
              <a:rPr lang="en-US" dirty="0"/>
              <a:t>(String name, byte[] image, Date date)</a:t>
            </a:r>
            <a:endParaRPr lang="en-GB" dirty="0"/>
          </a:p>
          <a:p>
            <a:pPr lvl="2"/>
            <a:r>
              <a:rPr lang="en-GB" dirty="0" err="1"/>
              <a:t>deleteProduct</a:t>
            </a:r>
            <a:r>
              <a:rPr lang="en-GB" dirty="0"/>
              <a:t>(int </a:t>
            </a:r>
            <a:r>
              <a:rPr lang="en-GB" dirty="0" err="1"/>
              <a:t>productId</a:t>
            </a:r>
            <a:r>
              <a:rPr lang="en-GB" dirty="0"/>
              <a:t>)</a:t>
            </a:r>
          </a:p>
        </p:txBody>
      </p:sp>
    </p:spTree>
    <p:extLst>
      <p:ext uri="{BB962C8B-B14F-4D97-AF65-F5344CB8AC3E}">
        <p14:creationId xmlns:p14="http://schemas.microsoft.com/office/powerpoint/2010/main" val="3648313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50" y="1825625"/>
            <a:ext cx="8330524" cy="4351338"/>
          </a:xfrm>
        </p:spPr>
        <p:txBody>
          <a:bodyPr>
            <a:normAutofit/>
          </a:bodyPr>
          <a:lstStyle/>
          <a:p>
            <a:r>
              <a:rPr lang="en-GB" dirty="0"/>
              <a:t>Business Tier</a:t>
            </a:r>
          </a:p>
          <a:p>
            <a:pPr lvl="1"/>
            <a:r>
              <a:rPr lang="en-GB" dirty="0" err="1">
                <a:solidFill>
                  <a:srgbClr val="FF0000"/>
                </a:solidFill>
              </a:rPr>
              <a:t>SubmissionService</a:t>
            </a:r>
            <a:endParaRPr lang="en-GB" dirty="0">
              <a:solidFill>
                <a:srgbClr val="FF0000"/>
              </a:solidFill>
            </a:endParaRPr>
          </a:p>
          <a:p>
            <a:pPr lvl="2"/>
            <a:r>
              <a:rPr lang="en-GB" dirty="0" err="1"/>
              <a:t>findLeaderboard</a:t>
            </a:r>
            <a:r>
              <a:rPr lang="en-GB" dirty="0"/>
              <a:t>()</a:t>
            </a:r>
          </a:p>
          <a:p>
            <a:pPr lvl="2"/>
            <a:r>
              <a:rPr lang="en-GB" dirty="0" err="1"/>
              <a:t>findSubmission</a:t>
            </a:r>
            <a:r>
              <a:rPr lang="en-GB" dirty="0"/>
              <a:t>(Date date)</a:t>
            </a:r>
          </a:p>
          <a:p>
            <a:pPr lvl="2"/>
            <a:r>
              <a:rPr lang="en-GB" dirty="0" err="1"/>
              <a:t>hasAlreadySubmitted</a:t>
            </a:r>
            <a:r>
              <a:rPr lang="en-GB" dirty="0"/>
              <a:t>(Integer </a:t>
            </a:r>
            <a:r>
              <a:rPr lang="en-GB" dirty="0" err="1"/>
              <a:t>userId</a:t>
            </a:r>
            <a:r>
              <a:rPr lang="en-GB" dirty="0"/>
              <a:t>)</a:t>
            </a:r>
          </a:p>
          <a:p>
            <a:pPr lvl="2"/>
            <a:r>
              <a:rPr lang="en-GB" dirty="0" err="1"/>
              <a:t>findByProduct</a:t>
            </a:r>
            <a:r>
              <a:rPr lang="en-GB" dirty="0"/>
              <a:t>(Integer product)</a:t>
            </a:r>
          </a:p>
          <a:p>
            <a:pPr lvl="2"/>
            <a:r>
              <a:rPr lang="en-GB" dirty="0" err="1"/>
              <a:t>findCancelledByProduct</a:t>
            </a:r>
            <a:r>
              <a:rPr lang="en-GB" dirty="0"/>
              <a:t>(Integer product)</a:t>
            </a:r>
          </a:p>
          <a:p>
            <a:pPr lvl="2"/>
            <a:r>
              <a:rPr lang="en-US" dirty="0" err="1"/>
              <a:t>submitDailyQuestionnaire</a:t>
            </a:r>
            <a:r>
              <a:rPr lang="en-US" dirty="0"/>
              <a:t>(User </a:t>
            </a:r>
            <a:r>
              <a:rPr lang="en-US" dirty="0" err="1"/>
              <a:t>user</a:t>
            </a:r>
            <a:r>
              <a:rPr lang="en-US" dirty="0"/>
              <a:t>, int age, String sex, String expertise, List&lt;String&gt; </a:t>
            </a:r>
            <a:r>
              <a:rPr lang="en-US" dirty="0" err="1"/>
              <a:t>strAnswers</a:t>
            </a:r>
            <a:r>
              <a:rPr lang="en-US" dirty="0"/>
              <a:t>)</a:t>
            </a:r>
          </a:p>
          <a:p>
            <a:pPr lvl="2"/>
            <a:r>
              <a:rPr lang="en-GB" dirty="0" err="1"/>
              <a:t>cancelSubmission</a:t>
            </a:r>
            <a:r>
              <a:rPr lang="en-GB" dirty="0"/>
              <a:t>(User user)</a:t>
            </a:r>
          </a:p>
        </p:txBody>
      </p:sp>
    </p:spTree>
    <p:extLst>
      <p:ext uri="{BB962C8B-B14F-4D97-AF65-F5344CB8AC3E}">
        <p14:creationId xmlns:p14="http://schemas.microsoft.com/office/powerpoint/2010/main" val="419128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50" y="1457978"/>
            <a:ext cx="8091144" cy="5034895"/>
          </a:xfrm>
        </p:spPr>
        <p:txBody>
          <a:bodyPr>
            <a:noAutofit/>
          </a:bodyPr>
          <a:lstStyle/>
          <a:p>
            <a:pPr marL="0" indent="0">
              <a:buNone/>
            </a:pPr>
            <a:r>
              <a:rPr lang="en-US" sz="1600"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The administrator can access a dedicated application on the same database, which features the following pages</a:t>
            </a:r>
          </a:p>
          <a:p>
            <a:r>
              <a:rPr lang="en-US" sz="1600" dirty="0"/>
              <a:t>A CREATION page for inserting the product of the day for the current date or for a posterior date and for creating a variable number of marketing questions about such product.</a:t>
            </a:r>
          </a:p>
          <a:p>
            <a:r>
              <a:rPr lang="en-US" sz="1600" dirty="0"/>
              <a:t>An INSPECTION page for accessing the data of a past questionnaire. The visualized data for a given questionnaire include:	</a:t>
            </a:r>
          </a:p>
          <a:p>
            <a:pPr lvl="1">
              <a:buFont typeface="Courier New" panose="02070309020205020404" pitchFamily="49" charset="0"/>
              <a:buChar char="o"/>
            </a:pPr>
            <a:r>
              <a:rPr lang="en-US" sz="1600" dirty="0"/>
              <a:t>List of users who submitted the questionnaire.</a:t>
            </a:r>
          </a:p>
          <a:p>
            <a:pPr lvl="1">
              <a:buFont typeface="Courier New" panose="02070309020205020404" pitchFamily="49" charset="0"/>
              <a:buChar char="o"/>
            </a:pPr>
            <a:r>
              <a:rPr lang="en-US" sz="1600" dirty="0"/>
              <a:t>List of users who cancelled the questionnaire.</a:t>
            </a:r>
          </a:p>
          <a:p>
            <a:pPr lvl="1">
              <a:buFont typeface="Courier New" panose="02070309020205020404" pitchFamily="49" charset="0"/>
              <a:buChar char="o"/>
            </a:pPr>
            <a:r>
              <a:rPr lang="en-US" sz="1600" dirty="0"/>
              <a:t>Questionnaire answers of each user.</a:t>
            </a:r>
          </a:p>
          <a:p>
            <a:r>
              <a:rPr lang="en-US" sz="1600" dirty="0"/>
              <a:t>A DELETION page for ERASING the questionnaire data and the related responses and points of all users who filled in the questionnaire. Deletion should be possible only for a date preceding the current date. </a:t>
            </a:r>
            <a:endParaRPr lang="en-GB" sz="1600" dirty="0"/>
          </a:p>
        </p:txBody>
      </p:sp>
    </p:spTree>
    <p:extLst>
      <p:ext uri="{BB962C8B-B14F-4D97-AF65-F5344CB8AC3E}">
        <p14:creationId xmlns:p14="http://schemas.microsoft.com/office/powerpoint/2010/main" val="2133656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9E1AF-4631-4321-908D-D334BC920BAA}"/>
              </a:ext>
            </a:extLst>
          </p:cNvPr>
          <p:cNvSpPr>
            <a:spLocks noGrp="1"/>
          </p:cNvSpPr>
          <p:nvPr>
            <p:ph type="title"/>
          </p:nvPr>
        </p:nvSpPr>
        <p:spPr>
          <a:xfrm>
            <a:off x="628650" y="0"/>
            <a:ext cx="7886700" cy="1325563"/>
          </a:xfrm>
        </p:spPr>
        <p:txBody>
          <a:bodyPr/>
          <a:lstStyle/>
          <a:p>
            <a:pPr algn="ctr"/>
            <a:r>
              <a:rPr lang="it-IT" dirty="0"/>
              <a:t>IFML</a:t>
            </a:r>
          </a:p>
        </p:txBody>
      </p:sp>
      <p:pic>
        <p:nvPicPr>
          <p:cNvPr id="7" name="Immagine 6">
            <a:extLst>
              <a:ext uri="{FF2B5EF4-FFF2-40B4-BE49-F238E27FC236}">
                <a16:creationId xmlns:a16="http://schemas.microsoft.com/office/drawing/2014/main" id="{4F3B9185-FB57-41EF-A196-61B3DFDD9A2B}"/>
              </a:ext>
            </a:extLst>
          </p:cNvPr>
          <p:cNvPicPr>
            <a:picLocks noChangeAspect="1"/>
          </p:cNvPicPr>
          <p:nvPr/>
        </p:nvPicPr>
        <p:blipFill>
          <a:blip r:embed="rId2"/>
          <a:stretch>
            <a:fillRect/>
          </a:stretch>
        </p:blipFill>
        <p:spPr>
          <a:xfrm>
            <a:off x="1394048" y="873924"/>
            <a:ext cx="6355903" cy="5896527"/>
          </a:xfrm>
          <a:prstGeom prst="rect">
            <a:avLst/>
          </a:prstGeom>
        </p:spPr>
      </p:pic>
    </p:spTree>
    <p:extLst>
      <p:ext uri="{BB962C8B-B14F-4D97-AF65-F5344CB8AC3E}">
        <p14:creationId xmlns:p14="http://schemas.microsoft.com/office/powerpoint/2010/main" val="199934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186805" y="2843855"/>
            <a:ext cx="513282" cy="369332"/>
          </a:xfrm>
          <a:prstGeom prst="rect">
            <a:avLst/>
          </a:prstGeom>
          <a:noFill/>
        </p:spPr>
        <p:txBody>
          <a:bodyPr wrap="none" rtlCol="0">
            <a:spAutoFit/>
          </a:bodyPr>
          <a:lstStyle/>
          <a:p>
            <a:r>
              <a:rPr lang="en-GB" dirty="0"/>
              <a:t>0:N</a:t>
            </a:r>
          </a:p>
        </p:txBody>
      </p:sp>
      <p:sp>
        <p:nvSpPr>
          <p:cNvPr id="16" name="Diamond 15"/>
          <p:cNvSpPr/>
          <p:nvPr/>
        </p:nvSpPr>
        <p:spPr>
          <a:xfrm>
            <a:off x="3151348" y="2914044"/>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3469748" y="4118963"/>
            <a:ext cx="481222" cy="369332"/>
          </a:xfrm>
          <a:prstGeom prst="rect">
            <a:avLst/>
          </a:prstGeom>
          <a:noFill/>
        </p:spPr>
        <p:txBody>
          <a:bodyPr wrap="square" rtlCol="0">
            <a:spAutoFit/>
          </a:bodyPr>
          <a:lstStyle/>
          <a:p>
            <a:r>
              <a:rPr lang="en-GB" dirty="0"/>
              <a:t>1:1</a:t>
            </a:r>
          </a:p>
        </p:txBody>
      </p:sp>
      <p:sp>
        <p:nvSpPr>
          <p:cNvPr id="24" name="TextBox 23"/>
          <p:cNvSpPr txBox="1"/>
          <p:nvPr/>
        </p:nvSpPr>
        <p:spPr>
          <a:xfrm>
            <a:off x="4277236" y="1791929"/>
            <a:ext cx="894514" cy="738664"/>
          </a:xfrm>
          <a:prstGeom prst="rect">
            <a:avLst/>
          </a:prstGeom>
          <a:noFill/>
        </p:spPr>
        <p:txBody>
          <a:bodyPr wrap="square" rtlCol="0">
            <a:spAutoFit/>
          </a:bodyPr>
          <a:lstStyle/>
          <a:p>
            <a:r>
              <a:rPr lang="en-GB" sz="1400" u="sng" dirty="0"/>
              <a:t>id</a:t>
            </a:r>
            <a:endParaRPr lang="en-GB" sz="1400" dirty="0"/>
          </a:p>
          <a:p>
            <a:r>
              <a:rPr lang="en-GB" sz="1400" dirty="0"/>
              <a:t>datetime</a:t>
            </a:r>
          </a:p>
          <a:p>
            <a:endParaRPr lang="en-GB" sz="1400" dirty="0"/>
          </a:p>
        </p:txBody>
      </p:sp>
      <p:sp>
        <p:nvSpPr>
          <p:cNvPr id="17" name="Rectangle 16"/>
          <p:cNvSpPr/>
          <p:nvPr/>
        </p:nvSpPr>
        <p:spPr>
          <a:xfrm>
            <a:off x="2651329" y="44972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4657584" y="2886435"/>
            <a:ext cx="129000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33" name="Elbow Connector 32"/>
          <p:cNvCxnSpPr>
            <a:stCxn id="35" idx="2"/>
            <a:endCxn id="17" idx="1"/>
          </p:cNvCxnSpPr>
          <p:nvPr/>
        </p:nvCxnSpPr>
        <p:spPr>
          <a:xfrm rot="16200000" flipH="1">
            <a:off x="2316990" y="4456495"/>
            <a:ext cx="283471" cy="3852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1968520" y="399240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1994724" y="3720606"/>
            <a:ext cx="543201" cy="4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90666" y="3208570"/>
            <a:ext cx="683751" cy="1169551"/>
          </a:xfrm>
          <a:prstGeom prst="rect">
            <a:avLst/>
          </a:prstGeom>
        </p:spPr>
        <p:txBody>
          <a:bodyPr wrap="square">
            <a:spAutoFit/>
          </a:bodyPr>
          <a:lstStyle/>
          <a:p>
            <a:r>
              <a:rPr lang="en-GB" sz="1400" u="sng" dirty="0"/>
              <a:t>id</a:t>
            </a:r>
          </a:p>
          <a:p>
            <a:r>
              <a:rPr lang="en-GB" sz="1400" dirty="0"/>
              <a:t>name</a:t>
            </a:r>
          </a:p>
          <a:p>
            <a:r>
              <a:rPr lang="en-GB" sz="1400" dirty="0"/>
              <a:t>image</a:t>
            </a:r>
          </a:p>
          <a:p>
            <a:r>
              <a:rPr lang="en-GB" sz="1400" dirty="0"/>
              <a:t>date</a:t>
            </a:r>
          </a:p>
          <a:p>
            <a:endParaRPr lang="en-GB" sz="1400" dirty="0"/>
          </a:p>
        </p:txBody>
      </p:sp>
      <p:sp>
        <p:nvSpPr>
          <p:cNvPr id="40" name="TextBox 39"/>
          <p:cNvSpPr txBox="1"/>
          <p:nvPr/>
        </p:nvSpPr>
        <p:spPr>
          <a:xfrm>
            <a:off x="2278073" y="3449295"/>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2054615" y="4752954"/>
            <a:ext cx="481222" cy="369332"/>
          </a:xfrm>
          <a:prstGeom prst="rect">
            <a:avLst/>
          </a:prstGeom>
          <a:noFill/>
        </p:spPr>
        <p:txBody>
          <a:bodyPr wrap="none" rtlCol="0">
            <a:spAutoFit/>
          </a:bodyPr>
          <a:lstStyle/>
          <a:p>
            <a:r>
              <a:rPr lang="en-GB" dirty="0"/>
              <a:t>1:1</a:t>
            </a:r>
          </a:p>
        </p:txBody>
      </p:sp>
      <p:sp>
        <p:nvSpPr>
          <p:cNvPr id="42" name="Rectangle 41"/>
          <p:cNvSpPr/>
          <p:nvPr/>
        </p:nvSpPr>
        <p:spPr>
          <a:xfrm>
            <a:off x="1697533" y="286206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55" name="TextBox 54"/>
          <p:cNvSpPr txBox="1"/>
          <p:nvPr/>
        </p:nvSpPr>
        <p:spPr>
          <a:xfrm>
            <a:off x="765282" y="2653094"/>
            <a:ext cx="1003955" cy="1169551"/>
          </a:xfrm>
          <a:prstGeom prst="rect">
            <a:avLst/>
          </a:prstGeom>
          <a:noFill/>
        </p:spPr>
        <p:txBody>
          <a:bodyPr wrap="square" rtlCol="0">
            <a:spAutoFit/>
          </a:bodyPr>
          <a:lstStyle/>
          <a:p>
            <a:r>
              <a:rPr lang="en-GB" sz="1400" u="sng" dirty="0"/>
              <a:t>id</a:t>
            </a:r>
          </a:p>
          <a:p>
            <a:r>
              <a:rPr lang="en-GB" sz="1400" dirty="0"/>
              <a:t>username</a:t>
            </a:r>
          </a:p>
          <a:p>
            <a:r>
              <a:rPr lang="en-GB" sz="1400" dirty="0"/>
              <a:t>password</a:t>
            </a:r>
          </a:p>
          <a:p>
            <a:r>
              <a:rPr lang="en-GB" sz="1400" dirty="0"/>
              <a:t>email</a:t>
            </a:r>
          </a:p>
          <a:p>
            <a:r>
              <a:rPr lang="en-GB" sz="1400" dirty="0"/>
              <a:t>banned</a:t>
            </a:r>
          </a:p>
        </p:txBody>
      </p:sp>
      <p:sp>
        <p:nvSpPr>
          <p:cNvPr id="44" name="Rectangle 43">
            <a:extLst>
              <a:ext uri="{FF2B5EF4-FFF2-40B4-BE49-F238E27FC236}">
                <a16:creationId xmlns:a16="http://schemas.microsoft.com/office/drawing/2014/main" id="{E5D9B954-428B-4F5E-9D4A-749E32C72AC5}"/>
              </a:ext>
            </a:extLst>
          </p:cNvPr>
          <p:cNvSpPr/>
          <p:nvPr/>
        </p:nvSpPr>
        <p:spPr>
          <a:xfrm>
            <a:off x="6555416" y="109112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Admin</a:t>
            </a:r>
          </a:p>
        </p:txBody>
      </p:sp>
      <p:sp>
        <p:nvSpPr>
          <p:cNvPr id="57" name="TextBox 56">
            <a:extLst>
              <a:ext uri="{FF2B5EF4-FFF2-40B4-BE49-F238E27FC236}">
                <a16:creationId xmlns:a16="http://schemas.microsoft.com/office/drawing/2014/main" id="{DC085E8E-A199-4BDD-A642-6E7C83920D55}"/>
              </a:ext>
            </a:extLst>
          </p:cNvPr>
          <p:cNvSpPr txBox="1"/>
          <p:nvPr/>
        </p:nvSpPr>
        <p:spPr>
          <a:xfrm>
            <a:off x="7757601" y="1077367"/>
            <a:ext cx="1003955" cy="738664"/>
          </a:xfrm>
          <a:prstGeom prst="rect">
            <a:avLst/>
          </a:prstGeom>
          <a:noFill/>
        </p:spPr>
        <p:txBody>
          <a:bodyPr wrap="square" rtlCol="0">
            <a:spAutoFit/>
          </a:bodyPr>
          <a:lstStyle/>
          <a:p>
            <a:r>
              <a:rPr lang="en-GB" sz="1400" u="sng" dirty="0"/>
              <a:t>id</a:t>
            </a:r>
          </a:p>
          <a:p>
            <a:r>
              <a:rPr lang="en-GB" sz="1400" dirty="0"/>
              <a:t>username</a:t>
            </a:r>
          </a:p>
          <a:p>
            <a:r>
              <a:rPr lang="en-GB" sz="1400" dirty="0"/>
              <a:t>password</a:t>
            </a:r>
          </a:p>
        </p:txBody>
      </p:sp>
      <p:sp>
        <p:nvSpPr>
          <p:cNvPr id="34" name="Rectangle 33">
            <a:extLst>
              <a:ext uri="{FF2B5EF4-FFF2-40B4-BE49-F238E27FC236}">
                <a16:creationId xmlns:a16="http://schemas.microsoft.com/office/drawing/2014/main" id="{38914B76-3990-4C18-A5A0-92D3BDADDDB9}"/>
              </a:ext>
            </a:extLst>
          </p:cNvPr>
          <p:cNvSpPr/>
          <p:nvPr/>
        </p:nvSpPr>
        <p:spPr>
          <a:xfrm>
            <a:off x="6555416" y="1939097"/>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OffensiveWord</a:t>
            </a:r>
          </a:p>
        </p:txBody>
      </p:sp>
      <p:sp>
        <p:nvSpPr>
          <p:cNvPr id="37" name="TextBox 36">
            <a:extLst>
              <a:ext uri="{FF2B5EF4-FFF2-40B4-BE49-F238E27FC236}">
                <a16:creationId xmlns:a16="http://schemas.microsoft.com/office/drawing/2014/main" id="{9A5F5578-E8EC-4E30-A9CF-D78E55FD79F2}"/>
              </a:ext>
            </a:extLst>
          </p:cNvPr>
          <p:cNvSpPr txBox="1"/>
          <p:nvPr/>
        </p:nvSpPr>
        <p:spPr>
          <a:xfrm>
            <a:off x="7757026" y="1991209"/>
            <a:ext cx="538609" cy="307777"/>
          </a:xfrm>
          <a:prstGeom prst="rect">
            <a:avLst/>
          </a:prstGeom>
          <a:noFill/>
        </p:spPr>
        <p:txBody>
          <a:bodyPr wrap="none" rtlCol="0">
            <a:spAutoFit/>
          </a:bodyPr>
          <a:lstStyle/>
          <a:p>
            <a:r>
              <a:rPr lang="en-GB" sz="1400" u="sng" dirty="0"/>
              <a:t>term</a:t>
            </a:r>
          </a:p>
        </p:txBody>
      </p:sp>
      <p:sp>
        <p:nvSpPr>
          <p:cNvPr id="65" name="Rectangle 64">
            <a:extLst>
              <a:ext uri="{FF2B5EF4-FFF2-40B4-BE49-F238E27FC236}">
                <a16:creationId xmlns:a16="http://schemas.microsoft.com/office/drawing/2014/main" id="{92690B7D-B2E2-4D26-B03F-7582EE62E788}"/>
              </a:ext>
            </a:extLst>
          </p:cNvPr>
          <p:cNvSpPr/>
          <p:nvPr/>
        </p:nvSpPr>
        <p:spPr>
          <a:xfrm>
            <a:off x="6427627" y="4539941"/>
            <a:ext cx="1461290"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7" name="Elbow Connector 10">
            <a:extLst>
              <a:ext uri="{FF2B5EF4-FFF2-40B4-BE49-F238E27FC236}">
                <a16:creationId xmlns:a16="http://schemas.microsoft.com/office/drawing/2014/main" id="{811C1796-4E74-45FE-AACF-E07A7E8B1615}"/>
              </a:ext>
            </a:extLst>
          </p:cNvPr>
          <p:cNvCxnSpPr>
            <a:cxnSpLocks/>
          </p:cNvCxnSpPr>
          <p:nvPr/>
        </p:nvCxnSpPr>
        <p:spPr>
          <a:xfrm rot="16200000" flipV="1">
            <a:off x="6211213" y="2913631"/>
            <a:ext cx="701388" cy="11932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4785A898-0C9F-4DEC-B0B4-AC6752593B1E}"/>
              </a:ext>
            </a:extLst>
          </p:cNvPr>
          <p:cNvSpPr/>
          <p:nvPr/>
        </p:nvSpPr>
        <p:spPr>
          <a:xfrm>
            <a:off x="6856881" y="363957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9" name="Straight Arrow Connector 68">
            <a:extLst>
              <a:ext uri="{FF2B5EF4-FFF2-40B4-BE49-F238E27FC236}">
                <a16:creationId xmlns:a16="http://schemas.microsoft.com/office/drawing/2014/main" id="{C94C9629-134B-4531-B711-95ADD9875C57}"/>
              </a:ext>
            </a:extLst>
          </p:cNvPr>
          <p:cNvCxnSpPr>
            <a:cxnSpLocks/>
            <a:stCxn id="65" idx="0"/>
            <a:endCxn id="68" idx="2"/>
          </p:cNvCxnSpPr>
          <p:nvPr/>
        </p:nvCxnSpPr>
        <p:spPr>
          <a:xfrm flipH="1" flipV="1">
            <a:off x="7154483" y="4154534"/>
            <a:ext cx="3789" cy="3854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CAD586F-8363-4A25-8E8F-F5F9D9AF2FD0}"/>
              </a:ext>
            </a:extLst>
          </p:cNvPr>
          <p:cNvSpPr txBox="1"/>
          <p:nvPr/>
        </p:nvSpPr>
        <p:spPr>
          <a:xfrm>
            <a:off x="7958192" y="4521586"/>
            <a:ext cx="1003955" cy="523220"/>
          </a:xfrm>
          <a:prstGeom prst="rect">
            <a:avLst/>
          </a:prstGeom>
          <a:noFill/>
        </p:spPr>
        <p:txBody>
          <a:bodyPr wrap="square" rtlCol="0">
            <a:spAutoFit/>
          </a:bodyPr>
          <a:lstStyle/>
          <a:p>
            <a:r>
              <a:rPr lang="en-GB" sz="1400" u="sng" dirty="0"/>
              <a:t>id</a:t>
            </a:r>
          </a:p>
          <a:p>
            <a:r>
              <a:rPr lang="en-GB" sz="1400" dirty="0"/>
              <a:t>text</a:t>
            </a:r>
          </a:p>
        </p:txBody>
      </p:sp>
      <p:sp>
        <p:nvSpPr>
          <p:cNvPr id="78" name="TextBox 77">
            <a:extLst>
              <a:ext uri="{FF2B5EF4-FFF2-40B4-BE49-F238E27FC236}">
                <a16:creationId xmlns:a16="http://schemas.microsoft.com/office/drawing/2014/main" id="{D3A4EE8D-D02D-464D-A95E-2C67958FE9A9}"/>
              </a:ext>
            </a:extLst>
          </p:cNvPr>
          <p:cNvSpPr txBox="1"/>
          <p:nvPr/>
        </p:nvSpPr>
        <p:spPr>
          <a:xfrm>
            <a:off x="7118918" y="5109814"/>
            <a:ext cx="513282" cy="369332"/>
          </a:xfrm>
          <a:prstGeom prst="rect">
            <a:avLst/>
          </a:prstGeom>
          <a:noFill/>
        </p:spPr>
        <p:txBody>
          <a:bodyPr wrap="none" rtlCol="0">
            <a:spAutoFit/>
          </a:bodyPr>
          <a:lstStyle/>
          <a:p>
            <a:r>
              <a:rPr lang="en-GB" dirty="0"/>
              <a:t>0:N</a:t>
            </a:r>
          </a:p>
        </p:txBody>
      </p:sp>
      <p:sp>
        <p:nvSpPr>
          <p:cNvPr id="79" name="TextBox 78">
            <a:extLst>
              <a:ext uri="{FF2B5EF4-FFF2-40B4-BE49-F238E27FC236}">
                <a16:creationId xmlns:a16="http://schemas.microsoft.com/office/drawing/2014/main" id="{A9B88FC0-CB62-4CCC-B883-802FC82F18F1}"/>
              </a:ext>
            </a:extLst>
          </p:cNvPr>
          <p:cNvSpPr txBox="1"/>
          <p:nvPr/>
        </p:nvSpPr>
        <p:spPr>
          <a:xfrm>
            <a:off x="5981965" y="2843855"/>
            <a:ext cx="513282" cy="369332"/>
          </a:xfrm>
          <a:prstGeom prst="rect">
            <a:avLst/>
          </a:prstGeom>
          <a:noFill/>
        </p:spPr>
        <p:txBody>
          <a:bodyPr wrap="none" rtlCol="0">
            <a:spAutoFit/>
          </a:bodyPr>
          <a:lstStyle/>
          <a:p>
            <a:r>
              <a:rPr lang="en-GB" dirty="0"/>
              <a:t>0:N</a:t>
            </a:r>
          </a:p>
        </p:txBody>
      </p:sp>
      <p:sp>
        <p:nvSpPr>
          <p:cNvPr id="101" name="Diamond 100">
            <a:extLst>
              <a:ext uri="{FF2B5EF4-FFF2-40B4-BE49-F238E27FC236}">
                <a16:creationId xmlns:a16="http://schemas.microsoft.com/office/drawing/2014/main" id="{93186D20-A02C-4E68-988D-DE6FF6912DF9}"/>
              </a:ext>
            </a:extLst>
          </p:cNvPr>
          <p:cNvSpPr/>
          <p:nvPr/>
        </p:nvSpPr>
        <p:spPr>
          <a:xfrm>
            <a:off x="1970520" y="1929167"/>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103" name="Rectangle 102">
            <a:extLst>
              <a:ext uri="{FF2B5EF4-FFF2-40B4-BE49-F238E27FC236}">
                <a16:creationId xmlns:a16="http://schemas.microsoft.com/office/drawing/2014/main" id="{EA5149B1-F9FB-4764-A73F-FBD2D28F7410}"/>
              </a:ext>
            </a:extLst>
          </p:cNvPr>
          <p:cNvSpPr/>
          <p:nvPr/>
        </p:nvSpPr>
        <p:spPr>
          <a:xfrm>
            <a:off x="3093511" y="189606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04" name="TextBox 103">
            <a:extLst>
              <a:ext uri="{FF2B5EF4-FFF2-40B4-BE49-F238E27FC236}">
                <a16:creationId xmlns:a16="http://schemas.microsoft.com/office/drawing/2014/main" id="{FE579E35-EA06-4F9F-96F0-6C4C8D4B9A11}"/>
              </a:ext>
            </a:extLst>
          </p:cNvPr>
          <p:cNvSpPr txBox="1"/>
          <p:nvPr/>
        </p:nvSpPr>
        <p:spPr>
          <a:xfrm>
            <a:off x="5370632" y="5798867"/>
            <a:ext cx="742328" cy="523220"/>
          </a:xfrm>
          <a:prstGeom prst="rect">
            <a:avLst/>
          </a:prstGeom>
          <a:noFill/>
        </p:spPr>
        <p:txBody>
          <a:bodyPr wrap="square" rtlCol="0">
            <a:spAutoFit/>
          </a:bodyPr>
          <a:lstStyle/>
          <a:p>
            <a:r>
              <a:rPr lang="en-GB" sz="1400" u="sng" dirty="0"/>
              <a:t>id</a:t>
            </a:r>
            <a:endParaRPr lang="en-GB" sz="1400" dirty="0"/>
          </a:p>
          <a:p>
            <a:r>
              <a:rPr lang="en-GB" sz="1400" dirty="0"/>
              <a:t>text</a:t>
            </a:r>
          </a:p>
        </p:txBody>
      </p:sp>
      <p:sp>
        <p:nvSpPr>
          <p:cNvPr id="105" name="TextBox 104">
            <a:extLst>
              <a:ext uri="{FF2B5EF4-FFF2-40B4-BE49-F238E27FC236}">
                <a16:creationId xmlns:a16="http://schemas.microsoft.com/office/drawing/2014/main" id="{7A3706E3-C12E-4F2D-8196-759B0821ECF0}"/>
              </a:ext>
            </a:extLst>
          </p:cNvPr>
          <p:cNvSpPr txBox="1"/>
          <p:nvPr/>
        </p:nvSpPr>
        <p:spPr>
          <a:xfrm>
            <a:off x="2554554" y="1885494"/>
            <a:ext cx="481222" cy="369332"/>
          </a:xfrm>
          <a:prstGeom prst="rect">
            <a:avLst/>
          </a:prstGeom>
          <a:noFill/>
        </p:spPr>
        <p:txBody>
          <a:bodyPr wrap="square" rtlCol="0">
            <a:spAutoFit/>
          </a:bodyPr>
          <a:lstStyle/>
          <a:p>
            <a:r>
              <a:rPr lang="en-GB" dirty="0"/>
              <a:t>1:1</a:t>
            </a:r>
          </a:p>
        </p:txBody>
      </p:sp>
      <p:sp>
        <p:nvSpPr>
          <p:cNvPr id="106" name="TextBox 105">
            <a:extLst>
              <a:ext uri="{FF2B5EF4-FFF2-40B4-BE49-F238E27FC236}">
                <a16:creationId xmlns:a16="http://schemas.microsoft.com/office/drawing/2014/main" id="{F61B6DE4-AF88-4F61-A8C9-DD3006A982F1}"/>
              </a:ext>
            </a:extLst>
          </p:cNvPr>
          <p:cNvSpPr txBox="1"/>
          <p:nvPr/>
        </p:nvSpPr>
        <p:spPr>
          <a:xfrm>
            <a:off x="2246090" y="2488901"/>
            <a:ext cx="513282" cy="369332"/>
          </a:xfrm>
          <a:prstGeom prst="rect">
            <a:avLst/>
          </a:prstGeom>
          <a:noFill/>
        </p:spPr>
        <p:txBody>
          <a:bodyPr wrap="none" rtlCol="0">
            <a:spAutoFit/>
          </a:bodyPr>
          <a:lstStyle/>
          <a:p>
            <a:r>
              <a:rPr lang="en-GB" dirty="0"/>
              <a:t>0:N</a:t>
            </a:r>
          </a:p>
        </p:txBody>
      </p:sp>
      <p:cxnSp>
        <p:nvCxnSpPr>
          <p:cNvPr id="107" name="Straight Arrow Connector 106">
            <a:extLst>
              <a:ext uri="{FF2B5EF4-FFF2-40B4-BE49-F238E27FC236}">
                <a16:creationId xmlns:a16="http://schemas.microsoft.com/office/drawing/2014/main" id="{D93A08C5-D7AA-4A5F-8FDE-043C0E62D60D}"/>
              </a:ext>
            </a:extLst>
          </p:cNvPr>
          <p:cNvCxnSpPr>
            <a:cxnSpLocks/>
            <a:stCxn id="101" idx="2"/>
            <a:endCxn id="42" idx="0"/>
          </p:cNvCxnSpPr>
          <p:nvPr/>
        </p:nvCxnSpPr>
        <p:spPr>
          <a:xfrm flipH="1">
            <a:off x="2266527" y="2444123"/>
            <a:ext cx="1595" cy="41794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9E95D04-FC96-44A9-9DE1-4B29776D49FD}"/>
              </a:ext>
            </a:extLst>
          </p:cNvPr>
          <p:cNvCxnSpPr>
            <a:cxnSpLocks/>
            <a:stCxn id="103" idx="1"/>
            <a:endCxn id="101" idx="3"/>
          </p:cNvCxnSpPr>
          <p:nvPr/>
        </p:nvCxnSpPr>
        <p:spPr>
          <a:xfrm flipH="1" flipV="1">
            <a:off x="2565724" y="2186645"/>
            <a:ext cx="527787" cy="29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11600D-69B4-45F0-BCB3-CFC03E0929F2}"/>
              </a:ext>
            </a:extLst>
          </p:cNvPr>
          <p:cNvCxnSpPr>
            <a:cxnSpLocks/>
            <a:stCxn id="17" idx="0"/>
            <a:endCxn id="16" idx="2"/>
          </p:cNvCxnSpPr>
          <p:nvPr/>
        </p:nvCxnSpPr>
        <p:spPr>
          <a:xfrm flipH="1" flipV="1">
            <a:off x="3448950" y="3429000"/>
            <a:ext cx="6089" cy="10682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47ABE3-984F-4CDF-9C46-CD017B2728D2}"/>
              </a:ext>
            </a:extLst>
          </p:cNvPr>
          <p:cNvCxnSpPr>
            <a:cxnSpLocks/>
            <a:stCxn id="16" idx="3"/>
            <a:endCxn id="18" idx="1"/>
          </p:cNvCxnSpPr>
          <p:nvPr/>
        </p:nvCxnSpPr>
        <p:spPr>
          <a:xfrm>
            <a:off x="3746552" y="3171522"/>
            <a:ext cx="911032" cy="84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653FD14-784D-4C8C-8843-309E7C6E040D}"/>
              </a:ext>
            </a:extLst>
          </p:cNvPr>
          <p:cNvCxnSpPr>
            <a:cxnSpLocks/>
          </p:cNvCxnSpPr>
          <p:nvPr/>
        </p:nvCxnSpPr>
        <p:spPr>
          <a:xfrm>
            <a:off x="3455038" y="5058928"/>
            <a:ext cx="0" cy="42325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Diamond 125">
            <a:extLst>
              <a:ext uri="{FF2B5EF4-FFF2-40B4-BE49-F238E27FC236}">
                <a16:creationId xmlns:a16="http://schemas.microsoft.com/office/drawing/2014/main" id="{0FD0AE2A-D08E-4373-A2D7-C9F7530CD8CC}"/>
              </a:ext>
            </a:extLst>
          </p:cNvPr>
          <p:cNvSpPr/>
          <p:nvPr/>
        </p:nvSpPr>
        <p:spPr>
          <a:xfrm>
            <a:off x="3172146"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27" name="Elbow Connector 32">
            <a:extLst>
              <a:ext uri="{FF2B5EF4-FFF2-40B4-BE49-F238E27FC236}">
                <a16:creationId xmlns:a16="http://schemas.microsoft.com/office/drawing/2014/main" id="{AECD776D-1D7D-428F-8EAA-58AE2376BF09}"/>
              </a:ext>
            </a:extLst>
          </p:cNvPr>
          <p:cNvCxnSpPr>
            <a:cxnSpLocks/>
            <a:stCxn id="126" idx="3"/>
            <a:endCxn id="131" idx="1"/>
          </p:cNvCxnSpPr>
          <p:nvPr/>
        </p:nvCxnSpPr>
        <p:spPr>
          <a:xfrm>
            <a:off x="3767350" y="5736624"/>
            <a:ext cx="47849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327A0BE5-AEC1-4490-8F76-FFF3E2F2D3EB}"/>
              </a:ext>
            </a:extLst>
          </p:cNvPr>
          <p:cNvSpPr/>
          <p:nvPr/>
        </p:nvSpPr>
        <p:spPr>
          <a:xfrm>
            <a:off x="4245849" y="5443054"/>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2" name="TextBox 131">
            <a:extLst>
              <a:ext uri="{FF2B5EF4-FFF2-40B4-BE49-F238E27FC236}">
                <a16:creationId xmlns:a16="http://schemas.microsoft.com/office/drawing/2014/main" id="{09FC396F-F522-4381-8AF6-E5E470D4E89F}"/>
              </a:ext>
            </a:extLst>
          </p:cNvPr>
          <p:cNvSpPr txBox="1"/>
          <p:nvPr/>
        </p:nvSpPr>
        <p:spPr>
          <a:xfrm>
            <a:off x="3753027" y="5707470"/>
            <a:ext cx="481222" cy="369332"/>
          </a:xfrm>
          <a:prstGeom prst="rect">
            <a:avLst/>
          </a:prstGeom>
          <a:noFill/>
        </p:spPr>
        <p:txBody>
          <a:bodyPr wrap="none" rtlCol="0">
            <a:spAutoFit/>
          </a:bodyPr>
          <a:lstStyle/>
          <a:p>
            <a:r>
              <a:rPr lang="en-GB" dirty="0"/>
              <a:t>1:1</a:t>
            </a:r>
          </a:p>
        </p:txBody>
      </p:sp>
      <p:sp>
        <p:nvSpPr>
          <p:cNvPr id="133" name="TextBox 132">
            <a:extLst>
              <a:ext uri="{FF2B5EF4-FFF2-40B4-BE49-F238E27FC236}">
                <a16:creationId xmlns:a16="http://schemas.microsoft.com/office/drawing/2014/main" id="{130B5876-F29F-4369-836F-FC0376CE9F97}"/>
              </a:ext>
            </a:extLst>
          </p:cNvPr>
          <p:cNvSpPr txBox="1"/>
          <p:nvPr/>
        </p:nvSpPr>
        <p:spPr>
          <a:xfrm>
            <a:off x="2928858" y="5119832"/>
            <a:ext cx="513282" cy="369332"/>
          </a:xfrm>
          <a:prstGeom prst="rect">
            <a:avLst/>
          </a:prstGeom>
          <a:noFill/>
        </p:spPr>
        <p:txBody>
          <a:bodyPr wrap="none" rtlCol="0">
            <a:spAutoFit/>
          </a:bodyPr>
          <a:lstStyle/>
          <a:p>
            <a:r>
              <a:rPr lang="en-GB" dirty="0"/>
              <a:t>0:N</a:t>
            </a:r>
          </a:p>
        </p:txBody>
      </p:sp>
      <p:sp>
        <p:nvSpPr>
          <p:cNvPr id="134" name="TextBox 133">
            <a:extLst>
              <a:ext uri="{FF2B5EF4-FFF2-40B4-BE49-F238E27FC236}">
                <a16:creationId xmlns:a16="http://schemas.microsoft.com/office/drawing/2014/main" id="{79B8D050-21E5-4098-8B0A-C6749DA8B218}"/>
              </a:ext>
            </a:extLst>
          </p:cNvPr>
          <p:cNvSpPr txBox="1"/>
          <p:nvPr/>
        </p:nvSpPr>
        <p:spPr>
          <a:xfrm>
            <a:off x="4252659" y="4493998"/>
            <a:ext cx="999535" cy="738664"/>
          </a:xfrm>
          <a:prstGeom prst="rect">
            <a:avLst/>
          </a:prstGeom>
          <a:noFill/>
        </p:spPr>
        <p:txBody>
          <a:bodyPr wrap="square" rtlCol="0">
            <a:spAutoFit/>
          </a:bodyPr>
          <a:lstStyle/>
          <a:p>
            <a:r>
              <a:rPr lang="en-GB" sz="1400" u="sng" dirty="0"/>
              <a:t>id</a:t>
            </a:r>
            <a:endParaRPr lang="en-GB" sz="1400" dirty="0"/>
          </a:p>
          <a:p>
            <a:r>
              <a:rPr lang="en-GB" sz="1400" dirty="0"/>
              <a:t>points</a:t>
            </a:r>
          </a:p>
          <a:p>
            <a:r>
              <a:rPr lang="en-GB" sz="1400" dirty="0"/>
              <a:t>cancelled</a:t>
            </a:r>
          </a:p>
        </p:txBody>
      </p:sp>
      <p:sp>
        <p:nvSpPr>
          <p:cNvPr id="96" name="Diamond 125">
            <a:extLst>
              <a:ext uri="{FF2B5EF4-FFF2-40B4-BE49-F238E27FC236}">
                <a16:creationId xmlns:a16="http://schemas.microsoft.com/office/drawing/2014/main" id="{7AD7D8C6-22CF-4027-AB9B-37668C749C23}"/>
              </a:ext>
            </a:extLst>
          </p:cNvPr>
          <p:cNvSpPr/>
          <p:nvPr/>
        </p:nvSpPr>
        <p:spPr>
          <a:xfrm>
            <a:off x="6860944"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02" name="Elbow Connector 32">
            <a:extLst>
              <a:ext uri="{FF2B5EF4-FFF2-40B4-BE49-F238E27FC236}">
                <a16:creationId xmlns:a16="http://schemas.microsoft.com/office/drawing/2014/main" id="{B86C9FA1-E8AE-49B9-8356-8FFD08BF9EE2}"/>
              </a:ext>
            </a:extLst>
          </p:cNvPr>
          <p:cNvCxnSpPr>
            <a:cxnSpLocks/>
            <a:stCxn id="131" idx="3"/>
            <a:endCxn id="96" idx="1"/>
          </p:cNvCxnSpPr>
          <p:nvPr/>
        </p:nvCxnSpPr>
        <p:spPr>
          <a:xfrm flipV="1">
            <a:off x="5383836" y="5736624"/>
            <a:ext cx="147710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68">
            <a:extLst>
              <a:ext uri="{FF2B5EF4-FFF2-40B4-BE49-F238E27FC236}">
                <a16:creationId xmlns:a16="http://schemas.microsoft.com/office/drawing/2014/main" id="{F12B986E-A99F-49DC-9C80-93407A107C65}"/>
              </a:ext>
            </a:extLst>
          </p:cNvPr>
          <p:cNvCxnSpPr>
            <a:cxnSpLocks/>
            <a:stCxn id="96" idx="0"/>
            <a:endCxn id="65" idx="2"/>
          </p:cNvCxnSpPr>
          <p:nvPr/>
        </p:nvCxnSpPr>
        <p:spPr>
          <a:xfrm flipH="1" flipV="1">
            <a:off x="7158272" y="5127082"/>
            <a:ext cx="274" cy="3520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77">
            <a:extLst>
              <a:ext uri="{FF2B5EF4-FFF2-40B4-BE49-F238E27FC236}">
                <a16:creationId xmlns:a16="http://schemas.microsoft.com/office/drawing/2014/main" id="{C22DABB1-990E-40F5-A8F0-DED7DF7125BE}"/>
              </a:ext>
            </a:extLst>
          </p:cNvPr>
          <p:cNvSpPr txBox="1"/>
          <p:nvPr/>
        </p:nvSpPr>
        <p:spPr>
          <a:xfrm>
            <a:off x="5418099" y="5433667"/>
            <a:ext cx="481222" cy="369332"/>
          </a:xfrm>
          <a:prstGeom prst="rect">
            <a:avLst/>
          </a:prstGeom>
          <a:noFill/>
        </p:spPr>
        <p:txBody>
          <a:bodyPr wrap="none" rtlCol="0">
            <a:spAutoFit/>
          </a:bodyPr>
          <a:lstStyle/>
          <a:p>
            <a:r>
              <a:rPr lang="en-GB" dirty="0"/>
              <a:t>1:1</a:t>
            </a:r>
          </a:p>
        </p:txBody>
      </p:sp>
      <p:sp>
        <p:nvSpPr>
          <p:cNvPr id="138" name="TextBox 77">
            <a:extLst>
              <a:ext uri="{FF2B5EF4-FFF2-40B4-BE49-F238E27FC236}">
                <a16:creationId xmlns:a16="http://schemas.microsoft.com/office/drawing/2014/main" id="{45B58DD4-CDB3-4421-85C9-2EDF354B1B66}"/>
              </a:ext>
            </a:extLst>
          </p:cNvPr>
          <p:cNvSpPr txBox="1"/>
          <p:nvPr/>
        </p:nvSpPr>
        <p:spPr>
          <a:xfrm>
            <a:off x="7207129" y="4117955"/>
            <a:ext cx="481222" cy="369332"/>
          </a:xfrm>
          <a:prstGeom prst="rect">
            <a:avLst/>
          </a:prstGeom>
          <a:noFill/>
        </p:spPr>
        <p:txBody>
          <a:bodyPr wrap="none" rtlCol="0">
            <a:spAutoFit/>
          </a:bodyPr>
          <a:lstStyle/>
          <a:p>
            <a:r>
              <a:rPr lang="en-GB" dirty="0"/>
              <a:t>1:1</a:t>
            </a:r>
          </a:p>
        </p:txBody>
      </p:sp>
      <p:sp>
        <p:nvSpPr>
          <p:cNvPr id="139" name="TextBox 23">
            <a:extLst>
              <a:ext uri="{FF2B5EF4-FFF2-40B4-BE49-F238E27FC236}">
                <a16:creationId xmlns:a16="http://schemas.microsoft.com/office/drawing/2014/main" id="{B42ED671-09F8-447F-B73B-DAF6F373B206}"/>
              </a:ext>
            </a:extLst>
          </p:cNvPr>
          <p:cNvSpPr txBox="1"/>
          <p:nvPr/>
        </p:nvSpPr>
        <p:spPr>
          <a:xfrm>
            <a:off x="1378976" y="2147104"/>
            <a:ext cx="940192" cy="307777"/>
          </a:xfrm>
          <a:prstGeom prst="rect">
            <a:avLst/>
          </a:prstGeom>
          <a:noFill/>
        </p:spPr>
        <p:txBody>
          <a:bodyPr wrap="square" rtlCol="0">
            <a:spAutoFit/>
          </a:bodyPr>
          <a:lstStyle/>
          <a:p>
            <a:r>
              <a:rPr lang="en-GB" sz="1400" dirty="0">
                <a:solidFill>
                  <a:srgbClr val="FF0000"/>
                </a:solidFill>
              </a:rPr>
              <a:t>logging</a:t>
            </a:r>
          </a:p>
        </p:txBody>
      </p:sp>
      <p:sp>
        <p:nvSpPr>
          <p:cNvPr id="140" name="TextBox 23">
            <a:extLst>
              <a:ext uri="{FF2B5EF4-FFF2-40B4-BE49-F238E27FC236}">
                <a16:creationId xmlns:a16="http://schemas.microsoft.com/office/drawing/2014/main" id="{91A79E42-FBA0-454A-9D03-930EB74DBB01}"/>
              </a:ext>
            </a:extLst>
          </p:cNvPr>
          <p:cNvSpPr txBox="1"/>
          <p:nvPr/>
        </p:nvSpPr>
        <p:spPr>
          <a:xfrm>
            <a:off x="1378976" y="4266064"/>
            <a:ext cx="796632" cy="307777"/>
          </a:xfrm>
          <a:prstGeom prst="rect">
            <a:avLst/>
          </a:prstGeom>
          <a:noFill/>
        </p:spPr>
        <p:txBody>
          <a:bodyPr wrap="square" rtlCol="0">
            <a:spAutoFit/>
          </a:bodyPr>
          <a:lstStyle/>
          <a:p>
            <a:r>
              <a:rPr lang="en-GB" sz="1400" dirty="0">
                <a:solidFill>
                  <a:srgbClr val="FF0000"/>
                </a:solidFill>
              </a:rPr>
              <a:t>sending</a:t>
            </a:r>
          </a:p>
        </p:txBody>
      </p:sp>
      <p:sp>
        <p:nvSpPr>
          <p:cNvPr id="141" name="TextBox 23">
            <a:extLst>
              <a:ext uri="{FF2B5EF4-FFF2-40B4-BE49-F238E27FC236}">
                <a16:creationId xmlns:a16="http://schemas.microsoft.com/office/drawing/2014/main" id="{BB19FF49-D625-4E1C-9770-882D29DF4C0A}"/>
              </a:ext>
            </a:extLst>
          </p:cNvPr>
          <p:cNvSpPr txBox="1"/>
          <p:nvPr/>
        </p:nvSpPr>
        <p:spPr>
          <a:xfrm>
            <a:off x="2529850" y="5772232"/>
            <a:ext cx="845837" cy="307777"/>
          </a:xfrm>
          <a:prstGeom prst="rect">
            <a:avLst/>
          </a:prstGeom>
          <a:noFill/>
        </p:spPr>
        <p:txBody>
          <a:bodyPr wrap="square" rtlCol="0">
            <a:spAutoFit/>
          </a:bodyPr>
          <a:lstStyle/>
          <a:p>
            <a:r>
              <a:rPr lang="en-GB" sz="1400" dirty="0">
                <a:solidFill>
                  <a:srgbClr val="FF0000"/>
                </a:solidFill>
              </a:rPr>
              <a:t>including</a:t>
            </a:r>
          </a:p>
        </p:txBody>
      </p:sp>
      <p:sp>
        <p:nvSpPr>
          <p:cNvPr id="142" name="TextBox 23">
            <a:extLst>
              <a:ext uri="{FF2B5EF4-FFF2-40B4-BE49-F238E27FC236}">
                <a16:creationId xmlns:a16="http://schemas.microsoft.com/office/drawing/2014/main" id="{2C00AB0C-EA75-4914-927D-AAAC1BF7AD45}"/>
              </a:ext>
            </a:extLst>
          </p:cNvPr>
          <p:cNvSpPr txBox="1"/>
          <p:nvPr/>
        </p:nvSpPr>
        <p:spPr>
          <a:xfrm>
            <a:off x="3550859" y="3238623"/>
            <a:ext cx="845837" cy="307777"/>
          </a:xfrm>
          <a:prstGeom prst="rect">
            <a:avLst/>
          </a:prstGeom>
          <a:noFill/>
        </p:spPr>
        <p:txBody>
          <a:bodyPr wrap="square" rtlCol="0">
            <a:spAutoFit/>
          </a:bodyPr>
          <a:lstStyle/>
          <a:p>
            <a:r>
              <a:rPr lang="en-GB" sz="1400" dirty="0">
                <a:solidFill>
                  <a:srgbClr val="FF0000"/>
                </a:solidFill>
              </a:rPr>
              <a:t>referring</a:t>
            </a:r>
          </a:p>
        </p:txBody>
      </p:sp>
      <p:sp>
        <p:nvSpPr>
          <p:cNvPr id="144" name="TextBox 23">
            <a:extLst>
              <a:ext uri="{FF2B5EF4-FFF2-40B4-BE49-F238E27FC236}">
                <a16:creationId xmlns:a16="http://schemas.microsoft.com/office/drawing/2014/main" id="{CD07077A-173B-45A8-9395-693547C0F547}"/>
              </a:ext>
            </a:extLst>
          </p:cNvPr>
          <p:cNvSpPr txBox="1"/>
          <p:nvPr/>
        </p:nvSpPr>
        <p:spPr>
          <a:xfrm>
            <a:off x="7360258" y="5766879"/>
            <a:ext cx="1057513" cy="307777"/>
          </a:xfrm>
          <a:prstGeom prst="rect">
            <a:avLst/>
          </a:prstGeom>
          <a:noFill/>
        </p:spPr>
        <p:txBody>
          <a:bodyPr wrap="square" rtlCol="0">
            <a:spAutoFit/>
          </a:bodyPr>
          <a:lstStyle/>
          <a:p>
            <a:r>
              <a:rPr lang="en-GB" sz="1400" dirty="0">
                <a:solidFill>
                  <a:srgbClr val="FF0000"/>
                </a:solidFill>
              </a:rPr>
              <a:t>replying</a:t>
            </a:r>
          </a:p>
        </p:txBody>
      </p:sp>
      <p:sp>
        <p:nvSpPr>
          <p:cNvPr id="145" name="TextBox 23">
            <a:extLst>
              <a:ext uri="{FF2B5EF4-FFF2-40B4-BE49-F238E27FC236}">
                <a16:creationId xmlns:a16="http://schemas.microsoft.com/office/drawing/2014/main" id="{0AD33BDF-B53A-49EF-9949-981A7DF00ED7}"/>
              </a:ext>
            </a:extLst>
          </p:cNvPr>
          <p:cNvSpPr txBox="1"/>
          <p:nvPr/>
        </p:nvSpPr>
        <p:spPr>
          <a:xfrm>
            <a:off x="7375559" y="3578730"/>
            <a:ext cx="1057513" cy="307777"/>
          </a:xfrm>
          <a:prstGeom prst="rect">
            <a:avLst/>
          </a:prstGeom>
          <a:noFill/>
        </p:spPr>
        <p:txBody>
          <a:bodyPr wrap="square" rtlCol="0">
            <a:spAutoFit/>
          </a:bodyPr>
          <a:lstStyle/>
          <a:p>
            <a:r>
              <a:rPr lang="en-GB" sz="1400" dirty="0">
                <a:solidFill>
                  <a:srgbClr val="FF0000"/>
                </a:solidFill>
              </a:rPr>
              <a:t>having</a:t>
            </a:r>
          </a:p>
        </p:txBody>
      </p:sp>
      <p:sp>
        <p:nvSpPr>
          <p:cNvPr id="58" name="Diamond 125">
            <a:extLst>
              <a:ext uri="{FF2B5EF4-FFF2-40B4-BE49-F238E27FC236}">
                <a16:creationId xmlns:a16="http://schemas.microsoft.com/office/drawing/2014/main" id="{6F729D96-8883-4E7F-BDD7-F0A28685D9F5}"/>
              </a:ext>
            </a:extLst>
          </p:cNvPr>
          <p:cNvSpPr/>
          <p:nvPr/>
        </p:nvSpPr>
        <p:spPr>
          <a:xfrm>
            <a:off x="1819740" y="5223215"/>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71" name="Rectangle 70">
            <a:extLst>
              <a:ext uri="{FF2B5EF4-FFF2-40B4-BE49-F238E27FC236}">
                <a16:creationId xmlns:a16="http://schemas.microsoft.com/office/drawing/2014/main" id="{CE7EA96B-5172-4EEA-AF6F-A77DC23A719B}"/>
              </a:ext>
            </a:extLst>
          </p:cNvPr>
          <p:cNvSpPr/>
          <p:nvPr/>
        </p:nvSpPr>
        <p:spPr>
          <a:xfrm>
            <a:off x="984354" y="583910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72" name="TextBox 71">
            <a:extLst>
              <a:ext uri="{FF2B5EF4-FFF2-40B4-BE49-F238E27FC236}">
                <a16:creationId xmlns:a16="http://schemas.microsoft.com/office/drawing/2014/main" id="{959EDA33-77A2-4ED3-8136-F1EC987DDE80}"/>
              </a:ext>
            </a:extLst>
          </p:cNvPr>
          <p:cNvSpPr txBox="1"/>
          <p:nvPr/>
        </p:nvSpPr>
        <p:spPr>
          <a:xfrm>
            <a:off x="460669" y="4902272"/>
            <a:ext cx="999535" cy="954107"/>
          </a:xfrm>
          <a:prstGeom prst="rect">
            <a:avLst/>
          </a:prstGeom>
          <a:noFill/>
        </p:spPr>
        <p:txBody>
          <a:bodyPr wrap="square" rtlCol="0">
            <a:spAutoFit/>
          </a:bodyPr>
          <a:lstStyle/>
          <a:p>
            <a:r>
              <a:rPr lang="en-GB" sz="1400" u="sng" dirty="0"/>
              <a:t>id</a:t>
            </a:r>
          </a:p>
          <a:p>
            <a:r>
              <a:rPr lang="en-GB" sz="1400" dirty="0"/>
              <a:t>age</a:t>
            </a:r>
          </a:p>
          <a:p>
            <a:r>
              <a:rPr lang="en-GB" sz="1400" dirty="0"/>
              <a:t>sex</a:t>
            </a:r>
          </a:p>
          <a:p>
            <a:r>
              <a:rPr lang="en-GB" sz="1400" dirty="0"/>
              <a:t>expertise</a:t>
            </a:r>
          </a:p>
        </p:txBody>
      </p:sp>
      <p:cxnSp>
        <p:nvCxnSpPr>
          <p:cNvPr id="43" name="Connector: Elbow 42">
            <a:extLst>
              <a:ext uri="{FF2B5EF4-FFF2-40B4-BE49-F238E27FC236}">
                <a16:creationId xmlns:a16="http://schemas.microsoft.com/office/drawing/2014/main" id="{30D3B947-DDDA-454C-A8C3-89D105645A47}"/>
              </a:ext>
            </a:extLst>
          </p:cNvPr>
          <p:cNvCxnSpPr>
            <a:stCxn id="58" idx="1"/>
            <a:endCxn id="71" idx="0"/>
          </p:cNvCxnSpPr>
          <p:nvPr/>
        </p:nvCxnSpPr>
        <p:spPr>
          <a:xfrm rot="10800000" flipV="1">
            <a:off x="1553348" y="5480693"/>
            <a:ext cx="266392" cy="35840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0DEF01-FE0B-4917-A000-67D30F22CDAE}"/>
              </a:ext>
            </a:extLst>
          </p:cNvPr>
          <p:cNvCxnSpPr>
            <a:cxnSpLocks/>
            <a:stCxn id="58" idx="3"/>
          </p:cNvCxnSpPr>
          <p:nvPr/>
        </p:nvCxnSpPr>
        <p:spPr>
          <a:xfrm flipV="1">
            <a:off x="2414944" y="5073902"/>
            <a:ext cx="393021" cy="40679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77DAA94-76FE-46EA-893A-29F9FDE9D569}"/>
              </a:ext>
            </a:extLst>
          </p:cNvPr>
          <p:cNvSpPr txBox="1"/>
          <p:nvPr/>
        </p:nvSpPr>
        <p:spPr>
          <a:xfrm>
            <a:off x="1193172" y="5143999"/>
            <a:ext cx="481222" cy="369332"/>
          </a:xfrm>
          <a:prstGeom prst="rect">
            <a:avLst/>
          </a:prstGeom>
          <a:noFill/>
        </p:spPr>
        <p:txBody>
          <a:bodyPr wrap="square" rtlCol="0">
            <a:spAutoFit/>
          </a:bodyPr>
          <a:lstStyle/>
          <a:p>
            <a:r>
              <a:rPr lang="en-GB" dirty="0"/>
              <a:t>1:1</a:t>
            </a:r>
          </a:p>
        </p:txBody>
      </p:sp>
      <p:sp>
        <p:nvSpPr>
          <p:cNvPr id="90" name="TextBox 89">
            <a:extLst>
              <a:ext uri="{FF2B5EF4-FFF2-40B4-BE49-F238E27FC236}">
                <a16:creationId xmlns:a16="http://schemas.microsoft.com/office/drawing/2014/main" id="{20BB6281-BC66-4B14-8E04-EA5A7B2D07EE}"/>
              </a:ext>
            </a:extLst>
          </p:cNvPr>
          <p:cNvSpPr txBox="1"/>
          <p:nvPr/>
        </p:nvSpPr>
        <p:spPr>
          <a:xfrm>
            <a:off x="2393322" y="5424766"/>
            <a:ext cx="481222" cy="369332"/>
          </a:xfrm>
          <a:prstGeom prst="rect">
            <a:avLst/>
          </a:prstGeom>
          <a:noFill/>
        </p:spPr>
        <p:txBody>
          <a:bodyPr wrap="square" rtlCol="0">
            <a:spAutoFit/>
          </a:bodyPr>
          <a:lstStyle/>
          <a:p>
            <a:r>
              <a:rPr lang="en-GB" dirty="0"/>
              <a:t>1:1</a:t>
            </a:r>
          </a:p>
        </p:txBody>
      </p:sp>
      <p:sp>
        <p:nvSpPr>
          <p:cNvPr id="93" name="Title 1">
            <a:extLst>
              <a:ext uri="{FF2B5EF4-FFF2-40B4-BE49-F238E27FC236}">
                <a16:creationId xmlns:a16="http://schemas.microsoft.com/office/drawing/2014/main" id="{E4E006F0-9AE7-4429-AD34-9F0F492587B9}"/>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Entity Relationship</a:t>
            </a:r>
          </a:p>
        </p:txBody>
      </p:sp>
      <p:sp>
        <p:nvSpPr>
          <p:cNvPr id="94" name="TextBox 23">
            <a:extLst>
              <a:ext uri="{FF2B5EF4-FFF2-40B4-BE49-F238E27FC236}">
                <a16:creationId xmlns:a16="http://schemas.microsoft.com/office/drawing/2014/main" id="{96CEDC6E-311E-42B4-BF18-6662FC2D5E6C}"/>
              </a:ext>
            </a:extLst>
          </p:cNvPr>
          <p:cNvSpPr txBox="1"/>
          <p:nvPr/>
        </p:nvSpPr>
        <p:spPr>
          <a:xfrm>
            <a:off x="1284048" y="4923486"/>
            <a:ext cx="999535" cy="307777"/>
          </a:xfrm>
          <a:prstGeom prst="rect">
            <a:avLst/>
          </a:prstGeom>
          <a:noFill/>
        </p:spPr>
        <p:txBody>
          <a:bodyPr wrap="square" rtlCol="0">
            <a:spAutoFit/>
          </a:bodyPr>
          <a:lstStyle/>
          <a:p>
            <a:r>
              <a:rPr lang="en-GB" sz="1400" dirty="0">
                <a:solidFill>
                  <a:srgbClr val="FF0000"/>
                </a:solidFill>
              </a:rPr>
              <a:t>associating</a:t>
            </a: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a:xfrm>
            <a:off x="509047" y="1630624"/>
            <a:ext cx="8519447" cy="4862250"/>
          </a:xfrm>
        </p:spPr>
        <p:txBody>
          <a:bodyPr>
            <a:normAutofit fontScale="92500" lnSpcReduction="10000"/>
          </a:bodyPr>
          <a:lstStyle/>
          <a:p>
            <a:pPr marL="0" indent="0">
              <a:buNone/>
            </a:pPr>
            <a:r>
              <a:rPr lang="en-GB" sz="2000" dirty="0"/>
              <a:t>log(</a:t>
            </a:r>
            <a:r>
              <a:rPr lang="en-GB" sz="2000" u="sng" dirty="0"/>
              <a:t>id</a:t>
            </a:r>
            <a:r>
              <a:rPr lang="en-GB" sz="2000" dirty="0"/>
              <a:t>, user, datetime)		</a:t>
            </a:r>
          </a:p>
          <a:p>
            <a:pPr marL="0" indent="0">
              <a:buNone/>
            </a:pPr>
            <a:endParaRPr lang="en-GB" sz="2000" dirty="0"/>
          </a:p>
          <a:p>
            <a:pPr marL="0" indent="0">
              <a:buNone/>
            </a:pPr>
            <a:r>
              <a:rPr lang="en-GB" sz="2000" dirty="0"/>
              <a:t>user(</a:t>
            </a:r>
            <a:r>
              <a:rPr lang="en-GB" sz="2000" u="sng" dirty="0"/>
              <a:t>id</a:t>
            </a:r>
            <a:r>
              <a:rPr lang="en-GB" sz="2000" dirty="0"/>
              <a:t>, username, password, email, banned)</a:t>
            </a:r>
          </a:p>
          <a:p>
            <a:pPr marL="0" indent="0">
              <a:buNone/>
            </a:pPr>
            <a:endParaRPr lang="en-GB" sz="2000" dirty="0"/>
          </a:p>
          <a:p>
            <a:pPr marL="0" indent="0">
              <a:buNone/>
            </a:pPr>
            <a:r>
              <a:rPr lang="en-GB" sz="2000" dirty="0"/>
              <a:t>submission(</a:t>
            </a:r>
            <a:r>
              <a:rPr lang="en-GB" sz="2000" u="sng" dirty="0"/>
              <a:t>id</a:t>
            </a:r>
            <a:r>
              <a:rPr lang="en-GB" sz="2000" dirty="0"/>
              <a:t>, user, product, points)</a:t>
            </a:r>
          </a:p>
          <a:p>
            <a:pPr marL="0" indent="0">
              <a:buNone/>
            </a:pPr>
            <a:endParaRPr lang="en-GB" sz="2000" dirty="0"/>
          </a:p>
          <a:p>
            <a:pPr marL="0" indent="0">
              <a:buNone/>
            </a:pPr>
            <a:r>
              <a:rPr lang="en-GB" sz="2000" dirty="0"/>
              <a:t>answer(</a:t>
            </a:r>
            <a:r>
              <a:rPr lang="en-GB" sz="2000" u="sng" dirty="0"/>
              <a:t>id</a:t>
            </a:r>
            <a:r>
              <a:rPr lang="en-GB" sz="2000" dirty="0"/>
              <a:t>, submission, question, text)	product(</a:t>
            </a:r>
            <a:r>
              <a:rPr lang="en-GB" sz="2000" u="sng" dirty="0"/>
              <a:t>id</a:t>
            </a:r>
            <a:r>
              <a:rPr lang="en-GB" sz="2000" dirty="0"/>
              <a:t>, name, image, date)</a:t>
            </a:r>
          </a:p>
          <a:p>
            <a:pPr marL="0" indent="0">
              <a:buNone/>
            </a:pPr>
            <a:endParaRPr lang="en-GB" sz="2000" dirty="0"/>
          </a:p>
          <a:p>
            <a:pPr marL="0" indent="0">
              <a:buNone/>
            </a:pPr>
            <a:r>
              <a:rPr lang="en-GB" sz="2000" dirty="0"/>
              <a:t>statistics(id, </a:t>
            </a:r>
            <a:r>
              <a:rPr lang="en-GB" sz="2000" u="sng" dirty="0"/>
              <a:t>submission</a:t>
            </a:r>
            <a:r>
              <a:rPr lang="en-GB" sz="2000" dirty="0"/>
              <a:t>, age, sex, expertise)	question(</a:t>
            </a:r>
            <a:r>
              <a:rPr lang="en-GB" sz="2000" u="sng" dirty="0"/>
              <a:t>id</a:t>
            </a:r>
            <a:r>
              <a:rPr lang="en-GB" sz="2000" dirty="0"/>
              <a:t>, product, text, mandatory)</a:t>
            </a:r>
          </a:p>
          <a:p>
            <a:pPr marL="0" indent="0">
              <a:buNone/>
            </a:pPr>
            <a:r>
              <a:rPr lang="en-GB" sz="2000" dirty="0"/>
              <a:t>		</a:t>
            </a:r>
          </a:p>
          <a:p>
            <a:pPr marL="0" indent="0">
              <a:buNone/>
            </a:pPr>
            <a:r>
              <a:rPr lang="en-GB" sz="2000" dirty="0"/>
              <a:t>admin(</a:t>
            </a:r>
            <a:r>
              <a:rPr lang="en-GB" sz="2000" u="sng" dirty="0"/>
              <a:t>id</a:t>
            </a:r>
            <a:r>
              <a:rPr lang="en-GB" sz="2000" dirty="0"/>
              <a:t>, username, password)</a:t>
            </a:r>
          </a:p>
          <a:p>
            <a:pPr marL="0" indent="0">
              <a:buNone/>
            </a:pPr>
            <a:endParaRPr lang="en-GB" sz="2000" dirty="0"/>
          </a:p>
          <a:p>
            <a:pPr marL="0" indent="0">
              <a:buNone/>
            </a:pPr>
            <a:r>
              <a:rPr lang="en-GB" sz="2000" dirty="0"/>
              <a:t>offensive_word(</a:t>
            </a:r>
            <a:r>
              <a:rPr lang="en-GB" sz="2000" u="sng" dirty="0"/>
              <a:t>term)</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dirty="0"/>
          </a:p>
          <a:p>
            <a:pPr marL="0" indent="0">
              <a:buNone/>
            </a:pPr>
            <a:endParaRPr lang="en-GB" dirty="0"/>
          </a:p>
          <a:p>
            <a:pPr marL="0" indent="0">
              <a:buNone/>
            </a:pPr>
            <a:endParaRPr lang="en-GB" dirty="0"/>
          </a:p>
        </p:txBody>
      </p:sp>
      <p:cxnSp>
        <p:nvCxnSpPr>
          <p:cNvPr id="5" name="Straight Arrow Connector 4"/>
          <p:cNvCxnSpPr>
            <a:cxnSpLocks/>
          </p:cNvCxnSpPr>
          <p:nvPr/>
        </p:nvCxnSpPr>
        <p:spPr>
          <a:xfrm flipH="1">
            <a:off x="1338606" y="1913641"/>
            <a:ext cx="245097" cy="491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flipV="1">
            <a:off x="1338606" y="2617118"/>
            <a:ext cx="904976" cy="518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84EDDD-50E9-4220-823C-A2C5A4D35380}"/>
              </a:ext>
            </a:extLst>
          </p:cNvPr>
          <p:cNvCxnSpPr>
            <a:cxnSpLocks/>
          </p:cNvCxnSpPr>
          <p:nvPr/>
        </p:nvCxnSpPr>
        <p:spPr>
          <a:xfrm flipH="1" flipV="1">
            <a:off x="6023728" y="4061750"/>
            <a:ext cx="948572"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D5508-0033-4097-B8F9-89F3D52C86DD}"/>
              </a:ext>
            </a:extLst>
          </p:cNvPr>
          <p:cNvCxnSpPr>
            <a:cxnSpLocks/>
          </p:cNvCxnSpPr>
          <p:nvPr/>
        </p:nvCxnSpPr>
        <p:spPr>
          <a:xfrm>
            <a:off x="3327662" y="4061749"/>
            <a:ext cx="2796913"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9">
            <a:extLst>
              <a:ext uri="{FF2B5EF4-FFF2-40B4-BE49-F238E27FC236}">
                <a16:creationId xmlns:a16="http://schemas.microsoft.com/office/drawing/2014/main" id="{29483B70-7FE5-42F0-81A5-B2A513214A89}"/>
              </a:ext>
            </a:extLst>
          </p:cNvPr>
          <p:cNvCxnSpPr>
            <a:cxnSpLocks/>
          </p:cNvCxnSpPr>
          <p:nvPr/>
        </p:nvCxnSpPr>
        <p:spPr>
          <a:xfrm flipH="1" flipV="1">
            <a:off x="2017336" y="3360108"/>
            <a:ext cx="525545" cy="514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7">
            <a:extLst>
              <a:ext uri="{FF2B5EF4-FFF2-40B4-BE49-F238E27FC236}">
                <a16:creationId xmlns:a16="http://schemas.microsoft.com/office/drawing/2014/main" id="{9EF85164-14B8-4262-A49A-32338041F4DA}"/>
              </a:ext>
            </a:extLst>
          </p:cNvPr>
          <p:cNvCxnSpPr>
            <a:cxnSpLocks/>
          </p:cNvCxnSpPr>
          <p:nvPr/>
        </p:nvCxnSpPr>
        <p:spPr>
          <a:xfrm>
            <a:off x="3233395" y="3330588"/>
            <a:ext cx="2790333"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E0F5763-2ED2-4804-A464-A5C5BF93FA4B}"/>
              </a:ext>
            </a:extLst>
          </p:cNvPr>
          <p:cNvCxnSpPr>
            <a:cxnSpLocks/>
          </p:cNvCxnSpPr>
          <p:nvPr/>
        </p:nvCxnSpPr>
        <p:spPr>
          <a:xfrm flipH="1" flipV="1">
            <a:off x="1838325" y="3330588"/>
            <a:ext cx="179011" cy="1136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044B-95B3-4AF1-B9D6-106FC49A44F4}"/>
              </a:ext>
            </a:extLst>
          </p:cNvPr>
          <p:cNvSpPr>
            <a:spLocks noGrp="1"/>
          </p:cNvSpPr>
          <p:nvPr>
            <p:ph type="title"/>
          </p:nvPr>
        </p:nvSpPr>
        <p:spPr/>
        <p:txBody>
          <a:bodyPr/>
          <a:lstStyle/>
          <a:p>
            <a:r>
              <a:rPr lang="it-IT" dirty="0"/>
              <a:t>Triggers</a:t>
            </a:r>
          </a:p>
        </p:txBody>
      </p:sp>
      <p:pic>
        <p:nvPicPr>
          <p:cNvPr id="5" name="Picture 4">
            <a:extLst>
              <a:ext uri="{FF2B5EF4-FFF2-40B4-BE49-F238E27FC236}">
                <a16:creationId xmlns:a16="http://schemas.microsoft.com/office/drawing/2014/main" id="{A495C23A-32F8-4BF8-9B56-68E703398045}"/>
              </a:ext>
            </a:extLst>
          </p:cNvPr>
          <p:cNvPicPr>
            <a:picLocks noChangeAspect="1"/>
          </p:cNvPicPr>
          <p:nvPr/>
        </p:nvPicPr>
        <p:blipFill>
          <a:blip r:embed="rId2"/>
          <a:stretch>
            <a:fillRect/>
          </a:stretch>
        </p:blipFill>
        <p:spPr>
          <a:xfrm>
            <a:off x="628650" y="2070068"/>
            <a:ext cx="7033098" cy="846577"/>
          </a:xfrm>
          <a:prstGeom prst="rect">
            <a:avLst/>
          </a:prstGeom>
        </p:spPr>
      </p:pic>
      <p:pic>
        <p:nvPicPr>
          <p:cNvPr id="7" name="Picture 6">
            <a:extLst>
              <a:ext uri="{FF2B5EF4-FFF2-40B4-BE49-F238E27FC236}">
                <a16:creationId xmlns:a16="http://schemas.microsoft.com/office/drawing/2014/main" id="{8704B1C9-396E-4282-A494-D7420B32DD4D}"/>
              </a:ext>
            </a:extLst>
          </p:cNvPr>
          <p:cNvPicPr>
            <a:picLocks noChangeAspect="1"/>
          </p:cNvPicPr>
          <p:nvPr/>
        </p:nvPicPr>
        <p:blipFill>
          <a:blip r:embed="rId3"/>
          <a:stretch>
            <a:fillRect/>
          </a:stretch>
        </p:blipFill>
        <p:spPr>
          <a:xfrm>
            <a:off x="628650" y="3669224"/>
            <a:ext cx="7886700" cy="1502951"/>
          </a:xfrm>
          <a:prstGeom prst="rect">
            <a:avLst/>
          </a:prstGeom>
        </p:spPr>
      </p:pic>
      <p:sp>
        <p:nvSpPr>
          <p:cNvPr id="8" name="Title 1">
            <a:extLst>
              <a:ext uri="{FF2B5EF4-FFF2-40B4-BE49-F238E27FC236}">
                <a16:creationId xmlns:a16="http://schemas.microsoft.com/office/drawing/2014/main" id="{60BFA35C-C8D8-4A7F-A875-29E08D584A87}"/>
              </a:ext>
            </a:extLst>
          </p:cNvPr>
          <p:cNvSpPr txBox="1">
            <a:spLocks/>
          </p:cNvSpPr>
          <p:nvPr/>
        </p:nvSpPr>
        <p:spPr>
          <a:xfrm>
            <a:off x="628649" y="1595336"/>
            <a:ext cx="5801333"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err="1"/>
              <a:t>Add</a:t>
            </a:r>
            <a:r>
              <a:rPr lang="it-IT" sz="1600" dirty="0"/>
              <a:t> 1 point after the </a:t>
            </a:r>
            <a:r>
              <a:rPr lang="it-IT" sz="1600" dirty="0" err="1"/>
              <a:t>insertion</a:t>
            </a:r>
            <a:r>
              <a:rPr lang="it-IT" sz="1600" dirty="0"/>
              <a:t> of a new </a:t>
            </a:r>
            <a:r>
              <a:rPr lang="it-IT" sz="1600" dirty="0" err="1"/>
              <a:t>answer</a:t>
            </a:r>
            <a:endParaRPr lang="it-IT" sz="1600" dirty="0"/>
          </a:p>
        </p:txBody>
      </p:sp>
      <p:sp>
        <p:nvSpPr>
          <p:cNvPr id="9" name="Title 1">
            <a:extLst>
              <a:ext uri="{FF2B5EF4-FFF2-40B4-BE49-F238E27FC236}">
                <a16:creationId xmlns:a16="http://schemas.microsoft.com/office/drawing/2014/main" id="{30BE57C3-94C3-4E70-8848-63BF1803ECA6}"/>
              </a:ext>
            </a:extLst>
          </p:cNvPr>
          <p:cNvSpPr txBox="1">
            <a:spLocks/>
          </p:cNvSpPr>
          <p:nvPr/>
        </p:nvSpPr>
        <p:spPr>
          <a:xfrm>
            <a:off x="628648" y="3115383"/>
            <a:ext cx="8515352"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err="1"/>
              <a:t>Add</a:t>
            </a:r>
            <a:r>
              <a:rPr lang="it-IT" sz="1600" dirty="0"/>
              <a:t> 2 points for </a:t>
            </a:r>
            <a:r>
              <a:rPr lang="it-IT" sz="1600" dirty="0" err="1"/>
              <a:t>each</a:t>
            </a:r>
            <a:r>
              <a:rPr lang="it-IT" sz="1600" dirty="0"/>
              <a:t> </a:t>
            </a:r>
            <a:r>
              <a:rPr lang="it-IT" sz="1600" dirty="0" err="1"/>
              <a:t>statistic</a:t>
            </a:r>
            <a:r>
              <a:rPr lang="it-IT" sz="1600" dirty="0"/>
              <a:t> </a:t>
            </a:r>
            <a:r>
              <a:rPr lang="it-IT" sz="1600" dirty="0" err="1"/>
              <a:t>question</a:t>
            </a:r>
            <a:r>
              <a:rPr lang="it-IT" sz="1600" dirty="0"/>
              <a:t> </a:t>
            </a:r>
            <a:r>
              <a:rPr lang="it-IT" sz="1600" dirty="0" err="1"/>
              <a:t>answered</a:t>
            </a:r>
            <a:r>
              <a:rPr lang="it-IT" sz="1600" dirty="0"/>
              <a:t> after the </a:t>
            </a:r>
            <a:r>
              <a:rPr lang="it-IT" sz="1600" dirty="0" err="1"/>
              <a:t>insertion</a:t>
            </a:r>
            <a:r>
              <a:rPr lang="it-IT" sz="1600" dirty="0"/>
              <a:t> of a new </a:t>
            </a:r>
            <a:r>
              <a:rPr lang="it-IT" sz="1600" dirty="0" err="1"/>
              <a:t>statistic</a:t>
            </a:r>
            <a:r>
              <a:rPr lang="it-IT" sz="1600" dirty="0"/>
              <a:t> </a:t>
            </a:r>
            <a:r>
              <a:rPr lang="it-IT" sz="1600" dirty="0" err="1"/>
              <a:t>answer</a:t>
            </a:r>
            <a:r>
              <a:rPr lang="it-IT" sz="1600" dirty="0"/>
              <a:t> </a:t>
            </a:r>
          </a:p>
        </p:txBody>
      </p:sp>
    </p:spTree>
    <p:extLst>
      <p:ext uri="{BB962C8B-B14F-4D97-AF65-F5344CB8AC3E}">
        <p14:creationId xmlns:p14="http://schemas.microsoft.com/office/powerpoint/2010/main" val="18831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044B-95B3-4AF1-B9D6-106FC49A44F4}"/>
              </a:ext>
            </a:extLst>
          </p:cNvPr>
          <p:cNvSpPr>
            <a:spLocks noGrp="1"/>
          </p:cNvSpPr>
          <p:nvPr>
            <p:ph type="title"/>
          </p:nvPr>
        </p:nvSpPr>
        <p:spPr/>
        <p:txBody>
          <a:bodyPr/>
          <a:lstStyle/>
          <a:p>
            <a:r>
              <a:rPr lang="it-IT" dirty="0"/>
              <a:t>Triggers</a:t>
            </a:r>
          </a:p>
        </p:txBody>
      </p:sp>
      <p:sp>
        <p:nvSpPr>
          <p:cNvPr id="8" name="Title 1">
            <a:extLst>
              <a:ext uri="{FF2B5EF4-FFF2-40B4-BE49-F238E27FC236}">
                <a16:creationId xmlns:a16="http://schemas.microsoft.com/office/drawing/2014/main" id="{60BFA35C-C8D8-4A7F-A875-29E08D584A87}"/>
              </a:ext>
            </a:extLst>
          </p:cNvPr>
          <p:cNvSpPr txBox="1">
            <a:spLocks/>
          </p:cNvSpPr>
          <p:nvPr/>
        </p:nvSpPr>
        <p:spPr>
          <a:xfrm>
            <a:off x="628649" y="1595336"/>
            <a:ext cx="7960874"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a:t>Delete </a:t>
            </a:r>
            <a:r>
              <a:rPr lang="it-IT" sz="1600" dirty="0" err="1"/>
              <a:t>questions</a:t>
            </a:r>
            <a:r>
              <a:rPr lang="it-IT" sz="1600" dirty="0"/>
              <a:t> and </a:t>
            </a:r>
            <a:r>
              <a:rPr lang="it-IT" sz="1600" dirty="0" err="1"/>
              <a:t>submission</a:t>
            </a:r>
            <a:r>
              <a:rPr lang="it-IT" sz="1600" dirty="0"/>
              <a:t> after the delete of the relative product</a:t>
            </a:r>
          </a:p>
        </p:txBody>
      </p:sp>
      <p:sp>
        <p:nvSpPr>
          <p:cNvPr id="9" name="Title 1">
            <a:extLst>
              <a:ext uri="{FF2B5EF4-FFF2-40B4-BE49-F238E27FC236}">
                <a16:creationId xmlns:a16="http://schemas.microsoft.com/office/drawing/2014/main" id="{30BE57C3-94C3-4E70-8848-63BF1803ECA6}"/>
              </a:ext>
            </a:extLst>
          </p:cNvPr>
          <p:cNvSpPr txBox="1">
            <a:spLocks/>
          </p:cNvSpPr>
          <p:nvPr/>
        </p:nvSpPr>
        <p:spPr>
          <a:xfrm>
            <a:off x="628648" y="3115383"/>
            <a:ext cx="8515352"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a:t>Delete </a:t>
            </a:r>
            <a:r>
              <a:rPr lang="it-IT" sz="1600" dirty="0" err="1"/>
              <a:t>answers</a:t>
            </a:r>
            <a:r>
              <a:rPr lang="it-IT" sz="1600" dirty="0"/>
              <a:t> after the delete of the relative marketing </a:t>
            </a:r>
            <a:r>
              <a:rPr lang="it-IT" sz="1600" dirty="0" err="1"/>
              <a:t>questions</a:t>
            </a:r>
            <a:endParaRPr lang="it-IT" sz="1600" dirty="0"/>
          </a:p>
        </p:txBody>
      </p:sp>
      <p:pic>
        <p:nvPicPr>
          <p:cNvPr id="4" name="Picture 3">
            <a:extLst>
              <a:ext uri="{FF2B5EF4-FFF2-40B4-BE49-F238E27FC236}">
                <a16:creationId xmlns:a16="http://schemas.microsoft.com/office/drawing/2014/main" id="{1D08E2F3-AC95-47D5-8BDB-2E8EFADF0008}"/>
              </a:ext>
            </a:extLst>
          </p:cNvPr>
          <p:cNvPicPr>
            <a:picLocks noChangeAspect="1"/>
          </p:cNvPicPr>
          <p:nvPr/>
        </p:nvPicPr>
        <p:blipFill>
          <a:blip r:embed="rId2"/>
          <a:stretch>
            <a:fillRect/>
          </a:stretch>
        </p:blipFill>
        <p:spPr>
          <a:xfrm>
            <a:off x="628648" y="2103859"/>
            <a:ext cx="8184612" cy="890530"/>
          </a:xfrm>
          <a:prstGeom prst="rect">
            <a:avLst/>
          </a:prstGeom>
        </p:spPr>
      </p:pic>
      <p:pic>
        <p:nvPicPr>
          <p:cNvPr id="10" name="Picture 9">
            <a:extLst>
              <a:ext uri="{FF2B5EF4-FFF2-40B4-BE49-F238E27FC236}">
                <a16:creationId xmlns:a16="http://schemas.microsoft.com/office/drawing/2014/main" id="{CFB9B4F5-8E3D-4B29-B6F3-FB66CD4EDA47}"/>
              </a:ext>
            </a:extLst>
          </p:cNvPr>
          <p:cNvPicPr>
            <a:picLocks noChangeAspect="1"/>
          </p:cNvPicPr>
          <p:nvPr/>
        </p:nvPicPr>
        <p:blipFill>
          <a:blip r:embed="rId3"/>
          <a:stretch>
            <a:fillRect/>
          </a:stretch>
        </p:blipFill>
        <p:spPr>
          <a:xfrm>
            <a:off x="628648" y="3636196"/>
            <a:ext cx="8184612" cy="454831"/>
          </a:xfrm>
          <a:prstGeom prst="rect">
            <a:avLst/>
          </a:prstGeom>
        </p:spPr>
      </p:pic>
      <p:pic>
        <p:nvPicPr>
          <p:cNvPr id="12" name="Picture 11">
            <a:extLst>
              <a:ext uri="{FF2B5EF4-FFF2-40B4-BE49-F238E27FC236}">
                <a16:creationId xmlns:a16="http://schemas.microsoft.com/office/drawing/2014/main" id="{A246FAAA-D4B9-4846-BF11-760A46E70A0D}"/>
              </a:ext>
            </a:extLst>
          </p:cNvPr>
          <p:cNvPicPr>
            <a:picLocks noChangeAspect="1"/>
          </p:cNvPicPr>
          <p:nvPr/>
        </p:nvPicPr>
        <p:blipFill>
          <a:blip r:embed="rId4"/>
          <a:stretch>
            <a:fillRect/>
          </a:stretch>
        </p:blipFill>
        <p:spPr>
          <a:xfrm>
            <a:off x="628648" y="4869630"/>
            <a:ext cx="8184612" cy="442452"/>
          </a:xfrm>
          <a:prstGeom prst="rect">
            <a:avLst/>
          </a:prstGeom>
        </p:spPr>
      </p:pic>
      <p:sp>
        <p:nvSpPr>
          <p:cNvPr id="13" name="Title 1">
            <a:extLst>
              <a:ext uri="{FF2B5EF4-FFF2-40B4-BE49-F238E27FC236}">
                <a16:creationId xmlns:a16="http://schemas.microsoft.com/office/drawing/2014/main" id="{9D2EF8C5-F24F-4453-8F32-7AB6CFF3E4A2}"/>
              </a:ext>
            </a:extLst>
          </p:cNvPr>
          <p:cNvSpPr txBox="1">
            <a:spLocks/>
          </p:cNvSpPr>
          <p:nvPr/>
        </p:nvSpPr>
        <p:spPr>
          <a:xfrm>
            <a:off x="628648" y="4389532"/>
            <a:ext cx="8515352"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a:t>Delete </a:t>
            </a:r>
            <a:r>
              <a:rPr lang="it-IT" sz="1600" dirty="0" err="1"/>
              <a:t>statistic</a:t>
            </a:r>
            <a:r>
              <a:rPr lang="it-IT" sz="1600" dirty="0"/>
              <a:t> </a:t>
            </a:r>
            <a:r>
              <a:rPr lang="it-IT" sz="1600" dirty="0" err="1"/>
              <a:t>answers</a:t>
            </a:r>
            <a:r>
              <a:rPr lang="it-IT" sz="1600" dirty="0"/>
              <a:t> after the delete of the relative </a:t>
            </a:r>
            <a:r>
              <a:rPr lang="it-IT" sz="1600" dirty="0" err="1"/>
              <a:t>submissions</a:t>
            </a:r>
            <a:endParaRPr lang="it-IT" sz="1600" dirty="0"/>
          </a:p>
        </p:txBody>
      </p:sp>
    </p:spTree>
    <p:extLst>
      <p:ext uri="{BB962C8B-B14F-4D97-AF65-F5344CB8AC3E}">
        <p14:creationId xmlns:p14="http://schemas.microsoft.com/office/powerpoint/2010/main" val="356706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“logging” </a:t>
            </a:r>
          </a:p>
        </p:txBody>
      </p:sp>
      <p:sp>
        <p:nvSpPr>
          <p:cNvPr id="5" name="Content Placeholder 4"/>
          <p:cNvSpPr>
            <a:spLocks noGrp="1"/>
          </p:cNvSpPr>
          <p:nvPr>
            <p:ph sz="half" idx="2"/>
          </p:nvPr>
        </p:nvSpPr>
        <p:spPr>
          <a:xfrm>
            <a:off x="4629149" y="1825625"/>
            <a:ext cx="4213293" cy="4351338"/>
          </a:xfrm>
        </p:spPr>
        <p:txBody>
          <a:bodyPr>
            <a:normAutofit fontScale="85000" lnSpcReduction="20000"/>
          </a:bodyPr>
          <a:lstStyle/>
          <a:p>
            <a:r>
              <a:rPr lang="en-GB" dirty="0"/>
              <a:t>User </a:t>
            </a:r>
            <a:r>
              <a:rPr lang="en-GB" dirty="0">
                <a:sym typeface="Wingdings" panose="05000000000000000000" pitchFamily="2" charset="2"/>
              </a:rPr>
              <a:t></a:t>
            </a:r>
            <a:r>
              <a:rPr lang="en-GB" dirty="0"/>
              <a:t> Log @OneToMany</a:t>
            </a:r>
          </a:p>
          <a:p>
            <a:pPr lvl="1"/>
            <a:r>
              <a:rPr lang="en-GB" dirty="0"/>
              <a:t>For each user, the database stores multiple log containing date and time of the access</a:t>
            </a:r>
          </a:p>
          <a:p>
            <a:pPr lvl="1"/>
            <a:r>
              <a:rPr lang="en-GB" dirty="0"/>
              <a:t>Not implemented</a:t>
            </a:r>
          </a:p>
          <a:p>
            <a:r>
              <a:rPr lang="en-GB" dirty="0"/>
              <a:t>Log </a:t>
            </a:r>
            <a:r>
              <a:rPr lang="en-GB" dirty="0">
                <a:sym typeface="Wingdings" panose="05000000000000000000" pitchFamily="2" charset="2"/>
              </a:rPr>
              <a:t> User </a:t>
            </a:r>
            <a:r>
              <a:rPr lang="en-GB" dirty="0"/>
              <a:t>@ManyToOne</a:t>
            </a:r>
          </a:p>
          <a:p>
            <a:pPr lvl="1"/>
            <a:r>
              <a:rPr lang="en-GB" dirty="0"/>
              <a:t>Many logs refer to a single user</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87088" y="1355558"/>
            <a:ext cx="863250" cy="369332"/>
          </a:xfrm>
          <a:prstGeom prst="rect">
            <a:avLst/>
          </a:prstGeom>
          <a:noFill/>
        </p:spPr>
        <p:txBody>
          <a:bodyPr wrap="none" rtlCol="0">
            <a:spAutoFit/>
          </a:bodyPr>
          <a:lstStyle/>
          <a:p>
            <a:r>
              <a:rPr lang="en-GB" dirty="0"/>
              <a:t>logging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“sending”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39955" y="1355558"/>
            <a:ext cx="917239" cy="369332"/>
          </a:xfrm>
          <a:prstGeom prst="rect">
            <a:avLst/>
          </a:prstGeom>
          <a:noFill/>
        </p:spPr>
        <p:txBody>
          <a:bodyPr wrap="none" rtlCol="0">
            <a:spAutoFit/>
          </a:bodyPr>
          <a:lstStyle/>
          <a:p>
            <a:r>
              <a:rPr lang="en-GB" dirty="0"/>
              <a:t>sending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FE0E8248-1BC4-4CCA-99E1-8D87B3E26F46}"/>
              </a:ext>
            </a:extLst>
          </p:cNvPr>
          <p:cNvSpPr txBox="1">
            <a:spLocks/>
          </p:cNvSpPr>
          <p:nvPr/>
        </p:nvSpPr>
        <p:spPr>
          <a:xfrm>
            <a:off x="4629149" y="1825625"/>
            <a:ext cx="4213293"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a:t>
            </a:r>
            <a:r>
              <a:rPr lang="en-GB" dirty="0">
                <a:sym typeface="Wingdings" panose="05000000000000000000" pitchFamily="2" charset="2"/>
              </a:rPr>
              <a:t></a:t>
            </a:r>
            <a:r>
              <a:rPr lang="en-GB" dirty="0"/>
              <a:t> Submission @OneToMany</a:t>
            </a:r>
          </a:p>
          <a:p>
            <a:pPr lvl="1"/>
            <a:r>
              <a:rPr lang="en-GB" dirty="0"/>
              <a:t>Each user can send many submission</a:t>
            </a:r>
          </a:p>
          <a:p>
            <a:pPr lvl="1"/>
            <a:r>
              <a:rPr lang="en-GB" dirty="0"/>
              <a:t>Not implemented</a:t>
            </a:r>
          </a:p>
          <a:p>
            <a:r>
              <a:rPr lang="en-GB" dirty="0"/>
              <a:t>Submission </a:t>
            </a:r>
            <a:r>
              <a:rPr lang="en-GB" dirty="0">
                <a:sym typeface="Wingdings" panose="05000000000000000000" pitchFamily="2" charset="2"/>
              </a:rPr>
              <a:t> User </a:t>
            </a:r>
            <a:r>
              <a:rPr lang="en-GB" dirty="0"/>
              <a:t>@ManyToOne</a:t>
            </a:r>
          </a:p>
          <a:p>
            <a:pPr lvl="1"/>
            <a:r>
              <a:rPr lang="en-GB" dirty="0"/>
              <a:t>Many submissions can be sent by the same user</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a:p>
            <a:pPr lvl="1"/>
            <a:endParaRPr lang="en-GB" dirty="0"/>
          </a:p>
          <a:p>
            <a:pPr lvl="1"/>
            <a:endParaRPr lang="en-GB" dirty="0">
              <a:sym typeface="Wingdings" panose="05000000000000000000" pitchFamily="2" charset="2"/>
            </a:endParaRPr>
          </a:p>
        </p:txBody>
      </p:sp>
    </p:spTree>
    <p:extLst>
      <p:ext uri="{BB962C8B-B14F-4D97-AF65-F5344CB8AC3E}">
        <p14:creationId xmlns:p14="http://schemas.microsoft.com/office/powerpoint/2010/main" val="3438232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4522</TotalTime>
  <Words>4512</Words>
  <Application>Microsoft Office PowerPoint</Application>
  <PresentationFormat>Presentazione su schermo (4:3)</PresentationFormat>
  <Paragraphs>811</Paragraphs>
  <Slides>30</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30</vt:i4>
      </vt:variant>
    </vt:vector>
  </HeadingPairs>
  <TitlesOfParts>
    <vt:vector size="35" baseType="lpstr">
      <vt:lpstr>Arial</vt:lpstr>
      <vt:lpstr>Calibri</vt:lpstr>
      <vt:lpstr>Calibri Light</vt:lpstr>
      <vt:lpstr>Courier New</vt:lpstr>
      <vt:lpstr>Office Theme</vt:lpstr>
      <vt:lpstr>Data bases 2</vt:lpstr>
      <vt:lpstr>Specifications</vt:lpstr>
      <vt:lpstr>Specifications</vt:lpstr>
      <vt:lpstr>Presentazione standard di PowerPoint</vt:lpstr>
      <vt:lpstr>Relational model</vt:lpstr>
      <vt:lpstr>Triggers</vt:lpstr>
      <vt:lpstr>Triggers</vt:lpstr>
      <vt:lpstr>Relationship “logging” </vt:lpstr>
      <vt:lpstr>Relationship “sending” </vt:lpstr>
      <vt:lpstr>Relationship “referring” </vt:lpstr>
      <vt:lpstr>Relationship “including” </vt:lpstr>
      <vt:lpstr>Relationship “associating” </vt:lpstr>
      <vt:lpstr>Relationship “replying” </vt:lpstr>
      <vt:lpstr>Relationship “having” </vt:lpstr>
      <vt:lpstr>Entity Log</vt:lpstr>
      <vt:lpstr>Entity User</vt:lpstr>
      <vt:lpstr>Entity Admin</vt:lpstr>
      <vt:lpstr>Entity Submission</vt:lpstr>
      <vt:lpstr>Entity Submission(continue)</vt:lpstr>
      <vt:lpstr>Entity Product</vt:lpstr>
      <vt:lpstr>Entity Question</vt:lpstr>
      <vt:lpstr>Entity Answer</vt:lpstr>
      <vt:lpstr>Entity Statistics</vt:lpstr>
      <vt:lpstr>Entity OffensiveWord</vt:lpstr>
      <vt:lpstr>Components</vt:lpstr>
      <vt:lpstr>Components</vt:lpstr>
      <vt:lpstr>Components</vt:lpstr>
      <vt:lpstr>Components</vt:lpstr>
      <vt:lpstr>Components</vt:lpstr>
      <vt:lpstr>IFML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Manfredi Comella</cp:lastModifiedBy>
  <cp:revision>263</cp:revision>
  <dcterms:created xsi:type="dcterms:W3CDTF">2020-11-06T10:16:45Z</dcterms:created>
  <dcterms:modified xsi:type="dcterms:W3CDTF">2021-08-31T19:26:34Z</dcterms:modified>
</cp:coreProperties>
</file>