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88" r:id="rId4"/>
    <p:sldId id="258" r:id="rId5"/>
    <p:sldId id="276" r:id="rId6"/>
    <p:sldId id="277" r:id="rId7"/>
    <p:sldId id="278" r:id="rId8"/>
    <p:sldId id="292" r:id="rId9"/>
    <p:sldId id="291" r:id="rId10"/>
    <p:sldId id="290" r:id="rId11"/>
    <p:sldId id="293" r:id="rId12"/>
    <p:sldId id="294" r:id="rId13"/>
    <p:sldId id="281" r:id="rId14"/>
    <p:sldId id="284" r:id="rId15"/>
    <p:sldId id="286" r:id="rId16"/>
    <p:sldId id="285"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2871" autoAdjust="0"/>
  </p:normalViewPr>
  <p:slideViewPr>
    <p:cSldViewPr snapToGrid="0">
      <p:cViewPr varScale="1">
        <p:scale>
          <a:sx n="63" d="100"/>
          <a:sy n="63" d="100"/>
        </p:scale>
        <p:origin x="77" y="41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De Dominicis" userId="18affb9b-f7c1-4b2e-8e5d-abef92d2ffef" providerId="ADAL" clId="{C423142C-EF47-4F4E-AF2E-6A644E20A196}"/>
    <pc:docChg chg="undo custSel modSld">
      <pc:chgData name="Daniele De Dominicis" userId="18affb9b-f7c1-4b2e-8e5d-abef92d2ffef" providerId="ADAL" clId="{C423142C-EF47-4F4E-AF2E-6A644E20A196}" dt="2021-08-02T14:40:37.956" v="3" actId="1076"/>
      <pc:docMkLst>
        <pc:docMk/>
      </pc:docMkLst>
      <pc:sldChg chg="modSp mod">
        <pc:chgData name="Daniele De Dominicis" userId="18affb9b-f7c1-4b2e-8e5d-abef92d2ffef" providerId="ADAL" clId="{C423142C-EF47-4F4E-AF2E-6A644E20A196}" dt="2021-08-02T14:40:37.956" v="3" actId="1076"/>
        <pc:sldMkLst>
          <pc:docMk/>
          <pc:sldMk cId="235916922" sldId="258"/>
        </pc:sldMkLst>
        <pc:spChg chg="mod">
          <ac:chgData name="Daniele De Dominicis" userId="18affb9b-f7c1-4b2e-8e5d-abef92d2ffef" providerId="ADAL" clId="{C423142C-EF47-4F4E-AF2E-6A644E20A196}" dt="2021-08-02T14:40:37.956" v="3" actId="1076"/>
          <ac:spMkLst>
            <pc:docMk/>
            <pc:sldMk cId="235916922" sldId="258"/>
            <ac:spMk id="42" creationId="{00000000-0000-0000-0000-000000000000}"/>
          </ac:spMkLst>
        </pc:spChg>
        <pc:spChg chg="mod">
          <ac:chgData name="Daniele De Dominicis" userId="18affb9b-f7c1-4b2e-8e5d-abef92d2ffef" providerId="ADAL" clId="{C423142C-EF47-4F4E-AF2E-6A644E20A196}" dt="2021-08-02T14:40:37.751" v="2" actId="1076"/>
          <ac:spMkLst>
            <pc:docMk/>
            <pc:sldMk cId="235916922" sldId="258"/>
            <ac:spMk id="43" creationId="{00000000-0000-0000-0000-000000000000}"/>
          </ac:spMkLst>
        </pc:spChg>
        <pc:cxnChg chg="mod">
          <ac:chgData name="Daniele De Dominicis" userId="18affb9b-f7c1-4b2e-8e5d-abef92d2ffef" providerId="ADAL" clId="{C423142C-EF47-4F4E-AF2E-6A644E20A196}" dt="2021-08-02T14:40:37.956" v="3" actId="1076"/>
          <ac:cxnSpMkLst>
            <pc:docMk/>
            <pc:sldMk cId="235916922" sldId="258"/>
            <ac:cxnSpMk id="49" creationId="{00000000-0000-0000-0000-000000000000}"/>
          </ac:cxnSpMkLst>
        </pc:cxnChg>
        <pc:cxnChg chg="mod">
          <ac:chgData name="Daniele De Dominicis" userId="18affb9b-f7c1-4b2e-8e5d-abef92d2ffef" providerId="ADAL" clId="{C423142C-EF47-4F4E-AF2E-6A644E20A196}" dt="2021-08-02T14:40:37.751" v="2" actId="1076"/>
          <ac:cxnSpMkLst>
            <pc:docMk/>
            <pc:sldMk cId="235916922" sldId="258"/>
            <ac:cxnSpMk id="51"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17/08/2021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a:t>
            </a:fld>
            <a:endParaRPr lang="en-GB" dirty="0"/>
          </a:p>
        </p:txBody>
      </p:sp>
    </p:spTree>
    <p:extLst>
      <p:ext uri="{BB962C8B-B14F-4D97-AF65-F5344CB8AC3E}">
        <p14:creationId xmlns:p14="http://schemas.microsoft.com/office/powerpoint/2010/main" val="142298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17/08/2021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17/08/2021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it-IT" dirty="0" err="1"/>
              <a:t>Gamified</a:t>
            </a:r>
            <a:r>
              <a:rPr lang="it-IT" dirty="0"/>
              <a:t> marketing </a:t>
            </a:r>
            <a:r>
              <a:rPr lang="it-IT" dirty="0" err="1"/>
              <a:t>application</a:t>
            </a:r>
            <a:endParaRPr lang="en-GB"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“including”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11676" y="1355558"/>
            <a:ext cx="1037463" cy="369332"/>
          </a:xfrm>
          <a:prstGeom prst="rect">
            <a:avLst/>
          </a:prstGeom>
          <a:noFill/>
        </p:spPr>
        <p:txBody>
          <a:bodyPr wrap="none" rtlCol="0">
            <a:spAutoFit/>
          </a:bodyPr>
          <a:lstStyle/>
          <a:p>
            <a:r>
              <a:rPr lang="en-GB" dirty="0"/>
              <a:t>including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36A9B92E-2BF6-4D50-89D0-8DD811F14F0F}"/>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Submission </a:t>
            </a:r>
            <a:r>
              <a:rPr lang="en-GB" dirty="0">
                <a:sym typeface="Wingdings" panose="05000000000000000000" pitchFamily="2" charset="2"/>
              </a:rPr>
              <a:t></a:t>
            </a:r>
            <a:r>
              <a:rPr lang="en-GB" dirty="0"/>
              <a:t> Answer @OneToMany</a:t>
            </a:r>
          </a:p>
          <a:p>
            <a:pPr lvl="1"/>
            <a:r>
              <a:rPr lang="en-GB" dirty="0"/>
              <a:t>Each submission includes many answer</a:t>
            </a:r>
          </a:p>
          <a:p>
            <a:r>
              <a:rPr lang="en-GB" dirty="0"/>
              <a:t>Answer </a:t>
            </a:r>
            <a:r>
              <a:rPr lang="en-GB" dirty="0">
                <a:sym typeface="Wingdings" panose="05000000000000000000" pitchFamily="2" charset="2"/>
              </a:rPr>
              <a:t> Submission </a:t>
            </a:r>
            <a:r>
              <a:rPr lang="en-GB" dirty="0"/>
              <a:t>@ManyToOne</a:t>
            </a:r>
          </a:p>
          <a:p>
            <a:pPr lvl="1"/>
            <a:r>
              <a:rPr lang="en-GB" dirty="0"/>
              <a:t>Many answers can be included in the same submission</a:t>
            </a:r>
          </a:p>
          <a:p>
            <a:pPr lvl="1"/>
            <a:r>
              <a:rPr lang="en-GB" dirty="0"/>
              <a:t>Owner of the relationship</a:t>
            </a:r>
          </a:p>
          <a:p>
            <a:pPr lvl="1"/>
            <a:endParaRPr lang="en-GB" dirty="0"/>
          </a:p>
          <a:p>
            <a:pPr lvl="1"/>
            <a:endParaRPr lang="en-GB" dirty="0"/>
          </a:p>
        </p:txBody>
      </p:sp>
    </p:spTree>
    <p:extLst>
      <p:ext uri="{BB962C8B-B14F-4D97-AF65-F5344CB8AC3E}">
        <p14:creationId xmlns:p14="http://schemas.microsoft.com/office/powerpoint/2010/main" val="285763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“replying”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21108" y="1355558"/>
            <a:ext cx="939873" cy="369332"/>
          </a:xfrm>
          <a:prstGeom prst="rect">
            <a:avLst/>
          </a:prstGeom>
          <a:noFill/>
        </p:spPr>
        <p:txBody>
          <a:bodyPr wrap="none" rtlCol="0">
            <a:spAutoFit/>
          </a:bodyPr>
          <a:lstStyle/>
          <a:p>
            <a:r>
              <a:rPr lang="en-GB" dirty="0"/>
              <a:t>replying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2D767349-A091-4229-9D5F-23826C10AD32}"/>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Question </a:t>
            </a:r>
            <a:r>
              <a:rPr lang="en-GB" dirty="0">
                <a:sym typeface="Wingdings" panose="05000000000000000000" pitchFamily="2" charset="2"/>
              </a:rPr>
              <a:t></a:t>
            </a:r>
            <a:r>
              <a:rPr lang="en-GB" dirty="0"/>
              <a:t> Answer @OneToMany</a:t>
            </a:r>
          </a:p>
          <a:p>
            <a:pPr lvl="1"/>
            <a:r>
              <a:rPr lang="en-GB" dirty="0"/>
              <a:t>Each question can be replied by many questions </a:t>
            </a:r>
          </a:p>
          <a:p>
            <a:r>
              <a:rPr lang="en-GB" dirty="0"/>
              <a:t>Answer </a:t>
            </a:r>
            <a:r>
              <a:rPr lang="en-GB" dirty="0">
                <a:sym typeface="Wingdings" panose="05000000000000000000" pitchFamily="2" charset="2"/>
              </a:rPr>
              <a:t> Question </a:t>
            </a:r>
            <a:r>
              <a:rPr lang="en-GB" dirty="0"/>
              <a:t>@ManyToOne</a:t>
            </a:r>
          </a:p>
          <a:p>
            <a:pPr lvl="1"/>
            <a:r>
              <a:rPr lang="en-GB" dirty="0"/>
              <a:t>Many answers can reply the same question</a:t>
            </a:r>
          </a:p>
          <a:p>
            <a:pPr lvl="1"/>
            <a:r>
              <a:rPr lang="en-GB" dirty="0"/>
              <a:t>Owner of the relationship</a:t>
            </a:r>
          </a:p>
          <a:p>
            <a:pPr lvl="1"/>
            <a:endParaRPr lang="en-GB" dirty="0"/>
          </a:p>
        </p:txBody>
      </p:sp>
    </p:spTree>
    <p:extLst>
      <p:ext uri="{BB962C8B-B14F-4D97-AF65-F5344CB8AC3E}">
        <p14:creationId xmlns:p14="http://schemas.microsoft.com/office/powerpoint/2010/main" val="139256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“having”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3:N</a:t>
            </a:r>
          </a:p>
        </p:txBody>
      </p:sp>
      <p:sp>
        <p:nvSpPr>
          <p:cNvPr id="13" name="TextBox 12"/>
          <p:cNvSpPr txBox="1"/>
          <p:nvPr/>
        </p:nvSpPr>
        <p:spPr>
          <a:xfrm>
            <a:off x="2005944" y="1355558"/>
            <a:ext cx="801181" cy="369332"/>
          </a:xfrm>
          <a:prstGeom prst="rect">
            <a:avLst/>
          </a:prstGeom>
          <a:noFill/>
        </p:spPr>
        <p:txBody>
          <a:bodyPr wrap="none" rtlCol="0">
            <a:spAutoFit/>
          </a:bodyPr>
          <a:lstStyle/>
          <a:p>
            <a:r>
              <a:rPr lang="en-GB" dirty="0"/>
              <a:t>having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3" name="Content Placeholder 4">
            <a:extLst>
              <a:ext uri="{FF2B5EF4-FFF2-40B4-BE49-F238E27FC236}">
                <a16:creationId xmlns:a16="http://schemas.microsoft.com/office/drawing/2014/main" id="{7B006282-73CE-4708-9F6E-6D94AC90BF94}"/>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Question @OneToMany</a:t>
            </a:r>
          </a:p>
          <a:p>
            <a:pPr lvl="1"/>
            <a:r>
              <a:rPr lang="en-GB" dirty="0"/>
              <a:t>Each product has many questions</a:t>
            </a:r>
          </a:p>
          <a:p>
            <a:r>
              <a:rPr lang="en-GB" dirty="0"/>
              <a:t>Question </a:t>
            </a:r>
            <a:r>
              <a:rPr lang="en-GB" dirty="0">
                <a:sym typeface="Wingdings" panose="05000000000000000000" pitchFamily="2" charset="2"/>
              </a:rPr>
              <a:t> Product </a:t>
            </a:r>
            <a:r>
              <a:rPr lang="en-GB" dirty="0"/>
              <a:t>@ManyToOne</a:t>
            </a:r>
          </a:p>
          <a:p>
            <a:pPr lvl="1"/>
            <a:r>
              <a:rPr lang="en-GB" dirty="0"/>
              <a:t>Many questions can be related to the same product </a:t>
            </a:r>
          </a:p>
          <a:p>
            <a:pPr lvl="1"/>
            <a:r>
              <a:rPr lang="en-GB" dirty="0"/>
              <a:t>Owner of the relationship</a:t>
            </a:r>
          </a:p>
          <a:p>
            <a:pPr lvl="1"/>
            <a:endParaRPr lang="en-GB" dirty="0"/>
          </a:p>
        </p:txBody>
      </p:sp>
    </p:spTree>
    <p:extLst>
      <p:ext uri="{BB962C8B-B14F-4D97-AF65-F5344CB8AC3E}">
        <p14:creationId xmlns:p14="http://schemas.microsoft.com/office/powerpoint/2010/main" val="366170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Log</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@Table(name = “log”, schema = “</a:t>
            </a:r>
            <a:r>
              <a:rPr lang="en-GB" sz="1500" dirty="0" err="1">
                <a:latin typeface="Courier New" panose="02070309020205020404" pitchFamily="49" charset="0"/>
                <a:cs typeface="Courier New" panose="02070309020205020404" pitchFamily="49" charset="0"/>
              </a:rPr>
              <a:t>db_gamified_marketing_app</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US" sz="1500" dirty="0">
                <a:latin typeface="Courier New" panose="02070309020205020404" pitchFamily="49" charset="0"/>
                <a:cs typeface="Courier New" panose="02070309020205020404" pitchFamily="49" charset="0"/>
              </a:rPr>
              <a:t>	private static final long </a:t>
            </a:r>
            <a:r>
              <a:rPr lang="en-US" sz="1500" dirty="0" err="1">
                <a:latin typeface="Courier New" panose="02070309020205020404" pitchFamily="49" charset="0"/>
                <a:cs typeface="Courier New" panose="02070309020205020404" pitchFamily="49" charset="0"/>
              </a:rPr>
              <a:t>serialVersionUID</a:t>
            </a:r>
            <a:r>
              <a:rPr lang="en-US" sz="1500" dirty="0">
                <a:latin typeface="Courier New" panose="02070309020205020404" pitchFamily="49" charset="0"/>
                <a:cs typeface="Courier New" panose="02070309020205020404" pitchFamily="49" charset="0"/>
              </a:rPr>
              <a:t> = 1L;</a:t>
            </a: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@Id</a:t>
            </a:r>
          </a:p>
          <a:p>
            <a:pPr marL="0" indent="0">
              <a:spcBef>
                <a:spcPts val="0"/>
              </a:spcBef>
              <a:buNone/>
            </a:pPr>
            <a:r>
              <a:rPr lang="en-GB" sz="1500" dirty="0">
                <a:latin typeface="Courier New" panose="02070309020205020404" pitchFamily="49" charset="0"/>
                <a:cs typeface="Courier New" panose="02070309020205020404" pitchFamily="49" charset="0"/>
              </a:rPr>
              <a:t>	@GeneratedValue(strategy = </a:t>
            </a:r>
            <a:r>
              <a:rPr lang="en-GB" sz="1500" dirty="0" err="1">
                <a:latin typeface="Courier New" panose="02070309020205020404" pitchFamily="49" charset="0"/>
                <a:cs typeface="Courier New" panose="02070309020205020404" pitchFamily="49" charset="0"/>
              </a:rPr>
              <a:t>GenerationType.IDENTITY</a:t>
            </a:r>
            <a:r>
              <a:rPr lang="en-GB" sz="1500" dirty="0">
                <a:latin typeface="Courier New" panose="02070309020205020404" pitchFamily="49" charset="0"/>
                <a:cs typeface="Courier New" panose="02070309020205020404" pitchFamily="49" charset="0"/>
              </a:rPr>
              <a:t>)</a:t>
            </a:r>
          </a:p>
          <a:p>
            <a:pPr marL="0" indent="0">
              <a:spcBef>
                <a:spcPts val="0"/>
              </a:spcBef>
              <a:buNone/>
            </a:pPr>
            <a:r>
              <a:rPr lang="en-GB" sz="1500" dirty="0">
                <a:latin typeface="Courier New" panose="02070309020205020404" pitchFamily="49" charset="0"/>
                <a:cs typeface="Courier New" panose="02070309020205020404" pitchFamily="49" charset="0"/>
              </a:rPr>
              <a:t>    	private int id;</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@Temporal(TemporalType.TIMESTAMP)</a:t>
            </a:r>
          </a:p>
          <a:p>
            <a:pPr marL="0" indent="0">
              <a:spcBef>
                <a:spcPts val="0"/>
              </a:spcBef>
              <a:buNone/>
            </a:pPr>
            <a:r>
              <a:rPr lang="en-GB" sz="1500" dirty="0">
                <a:latin typeface="Courier New" panose="02070309020205020404" pitchFamily="49" charset="0"/>
                <a:cs typeface="Courier New" panose="02070309020205020404" pitchFamily="49" charset="0"/>
              </a:rPr>
              <a:t>	private Date datetime;</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r>
              <a:rPr lang="en-GB" sz="1500" dirty="0">
                <a:latin typeface="Courier New" panose="02070309020205020404" pitchFamily="49" charset="0"/>
                <a:cs typeface="Courier New" panose="02070309020205020404" pitchFamily="49" charset="0"/>
              </a:rPr>
              <a:t>	@ManyToOne</a:t>
            </a:r>
          </a:p>
          <a:p>
            <a:pPr marL="0" indent="0">
              <a:spcBef>
                <a:spcPts val="0"/>
              </a:spcBef>
              <a:buNone/>
            </a:pPr>
            <a:r>
              <a:rPr lang="en-GB" sz="1500" dirty="0">
                <a:latin typeface="Courier New" panose="02070309020205020404" pitchFamily="49" charset="0"/>
                <a:cs typeface="Courier New" panose="02070309020205020404" pitchFamily="49" charset="0"/>
              </a:rPr>
              <a:t>	@JoinColumn(name = "user)</a:t>
            </a:r>
          </a:p>
          <a:p>
            <a:pPr marL="0" indent="0">
              <a:spcBef>
                <a:spcPts val="0"/>
              </a:spcBef>
              <a:buNone/>
            </a:pPr>
            <a:r>
              <a:rPr lang="en-GB" sz="1500" dirty="0">
                <a:latin typeface="Courier New" panose="02070309020205020404" pitchFamily="49" charset="0"/>
                <a:cs typeface="Courier New" panose="02070309020205020404" pitchFamily="49" charset="0"/>
              </a:rPr>
              <a:t>    	private User </a:t>
            </a:r>
            <a:r>
              <a:rPr lang="en-GB" sz="1500" dirty="0" err="1">
                <a:latin typeface="Courier New" panose="02070309020205020404" pitchFamily="49" charset="0"/>
                <a:cs typeface="Courier New" panose="02070309020205020404" pitchFamily="49" charset="0"/>
              </a:rPr>
              <a:t>user</a:t>
            </a: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 in entity A	</a:t>
            </a:r>
          </a:p>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p:txBody>
      </p:sp>
    </p:spTree>
    <p:extLst>
      <p:ext uri="{BB962C8B-B14F-4D97-AF65-F5344CB8AC3E}">
        <p14:creationId xmlns:p14="http://schemas.microsoft.com/office/powerpoint/2010/main" val="121891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a:bodyPr>
          <a:lstStyle/>
          <a:p>
            <a:r>
              <a:rPr lang="en-GB" dirty="0"/>
              <a:t>Client components</a:t>
            </a:r>
          </a:p>
          <a:p>
            <a:pPr lvl="1"/>
            <a:r>
              <a:rPr lang="en-GB" sz="2000" dirty="0"/>
              <a:t>Login/Logout (if requested)</a:t>
            </a:r>
          </a:p>
          <a:p>
            <a:pPr lvl="1"/>
            <a:r>
              <a:rPr lang="en-GB" sz="2000" dirty="0"/>
              <a:t>Servlets</a:t>
            </a:r>
          </a:p>
          <a:p>
            <a:pPr lvl="1"/>
            <a:r>
              <a:rPr lang="en-GB" sz="2000" dirty="0"/>
              <a:t>Views</a:t>
            </a:r>
          </a:p>
        </p:txBody>
      </p:sp>
      <p:sp>
        <p:nvSpPr>
          <p:cNvPr id="5" name="Content Placeholder 4"/>
          <p:cNvSpPr>
            <a:spLocks noGrp="1"/>
          </p:cNvSpPr>
          <p:nvPr>
            <p:ph sz="half" idx="2"/>
          </p:nvPr>
        </p:nvSpPr>
        <p:spPr>
          <a:xfrm>
            <a:off x="4629149" y="1825625"/>
            <a:ext cx="4418597" cy="4351338"/>
          </a:xfrm>
        </p:spPr>
        <p:txBody>
          <a:bodyPr>
            <a:normAutofit/>
          </a:bodyPr>
          <a:lstStyle/>
          <a:p>
            <a:r>
              <a:rPr lang="en-GB" dirty="0"/>
              <a:t>Business Components</a:t>
            </a:r>
          </a:p>
          <a:p>
            <a:pPr lvl="1"/>
            <a:r>
              <a:rPr lang="en-GB" dirty="0"/>
              <a:t>BC1 </a:t>
            </a:r>
          </a:p>
          <a:p>
            <a:pPr lvl="2"/>
            <a:r>
              <a:rPr lang="en-GB" dirty="0"/>
              <a:t>(stateless or stateful)</a:t>
            </a:r>
          </a:p>
          <a:p>
            <a:pPr lvl="2"/>
            <a:r>
              <a:rPr lang="en-GB" dirty="0"/>
              <a:t>Method BC11( </a:t>
            </a:r>
            <a:r>
              <a:rPr lang="en-GB" dirty="0" err="1"/>
              <a:t>params</a:t>
            </a:r>
            <a:r>
              <a:rPr lang="en-GB" dirty="0"/>
              <a:t>)</a:t>
            </a:r>
          </a:p>
          <a:p>
            <a:pPr lvl="2"/>
            <a:r>
              <a:rPr lang="en-GB" dirty="0"/>
              <a:t>Method BC11( </a:t>
            </a:r>
            <a:r>
              <a:rPr lang="en-GB" dirty="0" err="1"/>
              <a:t>params</a:t>
            </a:r>
            <a:r>
              <a:rPr lang="en-GB" dirty="0"/>
              <a:t>)</a:t>
            </a:r>
          </a:p>
          <a:p>
            <a:pPr lvl="1"/>
            <a:endParaRPr lang="en-GB" dirty="0"/>
          </a:p>
          <a:p>
            <a:pPr lvl="1"/>
            <a:r>
              <a:rPr lang="en-GB" dirty="0"/>
              <a:t>BC2</a:t>
            </a:r>
          </a:p>
          <a:p>
            <a:pPr lvl="2"/>
            <a:r>
              <a:rPr lang="en-GB" dirty="0"/>
              <a:t>(stateless or stateful)</a:t>
            </a:r>
          </a:p>
          <a:p>
            <a:pPr lvl="2"/>
            <a:r>
              <a:rPr lang="en-GB" dirty="0"/>
              <a:t>Method BC21( </a:t>
            </a:r>
            <a:r>
              <a:rPr lang="en-GB" dirty="0" err="1"/>
              <a:t>params</a:t>
            </a:r>
            <a:r>
              <a:rPr lang="en-GB" dirty="0"/>
              <a:t>)</a:t>
            </a:r>
          </a:p>
          <a:p>
            <a:pPr lvl="2"/>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a:p>
            <a:pPr marL="0" indent="0">
              <a:buNone/>
            </a:pPr>
            <a:r>
              <a:rPr lang="en-GB" sz="1500" dirty="0">
                <a:latin typeface="Courier New" panose="02070309020205020404" pitchFamily="49" charset="0"/>
                <a:cs typeface="Courier New" panose="02070309020205020404" pitchFamily="49" charset="0"/>
              </a:rPr>
              <a:t>/* </a:t>
            </a:r>
          </a:p>
          <a:p>
            <a:pPr marL="0" indent="0">
              <a:buNone/>
            </a:pPr>
            <a:r>
              <a:rPr lang="en-GB" sz="1500" dirty="0">
                <a:latin typeface="Courier New" panose="02070309020205020404" pitchFamily="49" charset="0"/>
                <a:cs typeface="Courier New" panose="02070309020205020404" pitchFamily="49" charset="0"/>
              </a:rPr>
              <a:t>clone this slide as many tie as there are requested business methods</a:t>
            </a:r>
          </a:p>
          <a:p>
            <a:pPr marL="0" indent="0">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25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9E1AF-4631-4321-908D-D334BC920BAA}"/>
              </a:ext>
            </a:extLst>
          </p:cNvPr>
          <p:cNvSpPr>
            <a:spLocks noGrp="1"/>
          </p:cNvSpPr>
          <p:nvPr>
            <p:ph type="title"/>
          </p:nvPr>
        </p:nvSpPr>
        <p:spPr>
          <a:xfrm>
            <a:off x="628650" y="0"/>
            <a:ext cx="7886700" cy="1325563"/>
          </a:xfrm>
        </p:spPr>
        <p:txBody>
          <a:bodyPr/>
          <a:lstStyle/>
          <a:p>
            <a:pPr algn="ctr"/>
            <a:r>
              <a:rPr lang="it-IT" dirty="0"/>
              <a:t>IFML</a:t>
            </a:r>
          </a:p>
        </p:txBody>
      </p:sp>
      <p:pic>
        <p:nvPicPr>
          <p:cNvPr id="5" name="Segnaposto contenuto 4">
            <a:extLst>
              <a:ext uri="{FF2B5EF4-FFF2-40B4-BE49-F238E27FC236}">
                <a16:creationId xmlns:a16="http://schemas.microsoft.com/office/drawing/2014/main" id="{AB431508-A156-4194-84C0-E9A5D8B55E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4671" y="972767"/>
            <a:ext cx="12091480" cy="6264612"/>
          </a:xfrm>
        </p:spPr>
      </p:pic>
    </p:spTree>
    <p:extLst>
      <p:ext uri="{BB962C8B-B14F-4D97-AF65-F5344CB8AC3E}">
        <p14:creationId xmlns:p14="http://schemas.microsoft.com/office/powerpoint/2010/main" val="199934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49" y="1457978"/>
            <a:ext cx="8235951" cy="5306889"/>
          </a:xfrm>
        </p:spPr>
        <p:txBody>
          <a:bodyPr>
            <a:noAutofit/>
          </a:bodyPr>
          <a:lstStyle/>
          <a:p>
            <a:pPr marL="0" indent="0">
              <a:buNone/>
            </a:pPr>
            <a:r>
              <a:rPr lang="en-US" sz="1600" dirty="0"/>
              <a:t>An application deals with gamified consumer data collection. 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next button) the statistical section where she can complete the questionnaire and submit it (with a submit button), cancel it (with a cancel button), or go back to the previous section and change the answers (with a previous 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a:t>
            </a:r>
          </a:p>
          <a:p>
            <a:pPr marL="0" indent="0">
              <a:buNone/>
            </a:pPr>
            <a:r>
              <a:rPr lang="en-US" sz="1600" dirty="0"/>
              <a:t>When the user submits the questionnaire one or more trigger compute the gamification points to assign to the user for the specific questionnaire, according to the following rule: </a:t>
            </a:r>
          </a:p>
          <a:p>
            <a:pPr marL="342900" indent="-342900">
              <a:buFont typeface="+mj-lt"/>
              <a:buAutoNum type="arabicPeriod"/>
            </a:pPr>
            <a:r>
              <a:rPr lang="en-US" sz="1600" dirty="0"/>
              <a:t>One point is assigned for every answered question of section 1 (remember that the number of questions can vary in different questionnaires).</a:t>
            </a:r>
          </a:p>
          <a:p>
            <a:pPr marL="342900" indent="-342900">
              <a:buFont typeface="+mj-lt"/>
              <a:buAutoNum type="arabicPeriod"/>
            </a:pPr>
            <a:r>
              <a:rPr lang="en-US" sz="1600" dirty="0"/>
              <a:t>Two points are assigned for every answered optional question of section</a:t>
            </a:r>
          </a:p>
          <a:p>
            <a:pPr marL="0" indent="0">
              <a:buNone/>
            </a:pPr>
            <a:endParaRPr lang="en-GB" sz="16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50" y="1457978"/>
            <a:ext cx="8091144" cy="5034895"/>
          </a:xfrm>
        </p:spPr>
        <p:txBody>
          <a:bodyPr>
            <a:noAutofit/>
          </a:bodyPr>
          <a:lstStyle/>
          <a:p>
            <a:pPr marL="0" indent="0">
              <a:buNone/>
            </a:pPr>
            <a:r>
              <a:rPr lang="en-US" sz="1600" dirty="0"/>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 The administrator can access a dedicated application on the same database, which features the following pages</a:t>
            </a:r>
          </a:p>
          <a:p>
            <a:r>
              <a:rPr lang="en-US" sz="1600" dirty="0"/>
              <a:t>A CREATION page for inserting the product of the day for the current date or for a posterior date and for creating a variable number of marketing questions about such product.</a:t>
            </a:r>
          </a:p>
          <a:p>
            <a:r>
              <a:rPr lang="en-US" sz="1600" dirty="0"/>
              <a:t>An INSPECTION page for accessing the data of a past questionnaire. The visualized data for a given questionnaire include:	</a:t>
            </a:r>
          </a:p>
          <a:p>
            <a:pPr lvl="1">
              <a:buFont typeface="Courier New" panose="02070309020205020404" pitchFamily="49" charset="0"/>
              <a:buChar char="o"/>
            </a:pPr>
            <a:r>
              <a:rPr lang="en-US" sz="1600" dirty="0"/>
              <a:t>List of users who submitted the questionnaire.</a:t>
            </a:r>
          </a:p>
          <a:p>
            <a:pPr lvl="1">
              <a:buFont typeface="Courier New" panose="02070309020205020404" pitchFamily="49" charset="0"/>
              <a:buChar char="o"/>
            </a:pPr>
            <a:r>
              <a:rPr lang="en-US" sz="1600" dirty="0"/>
              <a:t>List of users who cancelled the questionnaire.</a:t>
            </a:r>
          </a:p>
          <a:p>
            <a:pPr lvl="1">
              <a:buFont typeface="Courier New" panose="02070309020205020404" pitchFamily="49" charset="0"/>
              <a:buChar char="o"/>
            </a:pPr>
            <a:r>
              <a:rPr lang="en-US" sz="1600" dirty="0"/>
              <a:t>Questionnaire answers of each user.</a:t>
            </a:r>
          </a:p>
          <a:p>
            <a:r>
              <a:rPr lang="en-US" sz="1600" dirty="0"/>
              <a:t>A DELETION page for ERASING the questionnaire data and the related responses and points of all users who filled in the questionnaire. Deletion should be possible only for a date preceding the current date. </a:t>
            </a:r>
            <a:endParaRPr lang="en-GB" sz="1600" dirty="0"/>
          </a:p>
        </p:txBody>
      </p:sp>
    </p:spTree>
    <p:extLst>
      <p:ext uri="{BB962C8B-B14F-4D97-AF65-F5344CB8AC3E}">
        <p14:creationId xmlns:p14="http://schemas.microsoft.com/office/powerpoint/2010/main" val="213365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0215"/>
            <a:ext cx="7886700" cy="1325563"/>
          </a:xfrm>
        </p:spPr>
        <p:txBody>
          <a:bodyPr/>
          <a:lstStyle/>
          <a:p>
            <a:r>
              <a:rPr lang="en-GB" dirty="0"/>
              <a:t>Entity Relationship</a:t>
            </a:r>
          </a:p>
        </p:txBody>
      </p:sp>
      <p:sp>
        <p:nvSpPr>
          <p:cNvPr id="14" name="TextBox 13"/>
          <p:cNvSpPr txBox="1"/>
          <p:nvPr/>
        </p:nvSpPr>
        <p:spPr>
          <a:xfrm>
            <a:off x="3695147" y="2843855"/>
            <a:ext cx="513282" cy="369332"/>
          </a:xfrm>
          <a:prstGeom prst="rect">
            <a:avLst/>
          </a:prstGeom>
          <a:noFill/>
        </p:spPr>
        <p:txBody>
          <a:bodyPr wrap="none" rtlCol="0">
            <a:spAutoFit/>
          </a:bodyPr>
          <a:lstStyle/>
          <a:p>
            <a:r>
              <a:rPr lang="en-GB" dirty="0"/>
              <a:t>0:N</a:t>
            </a:r>
          </a:p>
        </p:txBody>
      </p:sp>
      <p:sp>
        <p:nvSpPr>
          <p:cNvPr id="16" name="Diamond 15"/>
          <p:cNvSpPr/>
          <p:nvPr/>
        </p:nvSpPr>
        <p:spPr>
          <a:xfrm>
            <a:off x="2659690" y="2914044"/>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2978090" y="4118963"/>
            <a:ext cx="481222" cy="369332"/>
          </a:xfrm>
          <a:prstGeom prst="rect">
            <a:avLst/>
          </a:prstGeom>
          <a:noFill/>
        </p:spPr>
        <p:txBody>
          <a:bodyPr wrap="square" rtlCol="0">
            <a:spAutoFit/>
          </a:bodyPr>
          <a:lstStyle/>
          <a:p>
            <a:r>
              <a:rPr lang="en-GB" dirty="0"/>
              <a:t>1:1</a:t>
            </a:r>
          </a:p>
        </p:txBody>
      </p:sp>
      <p:sp>
        <p:nvSpPr>
          <p:cNvPr id="24" name="TextBox 23"/>
          <p:cNvSpPr txBox="1"/>
          <p:nvPr/>
        </p:nvSpPr>
        <p:spPr>
          <a:xfrm>
            <a:off x="3785578" y="1791929"/>
            <a:ext cx="576701" cy="738664"/>
          </a:xfrm>
          <a:prstGeom prst="rect">
            <a:avLst/>
          </a:prstGeom>
          <a:noFill/>
        </p:spPr>
        <p:txBody>
          <a:bodyPr wrap="square" rtlCol="0">
            <a:spAutoFit/>
          </a:bodyPr>
          <a:lstStyle/>
          <a:p>
            <a:r>
              <a:rPr lang="en-GB" sz="1400" u="sng" dirty="0"/>
              <a:t>id</a:t>
            </a:r>
            <a:endParaRPr lang="en-GB" sz="1400" dirty="0"/>
          </a:p>
          <a:p>
            <a:r>
              <a:rPr lang="en-GB" sz="1400" dirty="0"/>
              <a:t>date</a:t>
            </a:r>
          </a:p>
          <a:p>
            <a:endParaRPr lang="en-GB" sz="1400" dirty="0"/>
          </a:p>
        </p:txBody>
      </p:sp>
      <p:sp>
        <p:nvSpPr>
          <p:cNvPr id="17" name="Rectangle 16"/>
          <p:cNvSpPr/>
          <p:nvPr/>
        </p:nvSpPr>
        <p:spPr>
          <a:xfrm>
            <a:off x="2159671" y="44972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4165926" y="2886435"/>
            <a:ext cx="129000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33" name="Elbow Connector 32"/>
          <p:cNvCxnSpPr>
            <a:stCxn id="35" idx="2"/>
            <a:endCxn id="17" idx="1"/>
          </p:cNvCxnSpPr>
          <p:nvPr/>
        </p:nvCxnSpPr>
        <p:spPr>
          <a:xfrm rot="16200000" flipH="1">
            <a:off x="1825332" y="4456495"/>
            <a:ext cx="283471" cy="3852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1476862" y="399240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1503066" y="3720606"/>
            <a:ext cx="543201" cy="4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499008" y="3208570"/>
            <a:ext cx="683751" cy="1169551"/>
          </a:xfrm>
          <a:prstGeom prst="rect">
            <a:avLst/>
          </a:prstGeom>
        </p:spPr>
        <p:txBody>
          <a:bodyPr wrap="square">
            <a:spAutoFit/>
          </a:bodyPr>
          <a:lstStyle/>
          <a:p>
            <a:r>
              <a:rPr lang="en-GB" sz="1400" u="sng" dirty="0"/>
              <a:t>id</a:t>
            </a:r>
          </a:p>
          <a:p>
            <a:r>
              <a:rPr lang="en-GB" sz="1400" dirty="0"/>
              <a:t>name</a:t>
            </a:r>
          </a:p>
          <a:p>
            <a:r>
              <a:rPr lang="en-GB" sz="1400" dirty="0"/>
              <a:t>image</a:t>
            </a:r>
          </a:p>
          <a:p>
            <a:r>
              <a:rPr lang="en-GB" sz="1400" dirty="0"/>
              <a:t>date</a:t>
            </a:r>
          </a:p>
          <a:p>
            <a:endParaRPr lang="en-GB" sz="1400" dirty="0"/>
          </a:p>
        </p:txBody>
      </p:sp>
      <p:sp>
        <p:nvSpPr>
          <p:cNvPr id="40" name="TextBox 39"/>
          <p:cNvSpPr txBox="1"/>
          <p:nvPr/>
        </p:nvSpPr>
        <p:spPr>
          <a:xfrm>
            <a:off x="1786415" y="3449295"/>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1562957" y="4752954"/>
            <a:ext cx="481222" cy="369332"/>
          </a:xfrm>
          <a:prstGeom prst="rect">
            <a:avLst/>
          </a:prstGeom>
          <a:noFill/>
        </p:spPr>
        <p:txBody>
          <a:bodyPr wrap="none" rtlCol="0">
            <a:spAutoFit/>
          </a:bodyPr>
          <a:lstStyle/>
          <a:p>
            <a:r>
              <a:rPr lang="en-GB" dirty="0"/>
              <a:t>1:1</a:t>
            </a:r>
          </a:p>
        </p:txBody>
      </p:sp>
      <p:sp>
        <p:nvSpPr>
          <p:cNvPr id="42" name="Rectangle 41"/>
          <p:cNvSpPr/>
          <p:nvPr/>
        </p:nvSpPr>
        <p:spPr>
          <a:xfrm>
            <a:off x="1205875" y="2862066"/>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55" name="TextBox 54"/>
          <p:cNvSpPr txBox="1"/>
          <p:nvPr/>
        </p:nvSpPr>
        <p:spPr>
          <a:xfrm>
            <a:off x="271645" y="2797050"/>
            <a:ext cx="1003955" cy="1384995"/>
          </a:xfrm>
          <a:prstGeom prst="rect">
            <a:avLst/>
          </a:prstGeom>
          <a:noFill/>
        </p:spPr>
        <p:txBody>
          <a:bodyPr wrap="square" rtlCol="0">
            <a:spAutoFit/>
          </a:bodyPr>
          <a:lstStyle/>
          <a:p>
            <a:r>
              <a:rPr lang="en-GB" sz="1400" u="sng" dirty="0"/>
              <a:t>id</a:t>
            </a:r>
          </a:p>
          <a:p>
            <a:r>
              <a:rPr lang="en-GB" sz="1400" dirty="0"/>
              <a:t>username</a:t>
            </a:r>
          </a:p>
          <a:p>
            <a:r>
              <a:rPr lang="en-GB" sz="1400" dirty="0"/>
              <a:t>password</a:t>
            </a:r>
          </a:p>
          <a:p>
            <a:r>
              <a:rPr lang="en-GB" sz="1400" dirty="0"/>
              <a:t>email</a:t>
            </a:r>
          </a:p>
          <a:p>
            <a:r>
              <a:rPr lang="en-GB" sz="1400" dirty="0"/>
              <a:t>banned</a:t>
            </a:r>
          </a:p>
          <a:p>
            <a:r>
              <a:rPr lang="en-GB" sz="1400" dirty="0"/>
              <a:t>points</a:t>
            </a:r>
          </a:p>
        </p:txBody>
      </p:sp>
      <p:sp>
        <p:nvSpPr>
          <p:cNvPr id="44" name="Rectangle 43">
            <a:extLst>
              <a:ext uri="{FF2B5EF4-FFF2-40B4-BE49-F238E27FC236}">
                <a16:creationId xmlns:a16="http://schemas.microsoft.com/office/drawing/2014/main" id="{E5D9B954-428B-4F5E-9D4A-749E32C72AC5}"/>
              </a:ext>
            </a:extLst>
          </p:cNvPr>
          <p:cNvSpPr/>
          <p:nvPr/>
        </p:nvSpPr>
        <p:spPr>
          <a:xfrm>
            <a:off x="6345866" y="109112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Admin</a:t>
            </a:r>
          </a:p>
        </p:txBody>
      </p:sp>
      <p:sp>
        <p:nvSpPr>
          <p:cNvPr id="57" name="TextBox 56">
            <a:extLst>
              <a:ext uri="{FF2B5EF4-FFF2-40B4-BE49-F238E27FC236}">
                <a16:creationId xmlns:a16="http://schemas.microsoft.com/office/drawing/2014/main" id="{DC085E8E-A199-4BDD-A642-6E7C83920D55}"/>
              </a:ext>
            </a:extLst>
          </p:cNvPr>
          <p:cNvSpPr txBox="1"/>
          <p:nvPr/>
        </p:nvSpPr>
        <p:spPr>
          <a:xfrm>
            <a:off x="7548051" y="1077367"/>
            <a:ext cx="1003955" cy="738664"/>
          </a:xfrm>
          <a:prstGeom prst="rect">
            <a:avLst/>
          </a:prstGeom>
          <a:noFill/>
        </p:spPr>
        <p:txBody>
          <a:bodyPr wrap="square" rtlCol="0">
            <a:spAutoFit/>
          </a:bodyPr>
          <a:lstStyle/>
          <a:p>
            <a:r>
              <a:rPr lang="en-GB" sz="1400" u="sng" dirty="0"/>
              <a:t>id</a:t>
            </a:r>
          </a:p>
          <a:p>
            <a:r>
              <a:rPr lang="en-GB" sz="1400" dirty="0"/>
              <a:t>username</a:t>
            </a:r>
          </a:p>
          <a:p>
            <a:r>
              <a:rPr lang="en-GB" sz="1400" dirty="0"/>
              <a:t>password</a:t>
            </a:r>
          </a:p>
        </p:txBody>
      </p:sp>
      <p:sp>
        <p:nvSpPr>
          <p:cNvPr id="34" name="Rectangle 33">
            <a:extLst>
              <a:ext uri="{FF2B5EF4-FFF2-40B4-BE49-F238E27FC236}">
                <a16:creationId xmlns:a16="http://schemas.microsoft.com/office/drawing/2014/main" id="{38914B76-3990-4C18-A5A0-92D3BDADDDB9}"/>
              </a:ext>
            </a:extLst>
          </p:cNvPr>
          <p:cNvSpPr/>
          <p:nvPr/>
        </p:nvSpPr>
        <p:spPr>
          <a:xfrm>
            <a:off x="6345866" y="1939097"/>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OffensiveWord</a:t>
            </a:r>
          </a:p>
        </p:txBody>
      </p:sp>
      <p:sp>
        <p:nvSpPr>
          <p:cNvPr id="37" name="TextBox 36">
            <a:extLst>
              <a:ext uri="{FF2B5EF4-FFF2-40B4-BE49-F238E27FC236}">
                <a16:creationId xmlns:a16="http://schemas.microsoft.com/office/drawing/2014/main" id="{9A5F5578-E8EC-4E30-A9CF-D78E55FD79F2}"/>
              </a:ext>
            </a:extLst>
          </p:cNvPr>
          <p:cNvSpPr txBox="1"/>
          <p:nvPr/>
        </p:nvSpPr>
        <p:spPr>
          <a:xfrm>
            <a:off x="7547476" y="1991209"/>
            <a:ext cx="560474" cy="307777"/>
          </a:xfrm>
          <a:prstGeom prst="rect">
            <a:avLst/>
          </a:prstGeom>
          <a:noFill/>
        </p:spPr>
        <p:txBody>
          <a:bodyPr wrap="none" rtlCol="0">
            <a:spAutoFit/>
          </a:bodyPr>
          <a:lstStyle/>
          <a:p>
            <a:r>
              <a:rPr lang="en-GB" sz="1400" u="sng" dirty="0"/>
              <a:t>word</a:t>
            </a:r>
          </a:p>
        </p:txBody>
      </p:sp>
      <p:sp>
        <p:nvSpPr>
          <p:cNvPr id="65" name="Rectangle 64">
            <a:extLst>
              <a:ext uri="{FF2B5EF4-FFF2-40B4-BE49-F238E27FC236}">
                <a16:creationId xmlns:a16="http://schemas.microsoft.com/office/drawing/2014/main" id="{92690B7D-B2E2-4D26-B03F-7582EE62E788}"/>
              </a:ext>
            </a:extLst>
          </p:cNvPr>
          <p:cNvSpPr/>
          <p:nvPr/>
        </p:nvSpPr>
        <p:spPr>
          <a:xfrm>
            <a:off x="5854770" y="4529600"/>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7" name="Elbow Connector 10">
            <a:extLst>
              <a:ext uri="{FF2B5EF4-FFF2-40B4-BE49-F238E27FC236}">
                <a16:creationId xmlns:a16="http://schemas.microsoft.com/office/drawing/2014/main" id="{811C1796-4E74-45FE-AACF-E07A7E8B1615}"/>
              </a:ext>
            </a:extLst>
          </p:cNvPr>
          <p:cNvCxnSpPr>
            <a:cxnSpLocks/>
          </p:cNvCxnSpPr>
          <p:nvPr/>
        </p:nvCxnSpPr>
        <p:spPr>
          <a:xfrm rot="16200000" flipV="1">
            <a:off x="5719555" y="2913631"/>
            <a:ext cx="701388" cy="119327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4785A898-0C9F-4DEC-B0B4-AC6752593B1E}"/>
              </a:ext>
            </a:extLst>
          </p:cNvPr>
          <p:cNvSpPr/>
          <p:nvPr/>
        </p:nvSpPr>
        <p:spPr>
          <a:xfrm>
            <a:off x="6365223" y="363957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69" name="Straight Arrow Connector 68">
            <a:extLst>
              <a:ext uri="{FF2B5EF4-FFF2-40B4-BE49-F238E27FC236}">
                <a16:creationId xmlns:a16="http://schemas.microsoft.com/office/drawing/2014/main" id="{C94C9629-134B-4531-B711-95ADD9875C57}"/>
              </a:ext>
            </a:extLst>
          </p:cNvPr>
          <p:cNvCxnSpPr>
            <a:cxnSpLocks/>
            <a:stCxn id="65" idx="0"/>
            <a:endCxn id="68" idx="2"/>
          </p:cNvCxnSpPr>
          <p:nvPr/>
        </p:nvCxnSpPr>
        <p:spPr>
          <a:xfrm flipV="1">
            <a:off x="6658480" y="4154534"/>
            <a:ext cx="4345" cy="37506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CAD586F-8363-4A25-8E8F-F5F9D9AF2FD0}"/>
              </a:ext>
            </a:extLst>
          </p:cNvPr>
          <p:cNvSpPr txBox="1"/>
          <p:nvPr/>
        </p:nvSpPr>
        <p:spPr>
          <a:xfrm>
            <a:off x="7490790" y="4507363"/>
            <a:ext cx="1003955" cy="738664"/>
          </a:xfrm>
          <a:prstGeom prst="rect">
            <a:avLst/>
          </a:prstGeom>
          <a:noFill/>
        </p:spPr>
        <p:txBody>
          <a:bodyPr wrap="square" rtlCol="0">
            <a:spAutoFit/>
          </a:bodyPr>
          <a:lstStyle/>
          <a:p>
            <a:r>
              <a:rPr lang="en-GB" sz="1400" u="sng" dirty="0"/>
              <a:t>id</a:t>
            </a:r>
          </a:p>
          <a:p>
            <a:r>
              <a:rPr lang="en-GB" sz="1400" dirty="0"/>
              <a:t>text</a:t>
            </a:r>
          </a:p>
          <a:p>
            <a:r>
              <a:rPr lang="en-GB" sz="1400" dirty="0"/>
              <a:t>mandatory</a:t>
            </a:r>
          </a:p>
        </p:txBody>
      </p:sp>
      <p:sp>
        <p:nvSpPr>
          <p:cNvPr id="78" name="TextBox 77">
            <a:extLst>
              <a:ext uri="{FF2B5EF4-FFF2-40B4-BE49-F238E27FC236}">
                <a16:creationId xmlns:a16="http://schemas.microsoft.com/office/drawing/2014/main" id="{D3A4EE8D-D02D-464D-A95E-2C67958FE9A9}"/>
              </a:ext>
            </a:extLst>
          </p:cNvPr>
          <p:cNvSpPr txBox="1"/>
          <p:nvPr/>
        </p:nvSpPr>
        <p:spPr>
          <a:xfrm>
            <a:off x="6627260" y="5109814"/>
            <a:ext cx="513282" cy="369332"/>
          </a:xfrm>
          <a:prstGeom prst="rect">
            <a:avLst/>
          </a:prstGeom>
          <a:noFill/>
        </p:spPr>
        <p:txBody>
          <a:bodyPr wrap="none" rtlCol="0">
            <a:spAutoFit/>
          </a:bodyPr>
          <a:lstStyle/>
          <a:p>
            <a:r>
              <a:rPr lang="en-GB" dirty="0"/>
              <a:t>0:N</a:t>
            </a:r>
          </a:p>
        </p:txBody>
      </p:sp>
      <p:sp>
        <p:nvSpPr>
          <p:cNvPr id="79" name="TextBox 78">
            <a:extLst>
              <a:ext uri="{FF2B5EF4-FFF2-40B4-BE49-F238E27FC236}">
                <a16:creationId xmlns:a16="http://schemas.microsoft.com/office/drawing/2014/main" id="{A9B88FC0-CB62-4CCC-B883-802FC82F18F1}"/>
              </a:ext>
            </a:extLst>
          </p:cNvPr>
          <p:cNvSpPr txBox="1"/>
          <p:nvPr/>
        </p:nvSpPr>
        <p:spPr>
          <a:xfrm>
            <a:off x="5490307" y="2843855"/>
            <a:ext cx="513282" cy="369332"/>
          </a:xfrm>
          <a:prstGeom prst="rect">
            <a:avLst/>
          </a:prstGeom>
          <a:noFill/>
        </p:spPr>
        <p:txBody>
          <a:bodyPr wrap="none" rtlCol="0">
            <a:spAutoFit/>
          </a:bodyPr>
          <a:lstStyle/>
          <a:p>
            <a:r>
              <a:rPr lang="en-GB" dirty="0"/>
              <a:t>3:N</a:t>
            </a:r>
          </a:p>
        </p:txBody>
      </p:sp>
      <p:sp>
        <p:nvSpPr>
          <p:cNvPr id="101" name="Diamond 100">
            <a:extLst>
              <a:ext uri="{FF2B5EF4-FFF2-40B4-BE49-F238E27FC236}">
                <a16:creationId xmlns:a16="http://schemas.microsoft.com/office/drawing/2014/main" id="{93186D20-A02C-4E68-988D-DE6FF6912DF9}"/>
              </a:ext>
            </a:extLst>
          </p:cNvPr>
          <p:cNvSpPr/>
          <p:nvPr/>
        </p:nvSpPr>
        <p:spPr>
          <a:xfrm>
            <a:off x="1478862" y="1929167"/>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103" name="Rectangle 102">
            <a:extLst>
              <a:ext uri="{FF2B5EF4-FFF2-40B4-BE49-F238E27FC236}">
                <a16:creationId xmlns:a16="http://schemas.microsoft.com/office/drawing/2014/main" id="{EA5149B1-F9FB-4764-A73F-FBD2D28F7410}"/>
              </a:ext>
            </a:extLst>
          </p:cNvPr>
          <p:cNvSpPr/>
          <p:nvPr/>
        </p:nvSpPr>
        <p:spPr>
          <a:xfrm>
            <a:off x="2601853" y="1896068"/>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04" name="TextBox 103">
            <a:extLst>
              <a:ext uri="{FF2B5EF4-FFF2-40B4-BE49-F238E27FC236}">
                <a16:creationId xmlns:a16="http://schemas.microsoft.com/office/drawing/2014/main" id="{FE579E35-EA06-4F9F-96F0-6C4C8D4B9A11}"/>
              </a:ext>
            </a:extLst>
          </p:cNvPr>
          <p:cNvSpPr txBox="1"/>
          <p:nvPr/>
        </p:nvSpPr>
        <p:spPr>
          <a:xfrm>
            <a:off x="4878974" y="5798867"/>
            <a:ext cx="742328" cy="523220"/>
          </a:xfrm>
          <a:prstGeom prst="rect">
            <a:avLst/>
          </a:prstGeom>
          <a:noFill/>
        </p:spPr>
        <p:txBody>
          <a:bodyPr wrap="square" rtlCol="0">
            <a:spAutoFit/>
          </a:bodyPr>
          <a:lstStyle/>
          <a:p>
            <a:r>
              <a:rPr lang="en-GB" sz="1400" u="sng" dirty="0"/>
              <a:t>id</a:t>
            </a:r>
            <a:endParaRPr lang="en-GB" sz="1400" dirty="0"/>
          </a:p>
          <a:p>
            <a:r>
              <a:rPr lang="en-GB" sz="1400" dirty="0"/>
              <a:t>text</a:t>
            </a:r>
          </a:p>
        </p:txBody>
      </p:sp>
      <p:sp>
        <p:nvSpPr>
          <p:cNvPr id="105" name="TextBox 104">
            <a:extLst>
              <a:ext uri="{FF2B5EF4-FFF2-40B4-BE49-F238E27FC236}">
                <a16:creationId xmlns:a16="http://schemas.microsoft.com/office/drawing/2014/main" id="{7A3706E3-C12E-4F2D-8196-759B0821ECF0}"/>
              </a:ext>
            </a:extLst>
          </p:cNvPr>
          <p:cNvSpPr txBox="1"/>
          <p:nvPr/>
        </p:nvSpPr>
        <p:spPr>
          <a:xfrm>
            <a:off x="2062896" y="1885494"/>
            <a:ext cx="481222" cy="369332"/>
          </a:xfrm>
          <a:prstGeom prst="rect">
            <a:avLst/>
          </a:prstGeom>
          <a:noFill/>
        </p:spPr>
        <p:txBody>
          <a:bodyPr wrap="square" rtlCol="0">
            <a:spAutoFit/>
          </a:bodyPr>
          <a:lstStyle/>
          <a:p>
            <a:r>
              <a:rPr lang="en-GB" dirty="0"/>
              <a:t>1:1</a:t>
            </a:r>
          </a:p>
        </p:txBody>
      </p:sp>
      <p:sp>
        <p:nvSpPr>
          <p:cNvPr id="106" name="TextBox 105">
            <a:extLst>
              <a:ext uri="{FF2B5EF4-FFF2-40B4-BE49-F238E27FC236}">
                <a16:creationId xmlns:a16="http://schemas.microsoft.com/office/drawing/2014/main" id="{F61B6DE4-AF88-4F61-A8C9-DD3006A982F1}"/>
              </a:ext>
            </a:extLst>
          </p:cNvPr>
          <p:cNvSpPr txBox="1"/>
          <p:nvPr/>
        </p:nvSpPr>
        <p:spPr>
          <a:xfrm>
            <a:off x="1754432" y="2488901"/>
            <a:ext cx="513282" cy="369332"/>
          </a:xfrm>
          <a:prstGeom prst="rect">
            <a:avLst/>
          </a:prstGeom>
          <a:noFill/>
        </p:spPr>
        <p:txBody>
          <a:bodyPr wrap="none" rtlCol="0">
            <a:spAutoFit/>
          </a:bodyPr>
          <a:lstStyle/>
          <a:p>
            <a:r>
              <a:rPr lang="en-GB" dirty="0"/>
              <a:t>0:N</a:t>
            </a:r>
          </a:p>
        </p:txBody>
      </p:sp>
      <p:cxnSp>
        <p:nvCxnSpPr>
          <p:cNvPr id="107" name="Straight Arrow Connector 106">
            <a:extLst>
              <a:ext uri="{FF2B5EF4-FFF2-40B4-BE49-F238E27FC236}">
                <a16:creationId xmlns:a16="http://schemas.microsoft.com/office/drawing/2014/main" id="{D93A08C5-D7AA-4A5F-8FDE-043C0E62D60D}"/>
              </a:ext>
            </a:extLst>
          </p:cNvPr>
          <p:cNvCxnSpPr>
            <a:cxnSpLocks/>
            <a:stCxn id="101" idx="2"/>
            <a:endCxn id="42" idx="0"/>
          </p:cNvCxnSpPr>
          <p:nvPr/>
        </p:nvCxnSpPr>
        <p:spPr>
          <a:xfrm flipH="1">
            <a:off x="1774869" y="2444123"/>
            <a:ext cx="1595" cy="41794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9E95D04-FC96-44A9-9DE1-4B29776D49FD}"/>
              </a:ext>
            </a:extLst>
          </p:cNvPr>
          <p:cNvCxnSpPr>
            <a:cxnSpLocks/>
            <a:stCxn id="103" idx="1"/>
            <a:endCxn id="101" idx="3"/>
          </p:cNvCxnSpPr>
          <p:nvPr/>
        </p:nvCxnSpPr>
        <p:spPr>
          <a:xfrm flipH="1" flipV="1">
            <a:off x="2074066" y="2186645"/>
            <a:ext cx="527787" cy="29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A11600D-69B4-45F0-BCB3-CFC03E0929F2}"/>
              </a:ext>
            </a:extLst>
          </p:cNvPr>
          <p:cNvCxnSpPr>
            <a:cxnSpLocks/>
            <a:stCxn id="17" idx="0"/>
            <a:endCxn id="16" idx="2"/>
          </p:cNvCxnSpPr>
          <p:nvPr/>
        </p:nvCxnSpPr>
        <p:spPr>
          <a:xfrm flipH="1" flipV="1">
            <a:off x="2957292" y="3429000"/>
            <a:ext cx="6089" cy="10682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947ABE3-984F-4CDF-9C46-CD017B2728D2}"/>
              </a:ext>
            </a:extLst>
          </p:cNvPr>
          <p:cNvCxnSpPr>
            <a:cxnSpLocks/>
            <a:stCxn id="16" idx="3"/>
            <a:endCxn id="18" idx="1"/>
          </p:cNvCxnSpPr>
          <p:nvPr/>
        </p:nvCxnSpPr>
        <p:spPr>
          <a:xfrm>
            <a:off x="3254894" y="3171522"/>
            <a:ext cx="911032" cy="84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653FD14-784D-4C8C-8843-309E7C6E040D}"/>
              </a:ext>
            </a:extLst>
          </p:cNvPr>
          <p:cNvCxnSpPr>
            <a:cxnSpLocks/>
          </p:cNvCxnSpPr>
          <p:nvPr/>
        </p:nvCxnSpPr>
        <p:spPr>
          <a:xfrm>
            <a:off x="2963380" y="5058928"/>
            <a:ext cx="0" cy="42325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Diamond 125">
            <a:extLst>
              <a:ext uri="{FF2B5EF4-FFF2-40B4-BE49-F238E27FC236}">
                <a16:creationId xmlns:a16="http://schemas.microsoft.com/office/drawing/2014/main" id="{0FD0AE2A-D08E-4373-A2D7-C9F7530CD8CC}"/>
              </a:ext>
            </a:extLst>
          </p:cNvPr>
          <p:cNvSpPr/>
          <p:nvPr/>
        </p:nvSpPr>
        <p:spPr>
          <a:xfrm>
            <a:off x="2680488"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27" name="Elbow Connector 32">
            <a:extLst>
              <a:ext uri="{FF2B5EF4-FFF2-40B4-BE49-F238E27FC236}">
                <a16:creationId xmlns:a16="http://schemas.microsoft.com/office/drawing/2014/main" id="{AECD776D-1D7D-428F-8EAA-58AE2376BF09}"/>
              </a:ext>
            </a:extLst>
          </p:cNvPr>
          <p:cNvCxnSpPr>
            <a:cxnSpLocks/>
            <a:stCxn id="126" idx="3"/>
            <a:endCxn id="131" idx="1"/>
          </p:cNvCxnSpPr>
          <p:nvPr/>
        </p:nvCxnSpPr>
        <p:spPr>
          <a:xfrm>
            <a:off x="3275692" y="5736624"/>
            <a:ext cx="478499"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327A0BE5-AEC1-4490-8F76-FFF3E2F2D3EB}"/>
              </a:ext>
            </a:extLst>
          </p:cNvPr>
          <p:cNvSpPr/>
          <p:nvPr/>
        </p:nvSpPr>
        <p:spPr>
          <a:xfrm>
            <a:off x="3754191" y="5443054"/>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32" name="TextBox 131">
            <a:extLst>
              <a:ext uri="{FF2B5EF4-FFF2-40B4-BE49-F238E27FC236}">
                <a16:creationId xmlns:a16="http://schemas.microsoft.com/office/drawing/2014/main" id="{09FC396F-F522-4381-8AF6-E5E470D4E89F}"/>
              </a:ext>
            </a:extLst>
          </p:cNvPr>
          <p:cNvSpPr txBox="1"/>
          <p:nvPr/>
        </p:nvSpPr>
        <p:spPr>
          <a:xfrm>
            <a:off x="3261369" y="5707470"/>
            <a:ext cx="481222" cy="369332"/>
          </a:xfrm>
          <a:prstGeom prst="rect">
            <a:avLst/>
          </a:prstGeom>
          <a:noFill/>
        </p:spPr>
        <p:txBody>
          <a:bodyPr wrap="none" rtlCol="0">
            <a:spAutoFit/>
          </a:bodyPr>
          <a:lstStyle/>
          <a:p>
            <a:r>
              <a:rPr lang="en-GB" dirty="0"/>
              <a:t>1:1</a:t>
            </a:r>
          </a:p>
        </p:txBody>
      </p:sp>
      <p:sp>
        <p:nvSpPr>
          <p:cNvPr id="133" name="TextBox 132">
            <a:extLst>
              <a:ext uri="{FF2B5EF4-FFF2-40B4-BE49-F238E27FC236}">
                <a16:creationId xmlns:a16="http://schemas.microsoft.com/office/drawing/2014/main" id="{130B5876-F29F-4369-836F-FC0376CE9F97}"/>
              </a:ext>
            </a:extLst>
          </p:cNvPr>
          <p:cNvSpPr txBox="1"/>
          <p:nvPr/>
        </p:nvSpPr>
        <p:spPr>
          <a:xfrm>
            <a:off x="2437200" y="5119832"/>
            <a:ext cx="513282" cy="369332"/>
          </a:xfrm>
          <a:prstGeom prst="rect">
            <a:avLst/>
          </a:prstGeom>
          <a:noFill/>
        </p:spPr>
        <p:txBody>
          <a:bodyPr wrap="none" rtlCol="0">
            <a:spAutoFit/>
          </a:bodyPr>
          <a:lstStyle/>
          <a:p>
            <a:r>
              <a:rPr lang="en-GB" dirty="0"/>
              <a:t>0:N</a:t>
            </a:r>
          </a:p>
        </p:txBody>
      </p:sp>
      <p:sp>
        <p:nvSpPr>
          <p:cNvPr id="134" name="TextBox 133">
            <a:extLst>
              <a:ext uri="{FF2B5EF4-FFF2-40B4-BE49-F238E27FC236}">
                <a16:creationId xmlns:a16="http://schemas.microsoft.com/office/drawing/2014/main" id="{79B8D050-21E5-4098-8B0A-C6749DA8B218}"/>
              </a:ext>
            </a:extLst>
          </p:cNvPr>
          <p:cNvSpPr txBox="1"/>
          <p:nvPr/>
        </p:nvSpPr>
        <p:spPr>
          <a:xfrm>
            <a:off x="3761001" y="4493998"/>
            <a:ext cx="999535" cy="523220"/>
          </a:xfrm>
          <a:prstGeom prst="rect">
            <a:avLst/>
          </a:prstGeom>
          <a:noFill/>
        </p:spPr>
        <p:txBody>
          <a:bodyPr wrap="square" rtlCol="0">
            <a:spAutoFit/>
          </a:bodyPr>
          <a:lstStyle/>
          <a:p>
            <a:r>
              <a:rPr lang="en-GB" sz="1400" u="sng" dirty="0"/>
              <a:t>id</a:t>
            </a:r>
            <a:endParaRPr lang="en-GB" sz="1400" dirty="0"/>
          </a:p>
          <a:p>
            <a:r>
              <a:rPr lang="en-GB" sz="1400" dirty="0"/>
              <a:t>canceled*</a:t>
            </a:r>
          </a:p>
        </p:txBody>
      </p:sp>
      <p:sp>
        <p:nvSpPr>
          <p:cNvPr id="96" name="Diamond 125">
            <a:extLst>
              <a:ext uri="{FF2B5EF4-FFF2-40B4-BE49-F238E27FC236}">
                <a16:creationId xmlns:a16="http://schemas.microsoft.com/office/drawing/2014/main" id="{7AD7D8C6-22CF-4027-AB9B-37668C749C23}"/>
              </a:ext>
            </a:extLst>
          </p:cNvPr>
          <p:cNvSpPr/>
          <p:nvPr/>
        </p:nvSpPr>
        <p:spPr>
          <a:xfrm>
            <a:off x="6369286"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02" name="Elbow Connector 32">
            <a:extLst>
              <a:ext uri="{FF2B5EF4-FFF2-40B4-BE49-F238E27FC236}">
                <a16:creationId xmlns:a16="http://schemas.microsoft.com/office/drawing/2014/main" id="{B86C9FA1-E8AE-49B9-8356-8FFD08BF9EE2}"/>
              </a:ext>
            </a:extLst>
          </p:cNvPr>
          <p:cNvCxnSpPr>
            <a:cxnSpLocks/>
            <a:stCxn id="131" idx="3"/>
            <a:endCxn id="96" idx="1"/>
          </p:cNvCxnSpPr>
          <p:nvPr/>
        </p:nvCxnSpPr>
        <p:spPr>
          <a:xfrm flipV="1">
            <a:off x="4892178" y="5736624"/>
            <a:ext cx="1477108"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68">
            <a:extLst>
              <a:ext uri="{FF2B5EF4-FFF2-40B4-BE49-F238E27FC236}">
                <a16:creationId xmlns:a16="http://schemas.microsoft.com/office/drawing/2014/main" id="{F12B986E-A99F-49DC-9C80-93407A107C65}"/>
              </a:ext>
            </a:extLst>
          </p:cNvPr>
          <p:cNvCxnSpPr>
            <a:cxnSpLocks/>
            <a:stCxn id="96" idx="0"/>
            <a:endCxn id="65" idx="2"/>
          </p:cNvCxnSpPr>
          <p:nvPr/>
        </p:nvCxnSpPr>
        <p:spPr>
          <a:xfrm flipH="1" flipV="1">
            <a:off x="6658480" y="5116741"/>
            <a:ext cx="8408" cy="36240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77">
            <a:extLst>
              <a:ext uri="{FF2B5EF4-FFF2-40B4-BE49-F238E27FC236}">
                <a16:creationId xmlns:a16="http://schemas.microsoft.com/office/drawing/2014/main" id="{C22DABB1-990E-40F5-A8F0-DED7DF7125BE}"/>
              </a:ext>
            </a:extLst>
          </p:cNvPr>
          <p:cNvSpPr txBox="1"/>
          <p:nvPr/>
        </p:nvSpPr>
        <p:spPr>
          <a:xfrm>
            <a:off x="4926441" y="5433667"/>
            <a:ext cx="481222" cy="369332"/>
          </a:xfrm>
          <a:prstGeom prst="rect">
            <a:avLst/>
          </a:prstGeom>
          <a:noFill/>
        </p:spPr>
        <p:txBody>
          <a:bodyPr wrap="none" rtlCol="0">
            <a:spAutoFit/>
          </a:bodyPr>
          <a:lstStyle/>
          <a:p>
            <a:r>
              <a:rPr lang="en-GB" dirty="0"/>
              <a:t>1:1</a:t>
            </a:r>
          </a:p>
        </p:txBody>
      </p:sp>
      <p:sp>
        <p:nvSpPr>
          <p:cNvPr id="138" name="TextBox 77">
            <a:extLst>
              <a:ext uri="{FF2B5EF4-FFF2-40B4-BE49-F238E27FC236}">
                <a16:creationId xmlns:a16="http://schemas.microsoft.com/office/drawing/2014/main" id="{45B58DD4-CDB3-4421-85C9-2EDF354B1B66}"/>
              </a:ext>
            </a:extLst>
          </p:cNvPr>
          <p:cNvSpPr txBox="1"/>
          <p:nvPr/>
        </p:nvSpPr>
        <p:spPr>
          <a:xfrm>
            <a:off x="6715471" y="4117955"/>
            <a:ext cx="481222" cy="369332"/>
          </a:xfrm>
          <a:prstGeom prst="rect">
            <a:avLst/>
          </a:prstGeom>
          <a:noFill/>
        </p:spPr>
        <p:txBody>
          <a:bodyPr wrap="none" rtlCol="0">
            <a:spAutoFit/>
          </a:bodyPr>
          <a:lstStyle/>
          <a:p>
            <a:r>
              <a:rPr lang="en-GB" dirty="0"/>
              <a:t>1:1</a:t>
            </a:r>
          </a:p>
        </p:txBody>
      </p:sp>
      <p:sp>
        <p:nvSpPr>
          <p:cNvPr id="139" name="TextBox 23">
            <a:extLst>
              <a:ext uri="{FF2B5EF4-FFF2-40B4-BE49-F238E27FC236}">
                <a16:creationId xmlns:a16="http://schemas.microsoft.com/office/drawing/2014/main" id="{B42ED671-09F8-447F-B73B-DAF6F373B206}"/>
              </a:ext>
            </a:extLst>
          </p:cNvPr>
          <p:cNvSpPr txBox="1"/>
          <p:nvPr/>
        </p:nvSpPr>
        <p:spPr>
          <a:xfrm>
            <a:off x="887318" y="2147104"/>
            <a:ext cx="940192" cy="307777"/>
          </a:xfrm>
          <a:prstGeom prst="rect">
            <a:avLst/>
          </a:prstGeom>
          <a:noFill/>
        </p:spPr>
        <p:txBody>
          <a:bodyPr wrap="square" rtlCol="0">
            <a:spAutoFit/>
          </a:bodyPr>
          <a:lstStyle/>
          <a:p>
            <a:r>
              <a:rPr lang="en-GB" sz="1400" dirty="0">
                <a:solidFill>
                  <a:srgbClr val="FF0000"/>
                </a:solidFill>
              </a:rPr>
              <a:t>logging</a:t>
            </a:r>
          </a:p>
        </p:txBody>
      </p:sp>
      <p:sp>
        <p:nvSpPr>
          <p:cNvPr id="140" name="TextBox 23">
            <a:extLst>
              <a:ext uri="{FF2B5EF4-FFF2-40B4-BE49-F238E27FC236}">
                <a16:creationId xmlns:a16="http://schemas.microsoft.com/office/drawing/2014/main" id="{91A79E42-FBA0-454A-9D03-930EB74DBB01}"/>
              </a:ext>
            </a:extLst>
          </p:cNvPr>
          <p:cNvSpPr txBox="1"/>
          <p:nvPr/>
        </p:nvSpPr>
        <p:spPr>
          <a:xfrm>
            <a:off x="887318" y="4266064"/>
            <a:ext cx="796632" cy="307777"/>
          </a:xfrm>
          <a:prstGeom prst="rect">
            <a:avLst/>
          </a:prstGeom>
          <a:noFill/>
        </p:spPr>
        <p:txBody>
          <a:bodyPr wrap="square" rtlCol="0">
            <a:spAutoFit/>
          </a:bodyPr>
          <a:lstStyle/>
          <a:p>
            <a:r>
              <a:rPr lang="en-GB" sz="1400" dirty="0">
                <a:solidFill>
                  <a:srgbClr val="FF0000"/>
                </a:solidFill>
              </a:rPr>
              <a:t>sending</a:t>
            </a:r>
          </a:p>
        </p:txBody>
      </p:sp>
      <p:sp>
        <p:nvSpPr>
          <p:cNvPr id="141" name="TextBox 23">
            <a:extLst>
              <a:ext uri="{FF2B5EF4-FFF2-40B4-BE49-F238E27FC236}">
                <a16:creationId xmlns:a16="http://schemas.microsoft.com/office/drawing/2014/main" id="{BB19FF49-D625-4E1C-9770-882D29DF4C0A}"/>
              </a:ext>
            </a:extLst>
          </p:cNvPr>
          <p:cNvSpPr txBox="1"/>
          <p:nvPr/>
        </p:nvSpPr>
        <p:spPr>
          <a:xfrm>
            <a:off x="2038192" y="5772232"/>
            <a:ext cx="845837" cy="307777"/>
          </a:xfrm>
          <a:prstGeom prst="rect">
            <a:avLst/>
          </a:prstGeom>
          <a:noFill/>
        </p:spPr>
        <p:txBody>
          <a:bodyPr wrap="square" rtlCol="0">
            <a:spAutoFit/>
          </a:bodyPr>
          <a:lstStyle/>
          <a:p>
            <a:r>
              <a:rPr lang="en-GB" sz="1400" dirty="0">
                <a:solidFill>
                  <a:srgbClr val="FF0000"/>
                </a:solidFill>
              </a:rPr>
              <a:t>including</a:t>
            </a:r>
          </a:p>
        </p:txBody>
      </p:sp>
      <p:sp>
        <p:nvSpPr>
          <p:cNvPr id="142" name="TextBox 23">
            <a:extLst>
              <a:ext uri="{FF2B5EF4-FFF2-40B4-BE49-F238E27FC236}">
                <a16:creationId xmlns:a16="http://schemas.microsoft.com/office/drawing/2014/main" id="{2C00AB0C-EA75-4914-927D-AAAC1BF7AD45}"/>
              </a:ext>
            </a:extLst>
          </p:cNvPr>
          <p:cNvSpPr txBox="1"/>
          <p:nvPr/>
        </p:nvSpPr>
        <p:spPr>
          <a:xfrm>
            <a:off x="3059201" y="3238623"/>
            <a:ext cx="845837" cy="307777"/>
          </a:xfrm>
          <a:prstGeom prst="rect">
            <a:avLst/>
          </a:prstGeom>
          <a:noFill/>
        </p:spPr>
        <p:txBody>
          <a:bodyPr wrap="square" rtlCol="0">
            <a:spAutoFit/>
          </a:bodyPr>
          <a:lstStyle/>
          <a:p>
            <a:r>
              <a:rPr lang="en-GB" sz="1400" dirty="0">
                <a:solidFill>
                  <a:srgbClr val="FF0000"/>
                </a:solidFill>
              </a:rPr>
              <a:t>referring</a:t>
            </a:r>
          </a:p>
        </p:txBody>
      </p:sp>
      <p:sp>
        <p:nvSpPr>
          <p:cNvPr id="144" name="TextBox 23">
            <a:extLst>
              <a:ext uri="{FF2B5EF4-FFF2-40B4-BE49-F238E27FC236}">
                <a16:creationId xmlns:a16="http://schemas.microsoft.com/office/drawing/2014/main" id="{CD07077A-173B-45A8-9395-693547C0F547}"/>
              </a:ext>
            </a:extLst>
          </p:cNvPr>
          <p:cNvSpPr txBox="1"/>
          <p:nvPr/>
        </p:nvSpPr>
        <p:spPr>
          <a:xfrm>
            <a:off x="6868600" y="5766879"/>
            <a:ext cx="1057513" cy="307777"/>
          </a:xfrm>
          <a:prstGeom prst="rect">
            <a:avLst/>
          </a:prstGeom>
          <a:noFill/>
        </p:spPr>
        <p:txBody>
          <a:bodyPr wrap="square" rtlCol="0">
            <a:spAutoFit/>
          </a:bodyPr>
          <a:lstStyle/>
          <a:p>
            <a:r>
              <a:rPr lang="en-GB" sz="1400" dirty="0">
                <a:solidFill>
                  <a:srgbClr val="FF0000"/>
                </a:solidFill>
              </a:rPr>
              <a:t>replying</a:t>
            </a:r>
          </a:p>
        </p:txBody>
      </p:sp>
      <p:sp>
        <p:nvSpPr>
          <p:cNvPr id="145" name="TextBox 23">
            <a:extLst>
              <a:ext uri="{FF2B5EF4-FFF2-40B4-BE49-F238E27FC236}">
                <a16:creationId xmlns:a16="http://schemas.microsoft.com/office/drawing/2014/main" id="{0AD33BDF-B53A-49EF-9949-981A7DF00ED7}"/>
              </a:ext>
            </a:extLst>
          </p:cNvPr>
          <p:cNvSpPr txBox="1"/>
          <p:nvPr/>
        </p:nvSpPr>
        <p:spPr>
          <a:xfrm>
            <a:off x="6779629" y="3549752"/>
            <a:ext cx="1057513" cy="307777"/>
          </a:xfrm>
          <a:prstGeom prst="rect">
            <a:avLst/>
          </a:prstGeom>
          <a:noFill/>
        </p:spPr>
        <p:txBody>
          <a:bodyPr wrap="square" rtlCol="0">
            <a:spAutoFit/>
          </a:bodyPr>
          <a:lstStyle/>
          <a:p>
            <a:r>
              <a:rPr lang="en-GB" sz="1400" dirty="0">
                <a:solidFill>
                  <a:srgbClr val="FF0000"/>
                </a:solidFill>
              </a:rPr>
              <a:t>having</a:t>
            </a:r>
          </a:p>
        </p:txBody>
      </p:sp>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model</a:t>
            </a:r>
          </a:p>
        </p:txBody>
      </p:sp>
      <p:sp>
        <p:nvSpPr>
          <p:cNvPr id="3" name="Content Placeholder 2"/>
          <p:cNvSpPr>
            <a:spLocks noGrp="1"/>
          </p:cNvSpPr>
          <p:nvPr>
            <p:ph idx="1"/>
          </p:nvPr>
        </p:nvSpPr>
        <p:spPr>
          <a:xfrm>
            <a:off x="509047" y="1630624"/>
            <a:ext cx="8519447" cy="4862250"/>
          </a:xfrm>
        </p:spPr>
        <p:txBody>
          <a:bodyPr>
            <a:normAutofit fontScale="92500" lnSpcReduction="10000"/>
          </a:bodyPr>
          <a:lstStyle/>
          <a:p>
            <a:pPr marL="0" indent="0">
              <a:buNone/>
            </a:pPr>
            <a:r>
              <a:rPr lang="en-GB" sz="2000" dirty="0"/>
              <a:t>l</a:t>
            </a:r>
            <a:r>
              <a:rPr lang="en-GB" sz="2000"/>
              <a:t>og</a:t>
            </a:r>
            <a:r>
              <a:rPr lang="en-GB" sz="2000" dirty="0"/>
              <a:t>(</a:t>
            </a:r>
            <a:r>
              <a:rPr lang="en-GB" sz="2000" u="sng" dirty="0"/>
              <a:t>id</a:t>
            </a:r>
            <a:r>
              <a:rPr lang="en-GB" sz="2000" dirty="0"/>
              <a:t>, user, datetime)		</a:t>
            </a:r>
          </a:p>
          <a:p>
            <a:pPr marL="0" indent="0">
              <a:buNone/>
            </a:pPr>
            <a:endParaRPr lang="en-GB" sz="2000" dirty="0"/>
          </a:p>
          <a:p>
            <a:pPr marL="0" indent="0">
              <a:buNone/>
            </a:pPr>
            <a:r>
              <a:rPr lang="en-GB" sz="2000" dirty="0"/>
              <a:t>user(</a:t>
            </a:r>
            <a:r>
              <a:rPr lang="en-GB" sz="2000" u="sng" dirty="0"/>
              <a:t>id</a:t>
            </a:r>
            <a:r>
              <a:rPr lang="en-GB" sz="2000" dirty="0"/>
              <a:t>, username, password, email, banned, points)</a:t>
            </a:r>
          </a:p>
          <a:p>
            <a:pPr marL="0" indent="0">
              <a:buNone/>
            </a:pPr>
            <a:endParaRPr lang="en-GB" sz="2000" dirty="0"/>
          </a:p>
          <a:p>
            <a:pPr marL="0" indent="0">
              <a:buNone/>
            </a:pPr>
            <a:r>
              <a:rPr lang="en-GB" sz="2000" dirty="0"/>
              <a:t>submission(</a:t>
            </a:r>
            <a:r>
              <a:rPr lang="en-GB" sz="2000" u="sng" dirty="0"/>
              <a:t>id</a:t>
            </a:r>
            <a:r>
              <a:rPr lang="en-GB" sz="2000" dirty="0"/>
              <a:t>, user, product)</a:t>
            </a:r>
          </a:p>
          <a:p>
            <a:pPr marL="0" indent="0">
              <a:buNone/>
            </a:pPr>
            <a:endParaRPr lang="en-GB" sz="2000" dirty="0"/>
          </a:p>
          <a:p>
            <a:pPr marL="0" indent="0">
              <a:buNone/>
            </a:pPr>
            <a:r>
              <a:rPr lang="en-GB" sz="2000" dirty="0"/>
              <a:t>answer(</a:t>
            </a:r>
            <a:r>
              <a:rPr lang="en-GB" sz="2000" u="sng" dirty="0"/>
              <a:t>id</a:t>
            </a:r>
            <a:r>
              <a:rPr lang="en-GB" sz="2000" dirty="0"/>
              <a:t>, submission, question, text)	product(</a:t>
            </a:r>
            <a:r>
              <a:rPr lang="en-GB" sz="2000" u="sng" dirty="0"/>
              <a:t>id</a:t>
            </a:r>
            <a:r>
              <a:rPr lang="en-GB" sz="2000" dirty="0"/>
              <a:t>, name, image, date)</a:t>
            </a:r>
          </a:p>
          <a:p>
            <a:pPr marL="0" indent="0">
              <a:buNone/>
            </a:pPr>
            <a:endParaRPr lang="en-GB" sz="2000" dirty="0"/>
          </a:p>
          <a:p>
            <a:pPr marL="0" indent="0">
              <a:buNone/>
            </a:pPr>
            <a:r>
              <a:rPr lang="en-GB" sz="2000" dirty="0"/>
              <a:t>		Question(</a:t>
            </a:r>
            <a:r>
              <a:rPr lang="en-GB" sz="2000" u="sng" dirty="0"/>
              <a:t>id</a:t>
            </a:r>
            <a:r>
              <a:rPr lang="en-GB" sz="2000" dirty="0"/>
              <a:t>, product, text, mandatory)</a:t>
            </a:r>
          </a:p>
          <a:p>
            <a:pPr marL="0" indent="0">
              <a:buNone/>
            </a:pPr>
            <a:r>
              <a:rPr lang="en-GB" sz="2000" dirty="0"/>
              <a:t>		</a:t>
            </a:r>
          </a:p>
          <a:p>
            <a:pPr marL="0" indent="0">
              <a:buNone/>
            </a:pPr>
            <a:r>
              <a:rPr lang="en-GB" sz="2000" dirty="0"/>
              <a:t>admin(</a:t>
            </a:r>
            <a:r>
              <a:rPr lang="en-GB" sz="2000" u="sng" dirty="0"/>
              <a:t>id</a:t>
            </a:r>
            <a:r>
              <a:rPr lang="en-GB" sz="2000" dirty="0"/>
              <a:t>, username, password)</a:t>
            </a:r>
          </a:p>
          <a:p>
            <a:pPr marL="0" indent="0">
              <a:buNone/>
            </a:pPr>
            <a:endParaRPr lang="en-GB" sz="2000" dirty="0"/>
          </a:p>
          <a:p>
            <a:pPr marL="0" indent="0">
              <a:buNone/>
            </a:pPr>
            <a:r>
              <a:rPr lang="en-GB" sz="2000" dirty="0" err="1"/>
              <a:t>offensive_word</a:t>
            </a:r>
            <a:r>
              <a:rPr lang="en-GB" sz="2000" dirty="0"/>
              <a:t>(</a:t>
            </a:r>
            <a:r>
              <a:rPr lang="en-GB" sz="2000" u="sng" dirty="0"/>
              <a:t>name)</a:t>
            </a: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dirty="0"/>
          </a:p>
          <a:p>
            <a:pPr marL="0" indent="0">
              <a:buNone/>
            </a:pPr>
            <a:endParaRPr lang="en-GB" dirty="0"/>
          </a:p>
          <a:p>
            <a:pPr marL="0" indent="0">
              <a:buNone/>
            </a:pPr>
            <a:endParaRPr lang="en-GB" dirty="0"/>
          </a:p>
        </p:txBody>
      </p:sp>
      <p:cxnSp>
        <p:nvCxnSpPr>
          <p:cNvPr id="5" name="Straight Arrow Connector 4"/>
          <p:cNvCxnSpPr>
            <a:cxnSpLocks/>
          </p:cNvCxnSpPr>
          <p:nvPr/>
        </p:nvCxnSpPr>
        <p:spPr>
          <a:xfrm flipH="1">
            <a:off x="1338606" y="1913641"/>
            <a:ext cx="245097" cy="491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flipV="1">
            <a:off x="1338606" y="2617118"/>
            <a:ext cx="904976" cy="518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84EDDD-50E9-4220-823C-A2C5A4D35380}"/>
              </a:ext>
            </a:extLst>
          </p:cNvPr>
          <p:cNvCxnSpPr>
            <a:cxnSpLocks/>
          </p:cNvCxnSpPr>
          <p:nvPr/>
        </p:nvCxnSpPr>
        <p:spPr>
          <a:xfrm flipV="1">
            <a:off x="4411744" y="4061749"/>
            <a:ext cx="1611984"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FD5508-0033-4097-B8F9-89F3D52C86DD}"/>
              </a:ext>
            </a:extLst>
          </p:cNvPr>
          <p:cNvCxnSpPr>
            <a:cxnSpLocks/>
          </p:cNvCxnSpPr>
          <p:nvPr/>
        </p:nvCxnSpPr>
        <p:spPr>
          <a:xfrm>
            <a:off x="3327662" y="4061749"/>
            <a:ext cx="141402"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9">
            <a:extLst>
              <a:ext uri="{FF2B5EF4-FFF2-40B4-BE49-F238E27FC236}">
                <a16:creationId xmlns:a16="http://schemas.microsoft.com/office/drawing/2014/main" id="{29483B70-7FE5-42F0-81A5-B2A513214A89}"/>
              </a:ext>
            </a:extLst>
          </p:cNvPr>
          <p:cNvCxnSpPr>
            <a:cxnSpLocks/>
          </p:cNvCxnSpPr>
          <p:nvPr/>
        </p:nvCxnSpPr>
        <p:spPr>
          <a:xfrm flipH="1" flipV="1">
            <a:off x="2017336" y="3360108"/>
            <a:ext cx="525545" cy="514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7">
            <a:extLst>
              <a:ext uri="{FF2B5EF4-FFF2-40B4-BE49-F238E27FC236}">
                <a16:creationId xmlns:a16="http://schemas.microsoft.com/office/drawing/2014/main" id="{9EF85164-14B8-4262-A49A-32338041F4DA}"/>
              </a:ext>
            </a:extLst>
          </p:cNvPr>
          <p:cNvCxnSpPr>
            <a:cxnSpLocks/>
          </p:cNvCxnSpPr>
          <p:nvPr/>
        </p:nvCxnSpPr>
        <p:spPr>
          <a:xfrm>
            <a:off x="3233395" y="3330588"/>
            <a:ext cx="2790333"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If there are considerations about the ER and the logical model write them here</a:t>
            </a:r>
          </a:p>
        </p:txBody>
      </p:sp>
    </p:spTree>
    <p:extLst>
      <p:ext uri="{BB962C8B-B14F-4D97-AF65-F5344CB8AC3E}">
        <p14:creationId xmlns:p14="http://schemas.microsoft.com/office/powerpoint/2010/main" val="31425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“logging” </a:t>
            </a:r>
          </a:p>
        </p:txBody>
      </p:sp>
      <p:sp>
        <p:nvSpPr>
          <p:cNvPr id="5" name="Content Placeholder 4"/>
          <p:cNvSpPr>
            <a:spLocks noGrp="1"/>
          </p:cNvSpPr>
          <p:nvPr>
            <p:ph sz="half" idx="2"/>
          </p:nvPr>
        </p:nvSpPr>
        <p:spPr>
          <a:xfrm>
            <a:off x="4629149" y="1825625"/>
            <a:ext cx="4213293" cy="4351338"/>
          </a:xfrm>
        </p:spPr>
        <p:txBody>
          <a:bodyPr>
            <a:normAutofit/>
          </a:bodyPr>
          <a:lstStyle/>
          <a:p>
            <a:r>
              <a:rPr lang="en-GB" dirty="0"/>
              <a:t>User </a:t>
            </a:r>
            <a:r>
              <a:rPr lang="en-GB" dirty="0">
                <a:sym typeface="Wingdings" panose="05000000000000000000" pitchFamily="2" charset="2"/>
              </a:rPr>
              <a:t></a:t>
            </a:r>
            <a:r>
              <a:rPr lang="en-GB" dirty="0"/>
              <a:t> Log @OneToMany</a:t>
            </a:r>
          </a:p>
          <a:p>
            <a:pPr lvl="1"/>
            <a:r>
              <a:rPr lang="en-GB" dirty="0"/>
              <a:t>For each user the database stores multiple log containing date and time of the access</a:t>
            </a:r>
          </a:p>
          <a:p>
            <a:r>
              <a:rPr lang="en-GB" dirty="0"/>
              <a:t>Log </a:t>
            </a:r>
            <a:r>
              <a:rPr lang="en-GB" dirty="0">
                <a:sym typeface="Wingdings" panose="05000000000000000000" pitchFamily="2" charset="2"/>
              </a:rPr>
              <a:t> User </a:t>
            </a:r>
            <a:r>
              <a:rPr lang="en-GB" dirty="0"/>
              <a:t>@ManyToOne</a:t>
            </a:r>
          </a:p>
          <a:p>
            <a:pPr lvl="1"/>
            <a:r>
              <a:rPr lang="en-GB" dirty="0"/>
              <a:t>Many logs refer to a single user</a:t>
            </a:r>
          </a:p>
          <a:p>
            <a:pPr lvl="1"/>
            <a:r>
              <a:rPr lang="en-GB" dirty="0"/>
              <a:t>Owner of the relationship</a:t>
            </a:r>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87088" y="1355558"/>
            <a:ext cx="863250" cy="369332"/>
          </a:xfrm>
          <a:prstGeom prst="rect">
            <a:avLst/>
          </a:prstGeom>
          <a:noFill/>
        </p:spPr>
        <p:txBody>
          <a:bodyPr wrap="none" rtlCol="0">
            <a:spAutoFit/>
          </a:bodyPr>
          <a:lstStyle/>
          <a:p>
            <a:r>
              <a:rPr lang="en-GB" dirty="0"/>
              <a:t>logging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“sending”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39955" y="1355558"/>
            <a:ext cx="917239" cy="369332"/>
          </a:xfrm>
          <a:prstGeom prst="rect">
            <a:avLst/>
          </a:prstGeom>
          <a:noFill/>
        </p:spPr>
        <p:txBody>
          <a:bodyPr wrap="none" rtlCol="0">
            <a:spAutoFit/>
          </a:bodyPr>
          <a:lstStyle/>
          <a:p>
            <a:r>
              <a:rPr lang="en-GB" dirty="0"/>
              <a:t>sending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FE0E8248-1BC4-4CCA-99E1-8D87B3E26F46}"/>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User </a:t>
            </a:r>
            <a:r>
              <a:rPr lang="en-GB" dirty="0">
                <a:sym typeface="Wingdings" panose="05000000000000000000" pitchFamily="2" charset="2"/>
              </a:rPr>
              <a:t></a:t>
            </a:r>
            <a:r>
              <a:rPr lang="en-GB" dirty="0"/>
              <a:t> Submission @OneToMany</a:t>
            </a:r>
          </a:p>
          <a:p>
            <a:pPr lvl="1"/>
            <a:r>
              <a:rPr lang="en-GB" dirty="0"/>
              <a:t>Each user can send many submission</a:t>
            </a:r>
          </a:p>
          <a:p>
            <a:pPr lvl="1"/>
            <a:endParaRPr lang="en-GB" dirty="0"/>
          </a:p>
          <a:p>
            <a:r>
              <a:rPr lang="en-GB" dirty="0"/>
              <a:t>Submission </a:t>
            </a:r>
            <a:r>
              <a:rPr lang="en-GB" dirty="0">
                <a:sym typeface="Wingdings" panose="05000000000000000000" pitchFamily="2" charset="2"/>
              </a:rPr>
              <a:t> User </a:t>
            </a:r>
            <a:r>
              <a:rPr lang="en-GB" dirty="0"/>
              <a:t>@ManyToOne</a:t>
            </a:r>
          </a:p>
          <a:p>
            <a:pPr lvl="1"/>
            <a:r>
              <a:rPr lang="en-GB" dirty="0"/>
              <a:t>Many submissions can be sent by the same user </a:t>
            </a:r>
          </a:p>
          <a:p>
            <a:pPr lvl="1"/>
            <a:r>
              <a:rPr lang="en-GB" dirty="0"/>
              <a:t>Owner of the relationship</a:t>
            </a:r>
          </a:p>
          <a:p>
            <a:pPr lvl="1"/>
            <a:endParaRPr lang="en-GB" dirty="0">
              <a:sym typeface="Wingdings" panose="05000000000000000000" pitchFamily="2" charset="2"/>
            </a:endParaRPr>
          </a:p>
        </p:txBody>
      </p:sp>
    </p:spTree>
    <p:extLst>
      <p:ext uri="{BB962C8B-B14F-4D97-AF65-F5344CB8AC3E}">
        <p14:creationId xmlns:p14="http://schemas.microsoft.com/office/powerpoint/2010/main" val="343823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“referring” </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02252" y="1355558"/>
            <a:ext cx="999376" cy="369332"/>
          </a:xfrm>
          <a:prstGeom prst="rect">
            <a:avLst/>
          </a:prstGeom>
          <a:noFill/>
        </p:spPr>
        <p:txBody>
          <a:bodyPr wrap="none" rtlCol="0">
            <a:spAutoFit/>
          </a:bodyPr>
          <a:lstStyle/>
          <a:p>
            <a:r>
              <a:rPr lang="en-GB" dirty="0"/>
              <a:t>referring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22" name="Content Placeholder 4">
            <a:extLst>
              <a:ext uri="{FF2B5EF4-FFF2-40B4-BE49-F238E27FC236}">
                <a16:creationId xmlns:a16="http://schemas.microsoft.com/office/drawing/2014/main" id="{A6648EB6-B61D-4205-AB17-1DFCEBC6023C}"/>
              </a:ext>
            </a:extLst>
          </p:cNvPr>
          <p:cNvSpPr txBox="1">
            <a:spLocks/>
          </p:cNvSpPr>
          <p:nvPr/>
        </p:nvSpPr>
        <p:spPr>
          <a:xfrm>
            <a:off x="4629149" y="1825625"/>
            <a:ext cx="4213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Product </a:t>
            </a:r>
            <a:r>
              <a:rPr lang="en-GB" dirty="0">
                <a:sym typeface="Wingdings" panose="05000000000000000000" pitchFamily="2" charset="2"/>
              </a:rPr>
              <a:t></a:t>
            </a:r>
            <a:r>
              <a:rPr lang="en-GB" dirty="0"/>
              <a:t> Submission @OneToMany</a:t>
            </a:r>
          </a:p>
          <a:p>
            <a:pPr lvl="1"/>
            <a:r>
              <a:rPr lang="en-US" dirty="0"/>
              <a:t>Each product can be referred to many submissions</a:t>
            </a:r>
            <a:endParaRPr lang="en-GB" dirty="0"/>
          </a:p>
          <a:p>
            <a:r>
              <a:rPr lang="en-GB" dirty="0"/>
              <a:t>Submission </a:t>
            </a:r>
            <a:r>
              <a:rPr lang="en-GB" dirty="0">
                <a:sym typeface="Wingdings" panose="05000000000000000000" pitchFamily="2" charset="2"/>
              </a:rPr>
              <a:t> Product </a:t>
            </a:r>
            <a:r>
              <a:rPr lang="en-GB" dirty="0"/>
              <a:t>@ManyToOne</a:t>
            </a:r>
          </a:p>
          <a:p>
            <a:pPr lvl="1"/>
            <a:r>
              <a:rPr lang="en-GB" dirty="0"/>
              <a:t>Many submissions can refer to the same product</a:t>
            </a:r>
          </a:p>
          <a:p>
            <a:pPr lvl="1"/>
            <a:r>
              <a:rPr lang="en-GB" dirty="0"/>
              <a:t>Owner of the relationship</a:t>
            </a:r>
          </a:p>
          <a:p>
            <a:pPr marL="457200" lvl="1" indent="0">
              <a:buNone/>
            </a:pPr>
            <a:endParaRPr lang="en-GB" dirty="0"/>
          </a:p>
        </p:txBody>
      </p:sp>
    </p:spTree>
    <p:extLst>
      <p:ext uri="{BB962C8B-B14F-4D97-AF65-F5344CB8AC3E}">
        <p14:creationId xmlns:p14="http://schemas.microsoft.com/office/powerpoint/2010/main" val="5606824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3371</TotalTime>
  <Words>1267</Words>
  <Application>Microsoft Office PowerPoint</Application>
  <PresentationFormat>Presentazione su schermo (4:3)</PresentationFormat>
  <Paragraphs>251</Paragraphs>
  <Slides>17</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Calibri Light</vt:lpstr>
      <vt:lpstr>Courier New</vt:lpstr>
      <vt:lpstr>Office Theme</vt:lpstr>
      <vt:lpstr>Data bases 2</vt:lpstr>
      <vt:lpstr>Specifications</vt:lpstr>
      <vt:lpstr>Specifications</vt:lpstr>
      <vt:lpstr>Entity Relationship</vt:lpstr>
      <vt:lpstr>Relational model</vt:lpstr>
      <vt:lpstr>Motivation</vt:lpstr>
      <vt:lpstr>Relationship “logging” </vt:lpstr>
      <vt:lpstr>Relationship “sending” </vt:lpstr>
      <vt:lpstr>Relationship “referring” </vt:lpstr>
      <vt:lpstr>Relationship “including” </vt:lpstr>
      <vt:lpstr>Relationship “replying” </vt:lpstr>
      <vt:lpstr>Relationship “having” </vt:lpstr>
      <vt:lpstr>Entity Log</vt:lpstr>
      <vt:lpstr>Entity method for doing something</vt:lpstr>
      <vt:lpstr>Components</vt:lpstr>
      <vt:lpstr>Business method for  doing something</vt:lpstr>
      <vt:lpstr>IFML</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Manfredi Comella</cp:lastModifiedBy>
  <cp:revision>238</cp:revision>
  <dcterms:created xsi:type="dcterms:W3CDTF">2020-11-06T10:16:45Z</dcterms:created>
  <dcterms:modified xsi:type="dcterms:W3CDTF">2021-08-17T16:17:12Z</dcterms:modified>
</cp:coreProperties>
</file>