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88" r:id="rId4"/>
    <p:sldId id="258" r:id="rId5"/>
    <p:sldId id="276" r:id="rId6"/>
    <p:sldId id="277" r:id="rId7"/>
    <p:sldId id="278" r:id="rId8"/>
    <p:sldId id="292" r:id="rId9"/>
    <p:sldId id="291" r:id="rId10"/>
    <p:sldId id="290" r:id="rId11"/>
    <p:sldId id="293" r:id="rId12"/>
    <p:sldId id="294" r:id="rId13"/>
    <p:sldId id="281" r:id="rId14"/>
    <p:sldId id="295" r:id="rId15"/>
    <p:sldId id="296" r:id="rId16"/>
    <p:sldId id="298" r:id="rId17"/>
    <p:sldId id="297" r:id="rId18"/>
    <p:sldId id="299" r:id="rId19"/>
    <p:sldId id="284" r:id="rId20"/>
    <p:sldId id="286" r:id="rId21"/>
    <p:sldId id="285" r:id="rId22"/>
    <p:sldId id="28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8" autoAdjust="0"/>
    <p:restoredTop sz="92871" autoAdjust="0"/>
  </p:normalViewPr>
  <p:slideViewPr>
    <p:cSldViewPr snapToGrid="0">
      <p:cViewPr>
        <p:scale>
          <a:sx n="80" d="100"/>
          <a:sy n="80" d="100"/>
        </p:scale>
        <p:origin x="1522" y="4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e De Dominicis" userId="18affb9b-f7c1-4b2e-8e5d-abef92d2ffef" providerId="ADAL" clId="{C423142C-EF47-4F4E-AF2E-6A644E20A196}"/>
    <pc:docChg chg="undo custSel modSld">
      <pc:chgData name="Daniele De Dominicis" userId="18affb9b-f7c1-4b2e-8e5d-abef92d2ffef" providerId="ADAL" clId="{C423142C-EF47-4F4E-AF2E-6A644E20A196}" dt="2021-08-02T14:40:37.956" v="3" actId="1076"/>
      <pc:docMkLst>
        <pc:docMk/>
      </pc:docMkLst>
      <pc:sldChg chg="modSp mod">
        <pc:chgData name="Daniele De Dominicis" userId="18affb9b-f7c1-4b2e-8e5d-abef92d2ffef" providerId="ADAL" clId="{C423142C-EF47-4F4E-AF2E-6A644E20A196}" dt="2021-08-02T14:40:37.956" v="3" actId="1076"/>
        <pc:sldMkLst>
          <pc:docMk/>
          <pc:sldMk cId="235916922" sldId="258"/>
        </pc:sldMkLst>
        <pc:spChg chg="mod">
          <ac:chgData name="Daniele De Dominicis" userId="18affb9b-f7c1-4b2e-8e5d-abef92d2ffef" providerId="ADAL" clId="{C423142C-EF47-4F4E-AF2E-6A644E20A196}" dt="2021-08-02T14:40:37.956" v="3" actId="1076"/>
          <ac:spMkLst>
            <pc:docMk/>
            <pc:sldMk cId="235916922" sldId="258"/>
            <ac:spMk id="42" creationId="{00000000-0000-0000-0000-000000000000}"/>
          </ac:spMkLst>
        </pc:spChg>
        <pc:spChg chg="mod">
          <ac:chgData name="Daniele De Dominicis" userId="18affb9b-f7c1-4b2e-8e5d-abef92d2ffef" providerId="ADAL" clId="{C423142C-EF47-4F4E-AF2E-6A644E20A196}" dt="2021-08-02T14:40:37.751" v="2" actId="1076"/>
          <ac:spMkLst>
            <pc:docMk/>
            <pc:sldMk cId="235916922" sldId="258"/>
            <ac:spMk id="43" creationId="{00000000-0000-0000-0000-000000000000}"/>
          </ac:spMkLst>
        </pc:spChg>
        <pc:cxnChg chg="mod">
          <ac:chgData name="Daniele De Dominicis" userId="18affb9b-f7c1-4b2e-8e5d-abef92d2ffef" providerId="ADAL" clId="{C423142C-EF47-4F4E-AF2E-6A644E20A196}" dt="2021-08-02T14:40:37.956" v="3" actId="1076"/>
          <ac:cxnSpMkLst>
            <pc:docMk/>
            <pc:sldMk cId="235916922" sldId="258"/>
            <ac:cxnSpMk id="49" creationId="{00000000-0000-0000-0000-000000000000}"/>
          </ac:cxnSpMkLst>
        </pc:cxnChg>
        <pc:cxnChg chg="mod">
          <ac:chgData name="Daniele De Dominicis" userId="18affb9b-f7c1-4b2e-8e5d-abef92d2ffef" providerId="ADAL" clId="{C423142C-EF47-4F4E-AF2E-6A644E20A196}" dt="2021-08-02T14:40:37.751" v="2" actId="1076"/>
          <ac:cxnSpMkLst>
            <pc:docMk/>
            <pc:sldMk cId="235916922" sldId="258"/>
            <ac:cxnSpMk id="51"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27/08/2021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2</a:t>
            </a:fld>
            <a:endParaRPr lang="en-GB" dirty="0"/>
          </a:p>
        </p:txBody>
      </p:sp>
    </p:spTree>
    <p:extLst>
      <p:ext uri="{BB962C8B-B14F-4D97-AF65-F5344CB8AC3E}">
        <p14:creationId xmlns:p14="http://schemas.microsoft.com/office/powerpoint/2010/main" val="1422983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27/08/2021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27/08/2021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27/08/2021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27/08/2021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27/08/2021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27/08/2021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27/08/2021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27/08/2021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27/08/2021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27/08/2021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27/08/2021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27/08/2021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it-IT" dirty="0" err="1"/>
              <a:t>Gamified</a:t>
            </a:r>
            <a:r>
              <a:rPr lang="it-IT" dirty="0"/>
              <a:t> marketing </a:t>
            </a:r>
            <a:r>
              <a:rPr lang="it-IT" dirty="0" err="1"/>
              <a:t>application</a:t>
            </a:r>
            <a:endParaRPr lang="en-GB" dirty="0"/>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“including” </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11676" y="1355558"/>
            <a:ext cx="1037463" cy="369332"/>
          </a:xfrm>
          <a:prstGeom prst="rect">
            <a:avLst/>
          </a:prstGeom>
          <a:noFill/>
        </p:spPr>
        <p:txBody>
          <a:bodyPr wrap="none" rtlCol="0">
            <a:spAutoFit/>
          </a:bodyPr>
          <a:lstStyle/>
          <a:p>
            <a:r>
              <a:rPr lang="en-GB" dirty="0"/>
              <a:t>including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22" name="Content Placeholder 4">
            <a:extLst>
              <a:ext uri="{FF2B5EF4-FFF2-40B4-BE49-F238E27FC236}">
                <a16:creationId xmlns:a16="http://schemas.microsoft.com/office/drawing/2014/main" id="{36A9B92E-2BF6-4D50-89D0-8DD811F14F0F}"/>
              </a:ext>
            </a:extLst>
          </p:cNvPr>
          <p:cNvSpPr txBox="1">
            <a:spLocks/>
          </p:cNvSpPr>
          <p:nvPr/>
        </p:nvSpPr>
        <p:spPr>
          <a:xfrm>
            <a:off x="4629149" y="1825625"/>
            <a:ext cx="42132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Submission </a:t>
            </a:r>
            <a:r>
              <a:rPr lang="en-GB" dirty="0">
                <a:sym typeface="Wingdings" panose="05000000000000000000" pitchFamily="2" charset="2"/>
              </a:rPr>
              <a:t></a:t>
            </a:r>
            <a:r>
              <a:rPr lang="en-GB" dirty="0"/>
              <a:t> Answer @OneToMany</a:t>
            </a:r>
          </a:p>
          <a:p>
            <a:pPr lvl="1"/>
            <a:r>
              <a:rPr lang="en-GB" dirty="0"/>
              <a:t>Each submission includes many answer</a:t>
            </a:r>
          </a:p>
          <a:p>
            <a:r>
              <a:rPr lang="en-GB" dirty="0"/>
              <a:t>Answer </a:t>
            </a:r>
            <a:r>
              <a:rPr lang="en-GB" dirty="0">
                <a:sym typeface="Wingdings" panose="05000000000000000000" pitchFamily="2" charset="2"/>
              </a:rPr>
              <a:t> Submission </a:t>
            </a:r>
            <a:r>
              <a:rPr lang="en-GB" dirty="0"/>
              <a:t>@ManyToOne</a:t>
            </a:r>
          </a:p>
          <a:p>
            <a:pPr lvl="1"/>
            <a:r>
              <a:rPr lang="en-GB" dirty="0"/>
              <a:t>Many answers can be included in the same submission</a:t>
            </a:r>
          </a:p>
          <a:p>
            <a:pPr lvl="1"/>
            <a:r>
              <a:rPr lang="en-GB" dirty="0"/>
              <a:t>Owner of the relationship</a:t>
            </a:r>
          </a:p>
          <a:p>
            <a:pPr lvl="1"/>
            <a:endParaRPr lang="en-GB" dirty="0"/>
          </a:p>
          <a:p>
            <a:pPr lvl="1"/>
            <a:endParaRPr lang="en-GB" dirty="0"/>
          </a:p>
        </p:txBody>
      </p:sp>
    </p:spTree>
    <p:extLst>
      <p:ext uri="{BB962C8B-B14F-4D97-AF65-F5344CB8AC3E}">
        <p14:creationId xmlns:p14="http://schemas.microsoft.com/office/powerpoint/2010/main" val="2857637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“replying” </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21108" y="1355558"/>
            <a:ext cx="939873" cy="369332"/>
          </a:xfrm>
          <a:prstGeom prst="rect">
            <a:avLst/>
          </a:prstGeom>
          <a:noFill/>
        </p:spPr>
        <p:txBody>
          <a:bodyPr wrap="none" rtlCol="0">
            <a:spAutoFit/>
          </a:bodyPr>
          <a:lstStyle/>
          <a:p>
            <a:r>
              <a:rPr lang="en-GB" dirty="0"/>
              <a:t>replying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22" name="Content Placeholder 4">
            <a:extLst>
              <a:ext uri="{FF2B5EF4-FFF2-40B4-BE49-F238E27FC236}">
                <a16:creationId xmlns:a16="http://schemas.microsoft.com/office/drawing/2014/main" id="{2D767349-A091-4229-9D5F-23826C10AD32}"/>
              </a:ext>
            </a:extLst>
          </p:cNvPr>
          <p:cNvSpPr txBox="1">
            <a:spLocks/>
          </p:cNvSpPr>
          <p:nvPr/>
        </p:nvSpPr>
        <p:spPr>
          <a:xfrm>
            <a:off x="4629149" y="1825625"/>
            <a:ext cx="42132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Question </a:t>
            </a:r>
            <a:r>
              <a:rPr lang="en-GB" dirty="0">
                <a:sym typeface="Wingdings" panose="05000000000000000000" pitchFamily="2" charset="2"/>
              </a:rPr>
              <a:t></a:t>
            </a:r>
            <a:r>
              <a:rPr lang="en-GB" dirty="0"/>
              <a:t> Answer @OneToMany</a:t>
            </a:r>
          </a:p>
          <a:p>
            <a:pPr lvl="1"/>
            <a:r>
              <a:rPr lang="en-GB" dirty="0"/>
              <a:t>Each question can be replied by many questions </a:t>
            </a:r>
          </a:p>
          <a:p>
            <a:r>
              <a:rPr lang="en-GB" dirty="0"/>
              <a:t>Answer </a:t>
            </a:r>
            <a:r>
              <a:rPr lang="en-GB" dirty="0">
                <a:sym typeface="Wingdings" panose="05000000000000000000" pitchFamily="2" charset="2"/>
              </a:rPr>
              <a:t> Question </a:t>
            </a:r>
            <a:r>
              <a:rPr lang="en-GB" dirty="0"/>
              <a:t>@ManyToOne</a:t>
            </a:r>
          </a:p>
          <a:p>
            <a:pPr lvl="1"/>
            <a:r>
              <a:rPr lang="en-GB" dirty="0"/>
              <a:t>Many answers can reply the same question</a:t>
            </a:r>
          </a:p>
          <a:p>
            <a:pPr lvl="1"/>
            <a:r>
              <a:rPr lang="en-GB" dirty="0"/>
              <a:t>Owner of the relationship</a:t>
            </a:r>
          </a:p>
          <a:p>
            <a:pPr lvl="1"/>
            <a:endParaRPr lang="en-GB" dirty="0"/>
          </a:p>
        </p:txBody>
      </p:sp>
    </p:spTree>
    <p:extLst>
      <p:ext uri="{BB962C8B-B14F-4D97-AF65-F5344CB8AC3E}">
        <p14:creationId xmlns:p14="http://schemas.microsoft.com/office/powerpoint/2010/main" val="1392560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“having” </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3:N</a:t>
            </a:r>
          </a:p>
        </p:txBody>
      </p:sp>
      <p:sp>
        <p:nvSpPr>
          <p:cNvPr id="13" name="TextBox 12"/>
          <p:cNvSpPr txBox="1"/>
          <p:nvPr/>
        </p:nvSpPr>
        <p:spPr>
          <a:xfrm>
            <a:off x="2005944" y="1355558"/>
            <a:ext cx="801181" cy="369332"/>
          </a:xfrm>
          <a:prstGeom prst="rect">
            <a:avLst/>
          </a:prstGeom>
          <a:noFill/>
        </p:spPr>
        <p:txBody>
          <a:bodyPr wrap="none" rtlCol="0">
            <a:spAutoFit/>
          </a:bodyPr>
          <a:lstStyle/>
          <a:p>
            <a:r>
              <a:rPr lang="en-GB" dirty="0"/>
              <a:t>having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23" name="Content Placeholder 4">
            <a:extLst>
              <a:ext uri="{FF2B5EF4-FFF2-40B4-BE49-F238E27FC236}">
                <a16:creationId xmlns:a16="http://schemas.microsoft.com/office/drawing/2014/main" id="{7B006282-73CE-4708-9F6E-6D94AC90BF94}"/>
              </a:ext>
            </a:extLst>
          </p:cNvPr>
          <p:cNvSpPr txBox="1">
            <a:spLocks/>
          </p:cNvSpPr>
          <p:nvPr/>
        </p:nvSpPr>
        <p:spPr>
          <a:xfrm>
            <a:off x="4629149" y="1825625"/>
            <a:ext cx="42132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Product </a:t>
            </a:r>
            <a:r>
              <a:rPr lang="en-GB" dirty="0">
                <a:sym typeface="Wingdings" panose="05000000000000000000" pitchFamily="2" charset="2"/>
              </a:rPr>
              <a:t></a:t>
            </a:r>
            <a:r>
              <a:rPr lang="en-GB" dirty="0"/>
              <a:t> Question @OneToMany</a:t>
            </a:r>
          </a:p>
          <a:p>
            <a:pPr lvl="1"/>
            <a:r>
              <a:rPr lang="en-GB" dirty="0"/>
              <a:t>Each product has many questions</a:t>
            </a:r>
          </a:p>
          <a:p>
            <a:r>
              <a:rPr lang="en-GB" dirty="0"/>
              <a:t>Question </a:t>
            </a:r>
            <a:r>
              <a:rPr lang="en-GB" dirty="0">
                <a:sym typeface="Wingdings" panose="05000000000000000000" pitchFamily="2" charset="2"/>
              </a:rPr>
              <a:t> Product </a:t>
            </a:r>
            <a:r>
              <a:rPr lang="en-GB" dirty="0"/>
              <a:t>@ManyToOne</a:t>
            </a:r>
          </a:p>
          <a:p>
            <a:pPr lvl="1"/>
            <a:r>
              <a:rPr lang="en-GB" dirty="0"/>
              <a:t>Many questions can be related to the same product </a:t>
            </a:r>
          </a:p>
          <a:p>
            <a:pPr lvl="1"/>
            <a:r>
              <a:rPr lang="en-GB" dirty="0"/>
              <a:t>Owner of the relationship</a:t>
            </a:r>
          </a:p>
          <a:p>
            <a:pPr lvl="1"/>
            <a:endParaRPr lang="en-GB" dirty="0"/>
          </a:p>
        </p:txBody>
      </p:sp>
    </p:spTree>
    <p:extLst>
      <p:ext uri="{BB962C8B-B14F-4D97-AF65-F5344CB8AC3E}">
        <p14:creationId xmlns:p14="http://schemas.microsoft.com/office/powerpoint/2010/main" val="3661702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Log</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@Table(name = “log”, schema = “</a:t>
            </a:r>
            <a:r>
              <a:rPr lang="en-GB" sz="1500" dirty="0" err="1">
                <a:latin typeface="Courier New" panose="02070309020205020404" pitchFamily="49" charset="0"/>
                <a:cs typeface="Courier New" panose="02070309020205020404" pitchFamily="49" charset="0"/>
              </a:rPr>
              <a:t>gamified_marketing</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public class A implements Serializable {</a:t>
            </a:r>
          </a:p>
          <a:p>
            <a:pPr marL="0" indent="0">
              <a:spcBef>
                <a:spcPts val="0"/>
              </a:spcBef>
              <a:buNone/>
            </a:pPr>
            <a:r>
              <a:rPr lang="en-US" sz="1500" dirty="0">
                <a:latin typeface="Courier New" panose="02070309020205020404" pitchFamily="49" charset="0"/>
                <a:cs typeface="Courier New" panose="02070309020205020404" pitchFamily="49" charset="0"/>
              </a:rPr>
              <a:t>	private static final long </a:t>
            </a:r>
            <a:r>
              <a:rPr lang="en-US" sz="1500" dirty="0" err="1">
                <a:latin typeface="Courier New" panose="02070309020205020404" pitchFamily="49" charset="0"/>
                <a:cs typeface="Courier New" panose="02070309020205020404" pitchFamily="49" charset="0"/>
              </a:rPr>
              <a:t>serialVersionUID</a:t>
            </a:r>
            <a:r>
              <a:rPr lang="en-US" sz="1500" dirty="0">
                <a:latin typeface="Courier New" panose="02070309020205020404" pitchFamily="49" charset="0"/>
                <a:cs typeface="Courier New" panose="02070309020205020404" pitchFamily="49" charset="0"/>
              </a:rPr>
              <a:t> = 1L;</a:t>
            </a: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attributes &amp; their annotations</a:t>
            </a:r>
          </a:p>
          <a:p>
            <a:pPr marL="0" indent="0">
              <a:spcBef>
                <a:spcPts val="0"/>
              </a:spcBef>
              <a:buNone/>
            </a:pPr>
            <a:r>
              <a:rPr lang="en-GB" sz="1500" dirty="0">
                <a:latin typeface="Courier New" panose="02070309020205020404" pitchFamily="49" charset="0"/>
                <a:cs typeface="Courier New" panose="02070309020205020404" pitchFamily="49" charset="0"/>
              </a:rPr>
              <a:t>	@Id</a:t>
            </a:r>
          </a:p>
          <a:p>
            <a:pPr marL="0" indent="0">
              <a:spcBef>
                <a:spcPts val="0"/>
              </a:spcBef>
              <a:buNone/>
            </a:pPr>
            <a:r>
              <a:rPr lang="en-GB" sz="1500" dirty="0">
                <a:latin typeface="Courier New" panose="02070309020205020404" pitchFamily="49" charset="0"/>
                <a:cs typeface="Courier New" panose="02070309020205020404" pitchFamily="49" charset="0"/>
              </a:rPr>
              <a:t>	@GeneratedValue(strategy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int id;</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@Temporal(TemporalType.TIMESTAMP)</a:t>
            </a:r>
          </a:p>
          <a:p>
            <a:pPr marL="0" indent="0">
              <a:spcBef>
                <a:spcPts val="0"/>
              </a:spcBef>
              <a:buNone/>
            </a:pPr>
            <a:r>
              <a:rPr lang="en-GB" sz="1500" dirty="0">
                <a:latin typeface="Courier New" panose="02070309020205020404" pitchFamily="49" charset="0"/>
                <a:cs typeface="Courier New" panose="02070309020205020404" pitchFamily="49" charset="0"/>
              </a:rPr>
              <a:t>	private Date datetime;</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relationships &amp; their annotations</a:t>
            </a:r>
          </a:p>
          <a:p>
            <a:pPr marL="0" indent="0">
              <a:spcBef>
                <a:spcPts val="0"/>
              </a:spcBef>
              <a:buNone/>
            </a:pPr>
            <a:r>
              <a:rPr lang="en-GB" sz="1500" dirty="0">
                <a:latin typeface="Courier New" panose="02070309020205020404" pitchFamily="49" charset="0"/>
                <a:cs typeface="Courier New" panose="02070309020205020404" pitchFamily="49" charset="0"/>
              </a:rPr>
              <a:t>	@ManyToOne</a:t>
            </a:r>
          </a:p>
          <a:p>
            <a:pPr marL="0" indent="0">
              <a:spcBef>
                <a:spcPts val="0"/>
              </a:spcBef>
              <a:buNone/>
            </a:pPr>
            <a:r>
              <a:rPr lang="en-GB" sz="1500" dirty="0">
                <a:latin typeface="Courier New" panose="02070309020205020404" pitchFamily="49" charset="0"/>
                <a:cs typeface="Courier New" panose="02070309020205020404" pitchFamily="49" charset="0"/>
              </a:rPr>
              <a:t>	@JoinColumn(name = "user)</a:t>
            </a:r>
          </a:p>
          <a:p>
            <a:pPr marL="0" indent="0">
              <a:spcBef>
                <a:spcPts val="0"/>
              </a:spcBef>
              <a:buNone/>
            </a:pPr>
            <a:r>
              <a:rPr lang="en-GB" sz="1500" dirty="0">
                <a:latin typeface="Courier New" panose="02070309020205020404" pitchFamily="49" charset="0"/>
                <a:cs typeface="Courier New" panose="02070309020205020404" pitchFamily="49" charset="0"/>
              </a:rPr>
              <a:t>    	private User </a:t>
            </a:r>
            <a:r>
              <a:rPr lang="en-GB" sz="1500" dirty="0" err="1">
                <a:latin typeface="Courier New" panose="02070309020205020404" pitchFamily="49" charset="0"/>
                <a:cs typeface="Courier New" panose="02070309020205020404" pitchFamily="49" charset="0"/>
              </a:rPr>
              <a:t>user</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clone this slide as may times as there are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entities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84876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User</a:t>
            </a:r>
          </a:p>
        </p:txBody>
      </p:sp>
      <p:sp>
        <p:nvSpPr>
          <p:cNvPr id="5" name="Content Placeholder 4"/>
          <p:cNvSpPr>
            <a:spLocks noGrp="1"/>
          </p:cNvSpPr>
          <p:nvPr>
            <p:ph idx="1"/>
          </p:nvPr>
        </p:nvSpPr>
        <p:spPr>
          <a:xfrm>
            <a:off x="1" y="1434164"/>
            <a:ext cx="9144000" cy="5342021"/>
          </a:xfrm>
        </p:spPr>
        <p:txBody>
          <a:bodyPr>
            <a:normAutofit lnSpcReduction="10000"/>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@Table(name = “user”, schema = “</a:t>
            </a:r>
            <a:r>
              <a:rPr lang="en-GB" sz="1500" dirty="0" err="1">
                <a:latin typeface="Courier New" panose="02070309020205020404" pitchFamily="49" charset="0"/>
                <a:cs typeface="Courier New" panose="02070309020205020404" pitchFamily="49" charset="0"/>
              </a:rPr>
              <a:t>gamified_marketing</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public class User implements Serializable {</a:t>
            </a:r>
          </a:p>
          <a:p>
            <a:pPr marL="0" indent="0">
              <a:spcBef>
                <a:spcPts val="0"/>
              </a:spcBef>
              <a:buNone/>
            </a:pPr>
            <a:r>
              <a:rPr lang="en-US" sz="1500" dirty="0">
                <a:latin typeface="Courier New" panose="02070309020205020404" pitchFamily="49" charset="0"/>
                <a:cs typeface="Courier New" panose="02070309020205020404" pitchFamily="49" charset="0"/>
              </a:rPr>
              <a:t>	private static final long </a:t>
            </a:r>
            <a:r>
              <a:rPr lang="en-US" sz="1500" dirty="0" err="1">
                <a:latin typeface="Courier New" panose="02070309020205020404" pitchFamily="49" charset="0"/>
                <a:cs typeface="Courier New" panose="02070309020205020404" pitchFamily="49" charset="0"/>
              </a:rPr>
              <a:t>serialVersionUID</a:t>
            </a:r>
            <a:r>
              <a:rPr lang="en-US" sz="1500" dirty="0">
                <a:latin typeface="Courier New" panose="02070309020205020404" pitchFamily="49" charset="0"/>
                <a:cs typeface="Courier New" panose="02070309020205020404" pitchFamily="49" charset="0"/>
              </a:rPr>
              <a:t> = 1L;</a:t>
            </a: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attributes &amp; their annotations</a:t>
            </a:r>
          </a:p>
          <a:p>
            <a:pPr marL="0" indent="0">
              <a:spcBef>
                <a:spcPts val="0"/>
              </a:spcBef>
              <a:buNone/>
            </a:pPr>
            <a:r>
              <a:rPr lang="en-GB" sz="1500" dirty="0">
                <a:latin typeface="Courier New" panose="02070309020205020404" pitchFamily="49" charset="0"/>
                <a:cs typeface="Courier New" panose="02070309020205020404" pitchFamily="49" charset="0"/>
              </a:rPr>
              <a:t>	@Id</a:t>
            </a:r>
          </a:p>
          <a:p>
            <a:pPr marL="0" indent="0">
              <a:spcBef>
                <a:spcPts val="0"/>
              </a:spcBef>
              <a:buNone/>
            </a:pPr>
            <a:r>
              <a:rPr lang="en-GB" sz="1500" dirty="0">
                <a:latin typeface="Courier New" panose="02070309020205020404" pitchFamily="49" charset="0"/>
                <a:cs typeface="Courier New" panose="02070309020205020404" pitchFamily="49" charset="0"/>
              </a:rPr>
              <a:t>	@GeneratedValue(strategy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int id;</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nb-NO" sz="1500" dirty="0">
                <a:latin typeface="Courier New" panose="02070309020205020404" pitchFamily="49" charset="0"/>
                <a:cs typeface="Courier New" panose="02070309020205020404" pitchFamily="49" charset="0"/>
              </a:rPr>
              <a:t>private Integer id;</a:t>
            </a:r>
          </a:p>
          <a:p>
            <a:pPr marL="0" indent="0">
              <a:spcBef>
                <a:spcPts val="0"/>
              </a:spcBef>
              <a:buNone/>
            </a:pPr>
            <a:r>
              <a:rPr lang="nb-NO" sz="1500" dirty="0">
                <a:latin typeface="Courier New" panose="02070309020205020404" pitchFamily="49" charset="0"/>
                <a:cs typeface="Courier New" panose="02070309020205020404" pitchFamily="49" charset="0"/>
              </a:rPr>
              <a:t>	private String username;</a:t>
            </a:r>
          </a:p>
          <a:p>
            <a:pPr marL="0" indent="0">
              <a:spcBef>
                <a:spcPts val="0"/>
              </a:spcBef>
              <a:buNone/>
            </a:pPr>
            <a:r>
              <a:rPr lang="nb-NO" sz="1500" dirty="0">
                <a:latin typeface="Courier New" panose="02070309020205020404" pitchFamily="49" charset="0"/>
                <a:cs typeface="Courier New" panose="02070309020205020404" pitchFamily="49" charset="0"/>
              </a:rPr>
              <a:t>	private String password;</a:t>
            </a:r>
          </a:p>
          <a:p>
            <a:pPr marL="0" indent="0">
              <a:spcBef>
                <a:spcPts val="0"/>
              </a:spcBef>
              <a:buNone/>
            </a:pPr>
            <a:r>
              <a:rPr lang="nb-NO" sz="1500" dirty="0">
                <a:latin typeface="Courier New" panose="02070309020205020404" pitchFamily="49" charset="0"/>
                <a:cs typeface="Courier New" panose="02070309020205020404" pitchFamily="49" charset="0"/>
              </a:rPr>
              <a:t>	private String email;</a:t>
            </a:r>
          </a:p>
          <a:p>
            <a:pPr marL="0" indent="0">
              <a:spcBef>
                <a:spcPts val="0"/>
              </a:spcBef>
              <a:buNone/>
            </a:pPr>
            <a:r>
              <a:rPr lang="nb-NO" sz="1500" dirty="0">
                <a:latin typeface="Courier New" panose="02070309020205020404" pitchFamily="49" charset="0"/>
                <a:cs typeface="Courier New" panose="02070309020205020404" pitchFamily="49" charset="0"/>
              </a:rPr>
              <a:t>	private Boolean banned;</a:t>
            </a:r>
          </a:p>
          <a:p>
            <a:pPr marL="0" indent="0">
              <a:spcBef>
                <a:spcPts val="0"/>
              </a:spcBef>
              <a:buNone/>
            </a:pPr>
            <a:r>
              <a:rPr lang="nb-NO" sz="1500" dirty="0">
                <a:latin typeface="Courier New" panose="02070309020205020404" pitchFamily="49" charset="0"/>
                <a:cs typeface="Courier New" panose="02070309020205020404" pitchFamily="49" charset="0"/>
              </a:rPr>
              <a:t>	private Integer points;</a:t>
            </a: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@Temporal(TemporalType.TIMESTAMP)</a:t>
            </a:r>
          </a:p>
          <a:p>
            <a:pPr marL="0" indent="0">
              <a:spcBef>
                <a:spcPts val="0"/>
              </a:spcBef>
              <a:buNone/>
            </a:pPr>
            <a:r>
              <a:rPr lang="en-GB" sz="1500" dirty="0">
                <a:latin typeface="Courier New" panose="02070309020205020404" pitchFamily="49" charset="0"/>
                <a:cs typeface="Courier New" panose="02070309020205020404" pitchFamily="49" charset="0"/>
              </a:rPr>
              <a:t>	private Date datetime;</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relationships &amp; their annotations</a:t>
            </a:r>
          </a:p>
          <a:p>
            <a:pPr marL="0" indent="0">
              <a:spcBef>
                <a:spcPts val="0"/>
              </a:spcBef>
              <a:buNone/>
            </a:pPr>
            <a:r>
              <a:rPr lang="en-GB" sz="1500" dirty="0">
                <a:latin typeface="Courier New" panose="02070309020205020404" pitchFamily="49" charset="0"/>
                <a:cs typeface="Courier New" panose="02070309020205020404" pitchFamily="49" charset="0"/>
              </a:rPr>
              <a:t>	@ManyToOne</a:t>
            </a:r>
          </a:p>
          <a:p>
            <a:pPr marL="0" indent="0">
              <a:spcBef>
                <a:spcPts val="0"/>
              </a:spcBef>
              <a:buNone/>
            </a:pPr>
            <a:r>
              <a:rPr lang="en-GB" sz="1500" dirty="0">
                <a:latin typeface="Courier New" panose="02070309020205020404" pitchFamily="49" charset="0"/>
                <a:cs typeface="Courier New" panose="02070309020205020404" pitchFamily="49" charset="0"/>
              </a:rPr>
              <a:t>	@JoinColumn(name = "user)</a:t>
            </a:r>
          </a:p>
          <a:p>
            <a:pPr marL="0" indent="0">
              <a:spcBef>
                <a:spcPts val="0"/>
              </a:spcBef>
              <a:buNone/>
            </a:pPr>
            <a:r>
              <a:rPr lang="en-GB" sz="1500" dirty="0">
                <a:latin typeface="Courier New" panose="02070309020205020404" pitchFamily="49" charset="0"/>
                <a:cs typeface="Courier New" panose="02070309020205020404" pitchFamily="49" charset="0"/>
              </a:rPr>
              <a:t>    	private User </a:t>
            </a:r>
            <a:r>
              <a:rPr lang="en-GB" sz="1500" dirty="0" err="1">
                <a:latin typeface="Courier New" panose="02070309020205020404" pitchFamily="49" charset="0"/>
                <a:cs typeface="Courier New" panose="02070309020205020404" pitchFamily="49" charset="0"/>
              </a:rPr>
              <a:t>user</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clone this slide as may times as there are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entities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32605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GB" dirty="0"/>
              <a:t>Entity Admin</a:t>
            </a:r>
          </a:p>
        </p:txBody>
      </p:sp>
      <p:sp>
        <p:nvSpPr>
          <p:cNvPr id="5" name="Content Placeholder 4"/>
          <p:cNvSpPr>
            <a:spLocks noGrp="1"/>
          </p:cNvSpPr>
          <p:nvPr>
            <p:ph idx="1"/>
          </p:nvPr>
        </p:nvSpPr>
        <p:spPr>
          <a:xfrm>
            <a:off x="87550" y="986691"/>
            <a:ext cx="9144000" cy="6153411"/>
          </a:xfrm>
        </p:spPr>
        <p:txBody>
          <a:bodyPr>
            <a:noAutofit/>
          </a:bodyPr>
          <a:lstStyle/>
          <a:p>
            <a:pPr marL="0" indent="0">
              <a:spcBef>
                <a:spcPts val="0"/>
              </a:spcBef>
              <a:buNone/>
            </a:pPr>
            <a:r>
              <a:rPr lang="en-GB" sz="1300" dirty="0">
                <a:latin typeface="Courier New" panose="02070309020205020404" pitchFamily="49" charset="0"/>
                <a:cs typeface="Courier New" panose="02070309020205020404" pitchFamily="49" charset="0"/>
              </a:rPr>
              <a:t>@Entity</a:t>
            </a:r>
          </a:p>
          <a:p>
            <a:pPr marL="0" indent="0">
              <a:spcBef>
                <a:spcPts val="0"/>
              </a:spcBef>
              <a:buNone/>
            </a:pPr>
            <a:r>
              <a:rPr lang="en-GB" sz="1300" dirty="0">
                <a:latin typeface="Courier New" panose="02070309020205020404" pitchFamily="49" charset="0"/>
                <a:cs typeface="Courier New" panose="02070309020205020404" pitchFamily="49" charset="0"/>
              </a:rPr>
              <a:t>@Table(name = "admin", schema = "</a:t>
            </a:r>
            <a:r>
              <a:rPr lang="en-GB" sz="1300" dirty="0" err="1">
                <a:latin typeface="Courier New" panose="02070309020205020404" pitchFamily="49" charset="0"/>
                <a:cs typeface="Courier New" panose="02070309020205020404" pitchFamily="49" charset="0"/>
              </a:rPr>
              <a:t>gamified_marketing</a:t>
            </a:r>
            <a:r>
              <a:rPr lang="en-GB" sz="1300" dirty="0">
                <a:latin typeface="Courier New" panose="02070309020205020404" pitchFamily="49" charset="0"/>
                <a:cs typeface="Courier New" panose="02070309020205020404" pitchFamily="49" charset="0"/>
              </a:rPr>
              <a:t>")</a:t>
            </a:r>
          </a:p>
          <a:p>
            <a:pPr marL="0" indent="0">
              <a:spcBef>
                <a:spcPts val="0"/>
              </a:spcBef>
              <a:buNone/>
            </a:pPr>
            <a:r>
              <a:rPr lang="en-GB" sz="1300" dirty="0">
                <a:latin typeface="Courier New" panose="02070309020205020404" pitchFamily="49" charset="0"/>
                <a:cs typeface="Courier New" panose="02070309020205020404" pitchFamily="49" charset="0"/>
              </a:rPr>
              <a:t>public class Admin implements Serializable {</a:t>
            </a:r>
          </a:p>
          <a:p>
            <a:pPr marL="0" indent="0">
              <a:spcBef>
                <a:spcPts val="0"/>
              </a:spcBef>
              <a:buNone/>
            </a:pPr>
            <a:r>
              <a:rPr lang="en-GB" sz="1300" dirty="0">
                <a:latin typeface="Courier New" panose="02070309020205020404" pitchFamily="49" charset="0"/>
                <a:cs typeface="Courier New" panose="02070309020205020404" pitchFamily="49" charset="0"/>
              </a:rPr>
              <a:t>	private static final long </a:t>
            </a:r>
            <a:r>
              <a:rPr lang="en-GB" sz="1300" dirty="0" err="1">
                <a:latin typeface="Courier New" panose="02070309020205020404" pitchFamily="49" charset="0"/>
                <a:cs typeface="Courier New" panose="02070309020205020404" pitchFamily="49" charset="0"/>
              </a:rPr>
              <a:t>serialVersionUID</a:t>
            </a:r>
            <a:r>
              <a:rPr lang="en-GB" sz="1300" dirty="0">
                <a:latin typeface="Courier New" panose="02070309020205020404" pitchFamily="49" charset="0"/>
                <a:cs typeface="Courier New" panose="02070309020205020404" pitchFamily="49" charset="0"/>
              </a:rPr>
              <a:t> = 1L;</a:t>
            </a:r>
          </a:p>
          <a:p>
            <a:pPr marL="0" indent="0">
              <a:spcBef>
                <a:spcPts val="0"/>
              </a:spcBef>
              <a:buNone/>
            </a:pPr>
            <a:r>
              <a:rPr lang="en-GB" sz="1300" dirty="0">
                <a:latin typeface="Courier New" panose="02070309020205020404" pitchFamily="49" charset="0"/>
                <a:cs typeface="Courier New" panose="02070309020205020404" pitchFamily="49" charset="0"/>
              </a:rPr>
              <a:t>	</a:t>
            </a:r>
          </a:p>
          <a:p>
            <a:pPr marL="0" indent="0">
              <a:spcBef>
                <a:spcPts val="0"/>
              </a:spcBef>
              <a:buNone/>
            </a:pPr>
            <a:r>
              <a:rPr lang="en-GB" sz="1300" dirty="0">
                <a:latin typeface="Courier New" panose="02070309020205020404" pitchFamily="49" charset="0"/>
                <a:cs typeface="Courier New" panose="02070309020205020404" pitchFamily="49" charset="0"/>
              </a:rPr>
              <a:t>	@Id</a:t>
            </a:r>
          </a:p>
          <a:p>
            <a:pPr marL="0" indent="0">
              <a:spcBef>
                <a:spcPts val="0"/>
              </a:spcBef>
              <a:buNone/>
            </a:pPr>
            <a:r>
              <a:rPr lang="en-GB" sz="1300" dirty="0">
                <a:latin typeface="Courier New" panose="02070309020205020404" pitchFamily="49" charset="0"/>
                <a:cs typeface="Courier New" panose="02070309020205020404" pitchFamily="49" charset="0"/>
              </a:rPr>
              <a:t>	@GeneratedValue(strategy = </a:t>
            </a:r>
            <a:r>
              <a:rPr lang="en-GB" sz="1300" dirty="0" err="1">
                <a:latin typeface="Courier New" panose="02070309020205020404" pitchFamily="49" charset="0"/>
                <a:cs typeface="Courier New" panose="02070309020205020404" pitchFamily="49" charset="0"/>
              </a:rPr>
              <a:t>GenerationType.IDENTITY</a:t>
            </a:r>
            <a:r>
              <a:rPr lang="en-GB" sz="1300" dirty="0">
                <a:latin typeface="Courier New" panose="02070309020205020404" pitchFamily="49" charset="0"/>
                <a:cs typeface="Courier New" panose="02070309020205020404" pitchFamily="49" charset="0"/>
              </a:rPr>
              <a:t>)</a:t>
            </a:r>
          </a:p>
          <a:p>
            <a:pPr marL="0" indent="0">
              <a:spcBef>
                <a:spcPts val="0"/>
              </a:spcBef>
              <a:buNone/>
            </a:pPr>
            <a:r>
              <a:rPr lang="en-GB" sz="1300" dirty="0">
                <a:latin typeface="Courier New" panose="02070309020205020404" pitchFamily="49" charset="0"/>
                <a:cs typeface="Courier New" panose="02070309020205020404" pitchFamily="49" charset="0"/>
              </a:rPr>
              <a:t>	private Integer id;</a:t>
            </a:r>
          </a:p>
          <a:p>
            <a:pPr marL="0" indent="0">
              <a:spcBef>
                <a:spcPts val="0"/>
              </a:spcBef>
              <a:buNone/>
            </a:pPr>
            <a:r>
              <a:rPr lang="en-GB" sz="1300" dirty="0">
                <a:latin typeface="Courier New" panose="02070309020205020404" pitchFamily="49" charset="0"/>
                <a:cs typeface="Courier New" panose="02070309020205020404" pitchFamily="49" charset="0"/>
              </a:rPr>
              <a:t>	private String username;</a:t>
            </a:r>
          </a:p>
          <a:p>
            <a:pPr marL="0" indent="0">
              <a:spcBef>
                <a:spcPts val="0"/>
              </a:spcBef>
              <a:buNone/>
            </a:pPr>
            <a:r>
              <a:rPr lang="en-GB" sz="1300" dirty="0">
                <a:latin typeface="Courier New" panose="02070309020205020404" pitchFamily="49" charset="0"/>
                <a:cs typeface="Courier New" panose="02070309020205020404" pitchFamily="49" charset="0"/>
              </a:rPr>
              <a:t>	private String password;</a:t>
            </a:r>
          </a:p>
          <a:p>
            <a:pPr marL="0" indent="0">
              <a:spcBef>
                <a:spcPts val="0"/>
              </a:spcBef>
              <a:buNone/>
            </a:pPr>
            <a:r>
              <a:rPr lang="en-GB" sz="1300" dirty="0">
                <a:latin typeface="Courier New" panose="02070309020205020404" pitchFamily="49" charset="0"/>
                <a:cs typeface="Courier New" panose="02070309020205020404" pitchFamily="49" charset="0"/>
              </a:rPr>
              <a:t>	</a:t>
            </a:r>
          </a:p>
          <a:p>
            <a:pPr marL="0" indent="0">
              <a:spcBef>
                <a:spcPts val="0"/>
              </a:spcBef>
              <a:buNone/>
            </a:pPr>
            <a:r>
              <a:rPr lang="en-GB" sz="1300" dirty="0">
                <a:latin typeface="Courier New" panose="02070309020205020404" pitchFamily="49" charset="0"/>
                <a:cs typeface="Courier New" panose="02070309020205020404" pitchFamily="49" charset="0"/>
              </a:rPr>
              <a:t>	public Admin() {</a:t>
            </a:r>
          </a:p>
          <a:p>
            <a:pPr marL="0" indent="0">
              <a:spcBef>
                <a:spcPts val="0"/>
              </a:spcBef>
              <a:buNone/>
            </a:pPr>
            <a:r>
              <a:rPr lang="en-GB" sz="1300" dirty="0">
                <a:latin typeface="Courier New" panose="02070309020205020404" pitchFamily="49" charset="0"/>
                <a:cs typeface="Courier New" panose="02070309020205020404" pitchFamily="49" charset="0"/>
              </a:rPr>
              <a:t>		// EJB constructor</a:t>
            </a:r>
          </a:p>
          <a:p>
            <a:pPr marL="0" indent="0">
              <a:spcBef>
                <a:spcPts val="0"/>
              </a:spcBef>
              <a:buNone/>
            </a:pPr>
            <a:r>
              <a:rPr lang="en-GB" sz="1300" dirty="0">
                <a:latin typeface="Courier New" panose="02070309020205020404" pitchFamily="49" charset="0"/>
                <a:cs typeface="Courier New" panose="02070309020205020404" pitchFamily="49" charset="0"/>
              </a:rPr>
              <a:t>	}</a:t>
            </a:r>
          </a:p>
          <a:p>
            <a:pPr marL="0" indent="0">
              <a:spcBef>
                <a:spcPts val="0"/>
              </a:spcBef>
              <a:buNone/>
            </a:pPr>
            <a:r>
              <a:rPr lang="en-GB" sz="1300" dirty="0">
                <a:latin typeface="Courier New" panose="02070309020205020404" pitchFamily="49" charset="0"/>
                <a:cs typeface="Courier New" panose="02070309020205020404" pitchFamily="49" charset="0"/>
              </a:rPr>
              <a:t>	public Integer </a:t>
            </a:r>
            <a:r>
              <a:rPr lang="en-GB" sz="1300" dirty="0" err="1">
                <a:latin typeface="Courier New" panose="02070309020205020404" pitchFamily="49" charset="0"/>
                <a:cs typeface="Courier New" panose="02070309020205020404" pitchFamily="49" charset="0"/>
              </a:rPr>
              <a:t>getId</a:t>
            </a:r>
            <a:r>
              <a:rPr lang="en-GB" sz="1300" dirty="0">
                <a:latin typeface="Courier New" panose="02070309020205020404" pitchFamily="49" charset="0"/>
                <a:cs typeface="Courier New" panose="02070309020205020404" pitchFamily="49" charset="0"/>
              </a:rPr>
              <a:t>() {</a:t>
            </a:r>
          </a:p>
          <a:p>
            <a:pPr marL="0" indent="0">
              <a:spcBef>
                <a:spcPts val="0"/>
              </a:spcBef>
              <a:buNone/>
            </a:pPr>
            <a:r>
              <a:rPr lang="en-GB" sz="1300" dirty="0">
                <a:latin typeface="Courier New" panose="02070309020205020404" pitchFamily="49" charset="0"/>
                <a:cs typeface="Courier New" panose="02070309020205020404" pitchFamily="49" charset="0"/>
              </a:rPr>
              <a:t>		return id;</a:t>
            </a:r>
          </a:p>
          <a:p>
            <a:pPr marL="0" indent="0">
              <a:spcBef>
                <a:spcPts val="0"/>
              </a:spcBef>
              <a:buNone/>
            </a:pPr>
            <a:r>
              <a:rPr lang="en-GB" sz="1300" dirty="0">
                <a:latin typeface="Courier New" panose="02070309020205020404" pitchFamily="49" charset="0"/>
                <a:cs typeface="Courier New" panose="02070309020205020404" pitchFamily="49" charset="0"/>
              </a:rPr>
              <a:t>	}</a:t>
            </a:r>
          </a:p>
          <a:p>
            <a:pPr marL="0" indent="0">
              <a:spcBef>
                <a:spcPts val="0"/>
              </a:spcBef>
              <a:buNone/>
            </a:pPr>
            <a:r>
              <a:rPr lang="en-GB" sz="1300" dirty="0">
                <a:latin typeface="Courier New" panose="02070309020205020404" pitchFamily="49" charset="0"/>
                <a:cs typeface="Courier New" panose="02070309020205020404" pitchFamily="49" charset="0"/>
              </a:rPr>
              <a:t>	public void </a:t>
            </a:r>
            <a:r>
              <a:rPr lang="en-GB" sz="1300" dirty="0" err="1">
                <a:latin typeface="Courier New" panose="02070309020205020404" pitchFamily="49" charset="0"/>
                <a:cs typeface="Courier New" panose="02070309020205020404" pitchFamily="49" charset="0"/>
              </a:rPr>
              <a:t>setId</a:t>
            </a:r>
            <a:r>
              <a:rPr lang="en-GB" sz="1300" dirty="0">
                <a:latin typeface="Courier New" panose="02070309020205020404" pitchFamily="49" charset="0"/>
                <a:cs typeface="Courier New" panose="02070309020205020404" pitchFamily="49" charset="0"/>
              </a:rPr>
              <a:t>(Integer id) {</a:t>
            </a:r>
          </a:p>
          <a:p>
            <a:pPr marL="0" indent="0">
              <a:spcBef>
                <a:spcPts val="0"/>
              </a:spcBef>
              <a:buNone/>
            </a:pPr>
            <a:r>
              <a:rPr lang="en-GB" sz="1300" dirty="0">
                <a:latin typeface="Courier New" panose="02070309020205020404" pitchFamily="49" charset="0"/>
                <a:cs typeface="Courier New" panose="02070309020205020404" pitchFamily="49" charset="0"/>
              </a:rPr>
              <a:t>		this.id = id;</a:t>
            </a:r>
          </a:p>
          <a:p>
            <a:pPr marL="0" indent="0">
              <a:spcBef>
                <a:spcPts val="0"/>
              </a:spcBef>
              <a:buNone/>
            </a:pPr>
            <a:r>
              <a:rPr lang="en-GB" sz="1300" dirty="0">
                <a:latin typeface="Courier New" panose="02070309020205020404" pitchFamily="49" charset="0"/>
                <a:cs typeface="Courier New" panose="02070309020205020404" pitchFamily="49" charset="0"/>
              </a:rPr>
              <a:t>	}</a:t>
            </a:r>
          </a:p>
          <a:p>
            <a:pPr marL="0" indent="0">
              <a:spcBef>
                <a:spcPts val="0"/>
              </a:spcBef>
              <a:buNone/>
            </a:pPr>
            <a:r>
              <a:rPr lang="en-GB" sz="1300" dirty="0">
                <a:latin typeface="Courier New" panose="02070309020205020404" pitchFamily="49" charset="0"/>
                <a:cs typeface="Courier New" panose="02070309020205020404" pitchFamily="49" charset="0"/>
              </a:rPr>
              <a:t>	public String </a:t>
            </a:r>
            <a:r>
              <a:rPr lang="en-GB" sz="1300" dirty="0" err="1">
                <a:latin typeface="Courier New" panose="02070309020205020404" pitchFamily="49" charset="0"/>
                <a:cs typeface="Courier New" panose="02070309020205020404" pitchFamily="49" charset="0"/>
              </a:rPr>
              <a:t>getUsername</a:t>
            </a:r>
            <a:r>
              <a:rPr lang="en-GB" sz="1300" dirty="0">
                <a:latin typeface="Courier New" panose="02070309020205020404" pitchFamily="49" charset="0"/>
                <a:cs typeface="Courier New" panose="02070309020205020404" pitchFamily="49" charset="0"/>
              </a:rPr>
              <a:t>() {</a:t>
            </a:r>
          </a:p>
          <a:p>
            <a:pPr marL="0" indent="0">
              <a:spcBef>
                <a:spcPts val="0"/>
              </a:spcBef>
              <a:buNone/>
            </a:pPr>
            <a:r>
              <a:rPr lang="en-GB" sz="1300" dirty="0">
                <a:latin typeface="Courier New" panose="02070309020205020404" pitchFamily="49" charset="0"/>
                <a:cs typeface="Courier New" panose="02070309020205020404" pitchFamily="49" charset="0"/>
              </a:rPr>
              <a:t>		return username;</a:t>
            </a:r>
          </a:p>
          <a:p>
            <a:pPr marL="0" indent="0">
              <a:spcBef>
                <a:spcPts val="0"/>
              </a:spcBef>
              <a:buNone/>
            </a:pPr>
            <a:r>
              <a:rPr lang="en-GB" sz="1300" dirty="0">
                <a:latin typeface="Courier New" panose="02070309020205020404" pitchFamily="49" charset="0"/>
                <a:cs typeface="Courier New" panose="02070309020205020404" pitchFamily="49" charset="0"/>
              </a:rPr>
              <a:t>	}</a:t>
            </a:r>
          </a:p>
          <a:p>
            <a:pPr marL="0" indent="0">
              <a:spcBef>
                <a:spcPts val="0"/>
              </a:spcBef>
              <a:buNone/>
            </a:pPr>
            <a:r>
              <a:rPr lang="en-GB" sz="1300" dirty="0">
                <a:latin typeface="Courier New" panose="02070309020205020404" pitchFamily="49" charset="0"/>
                <a:cs typeface="Courier New" panose="02070309020205020404" pitchFamily="49" charset="0"/>
              </a:rPr>
              <a:t>	public void </a:t>
            </a:r>
            <a:r>
              <a:rPr lang="en-GB" sz="1300" dirty="0" err="1">
                <a:latin typeface="Courier New" panose="02070309020205020404" pitchFamily="49" charset="0"/>
                <a:cs typeface="Courier New" panose="02070309020205020404" pitchFamily="49" charset="0"/>
              </a:rPr>
              <a:t>setUsername</a:t>
            </a:r>
            <a:r>
              <a:rPr lang="en-GB" sz="1300" dirty="0">
                <a:latin typeface="Courier New" panose="02070309020205020404" pitchFamily="49" charset="0"/>
                <a:cs typeface="Courier New" panose="02070309020205020404" pitchFamily="49" charset="0"/>
              </a:rPr>
              <a:t>(String username) {</a:t>
            </a:r>
          </a:p>
          <a:p>
            <a:pPr marL="0" indent="0">
              <a:spcBef>
                <a:spcPts val="0"/>
              </a:spcBef>
              <a:buNone/>
            </a:pP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this.username</a:t>
            </a:r>
            <a:r>
              <a:rPr lang="en-GB" sz="1300" dirty="0">
                <a:latin typeface="Courier New" panose="02070309020205020404" pitchFamily="49" charset="0"/>
                <a:cs typeface="Courier New" panose="02070309020205020404" pitchFamily="49" charset="0"/>
              </a:rPr>
              <a:t> = username;</a:t>
            </a:r>
          </a:p>
          <a:p>
            <a:pPr marL="0" indent="0">
              <a:spcBef>
                <a:spcPts val="0"/>
              </a:spcBef>
              <a:buNone/>
            </a:pPr>
            <a:r>
              <a:rPr lang="en-GB" sz="1300" dirty="0">
                <a:latin typeface="Courier New" panose="02070309020205020404" pitchFamily="49" charset="0"/>
                <a:cs typeface="Courier New" panose="02070309020205020404" pitchFamily="49" charset="0"/>
              </a:rPr>
              <a:t>	}</a:t>
            </a:r>
          </a:p>
          <a:p>
            <a:pPr marL="0" indent="0">
              <a:spcBef>
                <a:spcPts val="0"/>
              </a:spcBef>
              <a:buNone/>
            </a:pPr>
            <a:r>
              <a:rPr lang="en-GB" sz="1300" dirty="0">
                <a:latin typeface="Courier New" panose="02070309020205020404" pitchFamily="49" charset="0"/>
                <a:cs typeface="Courier New" panose="02070309020205020404" pitchFamily="49" charset="0"/>
              </a:rPr>
              <a:t>	public String </a:t>
            </a:r>
            <a:r>
              <a:rPr lang="en-GB" sz="1300" dirty="0" err="1">
                <a:latin typeface="Courier New" panose="02070309020205020404" pitchFamily="49" charset="0"/>
                <a:cs typeface="Courier New" panose="02070309020205020404" pitchFamily="49" charset="0"/>
              </a:rPr>
              <a:t>getPassword</a:t>
            </a:r>
            <a:r>
              <a:rPr lang="en-GB" sz="1300" dirty="0">
                <a:latin typeface="Courier New" panose="02070309020205020404" pitchFamily="49" charset="0"/>
                <a:cs typeface="Courier New" panose="02070309020205020404" pitchFamily="49" charset="0"/>
              </a:rPr>
              <a:t>() {</a:t>
            </a:r>
          </a:p>
          <a:p>
            <a:pPr marL="0" indent="0">
              <a:spcBef>
                <a:spcPts val="0"/>
              </a:spcBef>
              <a:buNone/>
            </a:pPr>
            <a:r>
              <a:rPr lang="en-GB" sz="1300" dirty="0">
                <a:latin typeface="Courier New" panose="02070309020205020404" pitchFamily="49" charset="0"/>
                <a:cs typeface="Courier New" panose="02070309020205020404" pitchFamily="49" charset="0"/>
              </a:rPr>
              <a:t>		return password;</a:t>
            </a:r>
          </a:p>
          <a:p>
            <a:pPr marL="0" indent="0">
              <a:spcBef>
                <a:spcPts val="0"/>
              </a:spcBef>
              <a:buNone/>
            </a:pPr>
            <a:r>
              <a:rPr lang="en-GB" sz="1300" dirty="0">
                <a:latin typeface="Courier New" panose="02070309020205020404" pitchFamily="49" charset="0"/>
                <a:cs typeface="Courier New" panose="02070309020205020404" pitchFamily="49" charset="0"/>
              </a:rPr>
              <a:t>	}</a:t>
            </a:r>
          </a:p>
          <a:p>
            <a:pPr marL="0" indent="0">
              <a:spcBef>
                <a:spcPts val="0"/>
              </a:spcBef>
              <a:buNone/>
            </a:pPr>
            <a:r>
              <a:rPr lang="en-GB" sz="1300" dirty="0">
                <a:latin typeface="Courier New" panose="02070309020205020404" pitchFamily="49" charset="0"/>
                <a:cs typeface="Courier New" panose="02070309020205020404" pitchFamily="49" charset="0"/>
              </a:rPr>
              <a:t>	public void </a:t>
            </a:r>
            <a:r>
              <a:rPr lang="en-GB" sz="1300" dirty="0" err="1">
                <a:latin typeface="Courier New" panose="02070309020205020404" pitchFamily="49" charset="0"/>
                <a:cs typeface="Courier New" panose="02070309020205020404" pitchFamily="49" charset="0"/>
              </a:rPr>
              <a:t>setPassword</a:t>
            </a:r>
            <a:r>
              <a:rPr lang="en-GB" sz="1300" dirty="0">
                <a:latin typeface="Courier New" panose="02070309020205020404" pitchFamily="49" charset="0"/>
                <a:cs typeface="Courier New" panose="02070309020205020404" pitchFamily="49" charset="0"/>
              </a:rPr>
              <a:t>(String password) {</a:t>
            </a:r>
          </a:p>
          <a:p>
            <a:pPr marL="0" indent="0">
              <a:spcBef>
                <a:spcPts val="0"/>
              </a:spcBef>
              <a:buNone/>
            </a:pP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this.password</a:t>
            </a:r>
            <a:r>
              <a:rPr lang="en-GB" sz="1300" dirty="0">
                <a:latin typeface="Courier New" panose="02070309020205020404" pitchFamily="49" charset="0"/>
                <a:cs typeface="Courier New" panose="02070309020205020404" pitchFamily="49" charset="0"/>
              </a:rPr>
              <a:t> = password;</a:t>
            </a:r>
          </a:p>
          <a:p>
            <a:pPr marL="0" indent="0">
              <a:spcBef>
                <a:spcPts val="0"/>
              </a:spcBef>
              <a:buNone/>
            </a:pPr>
            <a:r>
              <a:rPr lang="en-GB" sz="1300" dirty="0">
                <a:latin typeface="Courier New" panose="02070309020205020404" pitchFamily="49" charset="0"/>
                <a:cs typeface="Courier New" panose="02070309020205020404" pitchFamily="49" charset="0"/>
              </a:rPr>
              <a:t>	}</a:t>
            </a:r>
          </a:p>
          <a:p>
            <a:pPr marL="0" indent="0">
              <a:spcBef>
                <a:spcPts val="0"/>
              </a:spcBef>
              <a:buNone/>
            </a:pPr>
            <a:r>
              <a:rPr lang="en-GB" sz="1300" dirty="0">
                <a:latin typeface="Courier New" panose="02070309020205020404" pitchFamily="49" charset="0"/>
                <a:cs typeface="Courier New" panose="02070309020205020404" pitchFamily="49" charset="0"/>
              </a:rPr>
              <a:t>}</a:t>
            </a:r>
          </a:p>
          <a:p>
            <a:pPr marL="0" indent="0">
              <a:spcBef>
                <a:spcPts val="0"/>
              </a:spcBef>
              <a:buNone/>
            </a:pPr>
            <a:endParaRPr lang="en-GB" sz="1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44415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Answer</a:t>
            </a:r>
          </a:p>
        </p:txBody>
      </p:sp>
      <p:sp>
        <p:nvSpPr>
          <p:cNvPr id="5" name="Content Placeholder 4"/>
          <p:cNvSpPr>
            <a:spLocks noGrp="1"/>
          </p:cNvSpPr>
          <p:nvPr>
            <p:ph idx="1"/>
          </p:nvPr>
        </p:nvSpPr>
        <p:spPr>
          <a:xfrm>
            <a:off x="1" y="1434164"/>
            <a:ext cx="9144000" cy="5342021"/>
          </a:xfrm>
        </p:spPr>
        <p:txBody>
          <a:bodyPr>
            <a:normAutofit fontScale="85000" lnSpcReduction="20000"/>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@Table(name = "answer", schema = "</a:t>
            </a:r>
            <a:r>
              <a:rPr lang="en-GB" sz="1500" dirty="0" err="1">
                <a:latin typeface="Courier New" panose="02070309020205020404" pitchFamily="49" charset="0"/>
                <a:cs typeface="Courier New" panose="02070309020205020404" pitchFamily="49" charset="0"/>
              </a:rPr>
              <a:t>gamified_marketing</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public class Answer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@Id</a:t>
            </a:r>
          </a:p>
          <a:p>
            <a:pPr marL="0" indent="0">
              <a:spcBef>
                <a:spcPts val="0"/>
              </a:spcBef>
              <a:buNone/>
            </a:pPr>
            <a:r>
              <a:rPr lang="en-GB" sz="1500" dirty="0">
                <a:latin typeface="Courier New" panose="02070309020205020404" pitchFamily="49" charset="0"/>
                <a:cs typeface="Courier New" panose="02070309020205020404" pitchFamily="49" charset="0"/>
              </a:rPr>
              <a:t>	@GeneratedValue(strategy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Integer id;</a:t>
            </a:r>
          </a:p>
          <a:p>
            <a:pPr marL="0" indent="0">
              <a:spcBef>
                <a:spcPts val="0"/>
              </a:spcBef>
              <a:buNone/>
            </a:pPr>
            <a:r>
              <a:rPr lang="en-GB" sz="1500" dirty="0">
                <a:latin typeface="Courier New" panose="02070309020205020404" pitchFamily="49" charset="0"/>
                <a:cs typeface="Courier New" panose="02070309020205020404" pitchFamily="49" charset="0"/>
              </a:rPr>
              <a:t>	private Integer submission;</a:t>
            </a:r>
          </a:p>
          <a:p>
            <a:pPr marL="0" indent="0">
              <a:spcBef>
                <a:spcPts val="0"/>
              </a:spcBef>
              <a:buNone/>
            </a:pPr>
            <a:r>
              <a:rPr lang="en-GB" sz="1500" dirty="0">
                <a:latin typeface="Courier New" panose="02070309020205020404" pitchFamily="49" charset="0"/>
                <a:cs typeface="Courier New" panose="02070309020205020404" pitchFamily="49" charset="0"/>
              </a:rPr>
              <a:t>	private Integer question;</a:t>
            </a:r>
          </a:p>
          <a:p>
            <a:pPr marL="0" indent="0">
              <a:spcBef>
                <a:spcPts val="0"/>
              </a:spcBef>
              <a:buNone/>
            </a:pPr>
            <a:r>
              <a:rPr lang="en-GB" sz="1500" dirty="0">
                <a:latin typeface="Courier New" panose="02070309020205020404" pitchFamily="49" charset="0"/>
                <a:cs typeface="Courier New" panose="02070309020205020404" pitchFamily="49" charset="0"/>
              </a:rPr>
              <a:t>	private String text;</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Integer </a:t>
            </a:r>
            <a:r>
              <a:rPr lang="en-GB" sz="1500" dirty="0" err="1">
                <a:latin typeface="Courier New" panose="02070309020205020404" pitchFamily="49" charset="0"/>
                <a:cs typeface="Courier New" panose="02070309020205020404" pitchFamily="49" charset="0"/>
              </a:rPr>
              <a:t>getId</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id;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setId</a:t>
            </a:r>
            <a:r>
              <a:rPr lang="en-GB" sz="1500" dirty="0">
                <a:latin typeface="Courier New" panose="02070309020205020404" pitchFamily="49" charset="0"/>
                <a:cs typeface="Courier New" panose="02070309020205020404" pitchFamily="49" charset="0"/>
              </a:rPr>
              <a:t>(Integer id) {</a:t>
            </a:r>
          </a:p>
          <a:p>
            <a:pPr marL="0" indent="0">
              <a:spcBef>
                <a:spcPts val="0"/>
              </a:spcBef>
              <a:buNone/>
            </a:pPr>
            <a:r>
              <a:rPr lang="en-GB" sz="1500" dirty="0">
                <a:latin typeface="Courier New" panose="02070309020205020404" pitchFamily="49" charset="0"/>
                <a:cs typeface="Courier New" panose="02070309020205020404" pitchFamily="49" charset="0"/>
              </a:rPr>
              <a:t>		this.id = id;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Integer </a:t>
            </a:r>
            <a:r>
              <a:rPr lang="en-GB" sz="1500" dirty="0" err="1">
                <a:latin typeface="Courier New" panose="02070309020205020404" pitchFamily="49" charset="0"/>
                <a:cs typeface="Courier New" panose="02070309020205020404" pitchFamily="49" charset="0"/>
              </a:rPr>
              <a:t>getSubmission</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submission;</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setSubmission</a:t>
            </a:r>
            <a:r>
              <a:rPr lang="en-GB" sz="1500" dirty="0">
                <a:latin typeface="Courier New" panose="02070309020205020404" pitchFamily="49" charset="0"/>
                <a:cs typeface="Courier New" panose="02070309020205020404" pitchFamily="49" charset="0"/>
              </a:rPr>
              <a:t>(Integer submission)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this.submission</a:t>
            </a:r>
            <a:r>
              <a:rPr lang="en-GB" sz="1500" dirty="0">
                <a:latin typeface="Courier New" panose="02070309020205020404" pitchFamily="49" charset="0"/>
                <a:cs typeface="Courier New" panose="02070309020205020404" pitchFamily="49" charset="0"/>
              </a:rPr>
              <a:t> = submission;</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Integer </a:t>
            </a:r>
            <a:r>
              <a:rPr lang="en-GB" sz="1500" dirty="0" err="1">
                <a:latin typeface="Courier New" panose="02070309020205020404" pitchFamily="49" charset="0"/>
                <a:cs typeface="Courier New" panose="02070309020205020404" pitchFamily="49" charset="0"/>
              </a:rPr>
              <a:t>getQuestion</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question;</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setQuestion</a:t>
            </a:r>
            <a:r>
              <a:rPr lang="en-GB" sz="1500" dirty="0">
                <a:latin typeface="Courier New" panose="02070309020205020404" pitchFamily="49" charset="0"/>
                <a:cs typeface="Courier New" panose="02070309020205020404" pitchFamily="49" charset="0"/>
              </a:rPr>
              <a:t>(Integer question)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this.question</a:t>
            </a:r>
            <a:r>
              <a:rPr lang="en-GB" sz="1500" dirty="0">
                <a:latin typeface="Courier New" panose="02070309020205020404" pitchFamily="49" charset="0"/>
                <a:cs typeface="Courier New" panose="02070309020205020404" pitchFamily="49" charset="0"/>
              </a:rPr>
              <a:t> = question;</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String </a:t>
            </a:r>
            <a:r>
              <a:rPr lang="en-GB" sz="1500" dirty="0" err="1">
                <a:latin typeface="Courier New" panose="02070309020205020404" pitchFamily="49" charset="0"/>
                <a:cs typeface="Courier New" panose="02070309020205020404" pitchFamily="49" charset="0"/>
              </a:rPr>
              <a:t>getText</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text;</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setText</a:t>
            </a:r>
            <a:r>
              <a:rPr lang="en-GB" sz="1500" dirty="0">
                <a:latin typeface="Courier New" panose="02070309020205020404" pitchFamily="49" charset="0"/>
                <a:cs typeface="Courier New" panose="02070309020205020404" pitchFamily="49" charset="0"/>
              </a:rPr>
              <a:t>(String text)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this.text</a:t>
            </a:r>
            <a:r>
              <a:rPr lang="en-GB" sz="1500" dirty="0">
                <a:latin typeface="Courier New" panose="02070309020205020404" pitchFamily="49" charset="0"/>
                <a:cs typeface="Courier New" panose="02070309020205020404" pitchFamily="49" charset="0"/>
              </a:rPr>
              <a:t> = text;</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29738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User</a:t>
            </a:r>
          </a:p>
        </p:txBody>
      </p:sp>
      <p:sp>
        <p:nvSpPr>
          <p:cNvPr id="5" name="Content Placeholder 4"/>
          <p:cNvSpPr>
            <a:spLocks noGrp="1"/>
          </p:cNvSpPr>
          <p:nvPr>
            <p:ph idx="1"/>
          </p:nvPr>
        </p:nvSpPr>
        <p:spPr>
          <a:xfrm>
            <a:off x="1" y="1434164"/>
            <a:ext cx="9144000" cy="5342021"/>
          </a:xfrm>
        </p:spPr>
        <p:txBody>
          <a:bodyPr>
            <a:normAutofit lnSpcReduction="10000"/>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@Table(name = “user”, schema = “</a:t>
            </a:r>
            <a:r>
              <a:rPr lang="en-GB" sz="1500" dirty="0" err="1">
                <a:latin typeface="Courier New" panose="02070309020205020404" pitchFamily="49" charset="0"/>
                <a:cs typeface="Courier New" panose="02070309020205020404" pitchFamily="49" charset="0"/>
              </a:rPr>
              <a:t>db_gamified_marketing_app</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public class User implements Serializable {</a:t>
            </a:r>
          </a:p>
          <a:p>
            <a:pPr marL="0" indent="0">
              <a:spcBef>
                <a:spcPts val="0"/>
              </a:spcBef>
              <a:buNone/>
            </a:pPr>
            <a:r>
              <a:rPr lang="en-US" sz="1500" dirty="0">
                <a:latin typeface="Courier New" panose="02070309020205020404" pitchFamily="49" charset="0"/>
                <a:cs typeface="Courier New" panose="02070309020205020404" pitchFamily="49" charset="0"/>
              </a:rPr>
              <a:t>	private static final long </a:t>
            </a:r>
            <a:r>
              <a:rPr lang="en-US" sz="1500" dirty="0" err="1">
                <a:latin typeface="Courier New" panose="02070309020205020404" pitchFamily="49" charset="0"/>
                <a:cs typeface="Courier New" panose="02070309020205020404" pitchFamily="49" charset="0"/>
              </a:rPr>
              <a:t>serialVersionUID</a:t>
            </a:r>
            <a:r>
              <a:rPr lang="en-US" sz="1500" dirty="0">
                <a:latin typeface="Courier New" panose="02070309020205020404" pitchFamily="49" charset="0"/>
                <a:cs typeface="Courier New" panose="02070309020205020404" pitchFamily="49" charset="0"/>
              </a:rPr>
              <a:t> = 1L;</a:t>
            </a: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attributes &amp; their annotations</a:t>
            </a:r>
          </a:p>
          <a:p>
            <a:pPr marL="0" indent="0">
              <a:spcBef>
                <a:spcPts val="0"/>
              </a:spcBef>
              <a:buNone/>
            </a:pPr>
            <a:r>
              <a:rPr lang="en-GB" sz="1500" dirty="0">
                <a:latin typeface="Courier New" panose="02070309020205020404" pitchFamily="49" charset="0"/>
                <a:cs typeface="Courier New" panose="02070309020205020404" pitchFamily="49" charset="0"/>
              </a:rPr>
              <a:t>	@Id</a:t>
            </a:r>
          </a:p>
          <a:p>
            <a:pPr marL="0" indent="0">
              <a:spcBef>
                <a:spcPts val="0"/>
              </a:spcBef>
              <a:buNone/>
            </a:pPr>
            <a:r>
              <a:rPr lang="en-GB" sz="1500" dirty="0">
                <a:latin typeface="Courier New" panose="02070309020205020404" pitchFamily="49" charset="0"/>
                <a:cs typeface="Courier New" panose="02070309020205020404" pitchFamily="49" charset="0"/>
              </a:rPr>
              <a:t>	@GeneratedValue(strategy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int id;</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nb-NO" sz="1500" dirty="0">
                <a:latin typeface="Courier New" panose="02070309020205020404" pitchFamily="49" charset="0"/>
                <a:cs typeface="Courier New" panose="02070309020205020404" pitchFamily="49" charset="0"/>
              </a:rPr>
              <a:t>private Integer id;</a:t>
            </a:r>
          </a:p>
          <a:p>
            <a:pPr marL="0" indent="0">
              <a:spcBef>
                <a:spcPts val="0"/>
              </a:spcBef>
              <a:buNone/>
            </a:pPr>
            <a:r>
              <a:rPr lang="nb-NO" sz="1500" dirty="0">
                <a:latin typeface="Courier New" panose="02070309020205020404" pitchFamily="49" charset="0"/>
                <a:cs typeface="Courier New" panose="02070309020205020404" pitchFamily="49" charset="0"/>
              </a:rPr>
              <a:t>	private String username;</a:t>
            </a:r>
          </a:p>
          <a:p>
            <a:pPr marL="0" indent="0">
              <a:spcBef>
                <a:spcPts val="0"/>
              </a:spcBef>
              <a:buNone/>
            </a:pPr>
            <a:r>
              <a:rPr lang="nb-NO" sz="1500" dirty="0">
                <a:latin typeface="Courier New" panose="02070309020205020404" pitchFamily="49" charset="0"/>
                <a:cs typeface="Courier New" panose="02070309020205020404" pitchFamily="49" charset="0"/>
              </a:rPr>
              <a:t>	private String password;</a:t>
            </a:r>
          </a:p>
          <a:p>
            <a:pPr marL="0" indent="0">
              <a:spcBef>
                <a:spcPts val="0"/>
              </a:spcBef>
              <a:buNone/>
            </a:pPr>
            <a:r>
              <a:rPr lang="nb-NO" sz="1500" dirty="0">
                <a:latin typeface="Courier New" panose="02070309020205020404" pitchFamily="49" charset="0"/>
                <a:cs typeface="Courier New" panose="02070309020205020404" pitchFamily="49" charset="0"/>
              </a:rPr>
              <a:t>	private String email;</a:t>
            </a:r>
          </a:p>
          <a:p>
            <a:pPr marL="0" indent="0">
              <a:spcBef>
                <a:spcPts val="0"/>
              </a:spcBef>
              <a:buNone/>
            </a:pPr>
            <a:r>
              <a:rPr lang="nb-NO" sz="1500" dirty="0">
                <a:latin typeface="Courier New" panose="02070309020205020404" pitchFamily="49" charset="0"/>
                <a:cs typeface="Courier New" panose="02070309020205020404" pitchFamily="49" charset="0"/>
              </a:rPr>
              <a:t>	private Boolean banned;</a:t>
            </a:r>
          </a:p>
          <a:p>
            <a:pPr marL="0" indent="0">
              <a:spcBef>
                <a:spcPts val="0"/>
              </a:spcBef>
              <a:buNone/>
            </a:pPr>
            <a:r>
              <a:rPr lang="nb-NO" sz="1500" dirty="0">
                <a:latin typeface="Courier New" panose="02070309020205020404" pitchFamily="49" charset="0"/>
                <a:cs typeface="Courier New" panose="02070309020205020404" pitchFamily="49" charset="0"/>
              </a:rPr>
              <a:t>	private Integer points;</a:t>
            </a: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@Temporal(TemporalType.TIMESTAMP)</a:t>
            </a:r>
          </a:p>
          <a:p>
            <a:pPr marL="0" indent="0">
              <a:spcBef>
                <a:spcPts val="0"/>
              </a:spcBef>
              <a:buNone/>
            </a:pPr>
            <a:r>
              <a:rPr lang="en-GB" sz="1500" dirty="0">
                <a:latin typeface="Courier New" panose="02070309020205020404" pitchFamily="49" charset="0"/>
                <a:cs typeface="Courier New" panose="02070309020205020404" pitchFamily="49" charset="0"/>
              </a:rPr>
              <a:t>	private Date datetime;</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relationships &amp; their annotations</a:t>
            </a:r>
          </a:p>
          <a:p>
            <a:pPr marL="0" indent="0">
              <a:spcBef>
                <a:spcPts val="0"/>
              </a:spcBef>
              <a:buNone/>
            </a:pPr>
            <a:r>
              <a:rPr lang="en-GB" sz="1500" dirty="0">
                <a:latin typeface="Courier New" panose="02070309020205020404" pitchFamily="49" charset="0"/>
                <a:cs typeface="Courier New" panose="02070309020205020404" pitchFamily="49" charset="0"/>
              </a:rPr>
              <a:t>	@ManyToOne</a:t>
            </a:r>
          </a:p>
          <a:p>
            <a:pPr marL="0" indent="0">
              <a:spcBef>
                <a:spcPts val="0"/>
              </a:spcBef>
              <a:buNone/>
            </a:pPr>
            <a:r>
              <a:rPr lang="en-GB" sz="1500" dirty="0">
                <a:latin typeface="Courier New" panose="02070309020205020404" pitchFamily="49" charset="0"/>
                <a:cs typeface="Courier New" panose="02070309020205020404" pitchFamily="49" charset="0"/>
              </a:rPr>
              <a:t>	@JoinColumn(name = "user)</a:t>
            </a:r>
          </a:p>
          <a:p>
            <a:pPr marL="0" indent="0">
              <a:spcBef>
                <a:spcPts val="0"/>
              </a:spcBef>
              <a:buNone/>
            </a:pPr>
            <a:r>
              <a:rPr lang="en-GB" sz="1500" dirty="0">
                <a:latin typeface="Courier New" panose="02070309020205020404" pitchFamily="49" charset="0"/>
                <a:cs typeface="Courier New" panose="02070309020205020404" pitchFamily="49" charset="0"/>
              </a:rPr>
              <a:t>    	private User </a:t>
            </a:r>
            <a:r>
              <a:rPr lang="en-GB" sz="1500" dirty="0" err="1">
                <a:latin typeface="Courier New" panose="02070309020205020404" pitchFamily="49" charset="0"/>
                <a:cs typeface="Courier New" panose="02070309020205020404" pitchFamily="49" charset="0"/>
              </a:rPr>
              <a:t>user</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clone this slide as may times as there are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entities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19415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User</a:t>
            </a:r>
          </a:p>
        </p:txBody>
      </p:sp>
      <p:sp>
        <p:nvSpPr>
          <p:cNvPr id="5" name="Content Placeholder 4"/>
          <p:cNvSpPr>
            <a:spLocks noGrp="1"/>
          </p:cNvSpPr>
          <p:nvPr>
            <p:ph idx="1"/>
          </p:nvPr>
        </p:nvSpPr>
        <p:spPr>
          <a:xfrm>
            <a:off x="1" y="1434164"/>
            <a:ext cx="9144000" cy="5342021"/>
          </a:xfrm>
        </p:spPr>
        <p:txBody>
          <a:bodyPr>
            <a:normAutofit lnSpcReduction="10000"/>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@Table(name = “user”, schema = “</a:t>
            </a:r>
            <a:r>
              <a:rPr lang="en-GB" sz="1500" dirty="0" err="1">
                <a:latin typeface="Courier New" panose="02070309020205020404" pitchFamily="49" charset="0"/>
                <a:cs typeface="Courier New" panose="02070309020205020404" pitchFamily="49" charset="0"/>
              </a:rPr>
              <a:t>db_gamified_marketing_app</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public class User implements Serializable {</a:t>
            </a:r>
          </a:p>
          <a:p>
            <a:pPr marL="0" indent="0">
              <a:spcBef>
                <a:spcPts val="0"/>
              </a:spcBef>
              <a:buNone/>
            </a:pPr>
            <a:r>
              <a:rPr lang="en-US" sz="1500" dirty="0">
                <a:latin typeface="Courier New" panose="02070309020205020404" pitchFamily="49" charset="0"/>
                <a:cs typeface="Courier New" panose="02070309020205020404" pitchFamily="49" charset="0"/>
              </a:rPr>
              <a:t>	private static final long </a:t>
            </a:r>
            <a:r>
              <a:rPr lang="en-US" sz="1500" dirty="0" err="1">
                <a:latin typeface="Courier New" panose="02070309020205020404" pitchFamily="49" charset="0"/>
                <a:cs typeface="Courier New" panose="02070309020205020404" pitchFamily="49" charset="0"/>
              </a:rPr>
              <a:t>serialVersionUID</a:t>
            </a:r>
            <a:r>
              <a:rPr lang="en-US" sz="1500" dirty="0">
                <a:latin typeface="Courier New" panose="02070309020205020404" pitchFamily="49" charset="0"/>
                <a:cs typeface="Courier New" panose="02070309020205020404" pitchFamily="49" charset="0"/>
              </a:rPr>
              <a:t> = 1L;</a:t>
            </a: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attributes &amp; their annotations</a:t>
            </a:r>
          </a:p>
          <a:p>
            <a:pPr marL="0" indent="0">
              <a:spcBef>
                <a:spcPts val="0"/>
              </a:spcBef>
              <a:buNone/>
            </a:pPr>
            <a:r>
              <a:rPr lang="en-GB" sz="1500" dirty="0">
                <a:latin typeface="Courier New" panose="02070309020205020404" pitchFamily="49" charset="0"/>
                <a:cs typeface="Courier New" panose="02070309020205020404" pitchFamily="49" charset="0"/>
              </a:rPr>
              <a:t>	@Id</a:t>
            </a:r>
          </a:p>
          <a:p>
            <a:pPr marL="0" indent="0">
              <a:spcBef>
                <a:spcPts val="0"/>
              </a:spcBef>
              <a:buNone/>
            </a:pPr>
            <a:r>
              <a:rPr lang="en-GB" sz="1500" dirty="0">
                <a:latin typeface="Courier New" panose="02070309020205020404" pitchFamily="49" charset="0"/>
                <a:cs typeface="Courier New" panose="02070309020205020404" pitchFamily="49" charset="0"/>
              </a:rPr>
              <a:t>	@GeneratedValue(strategy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int id;</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nb-NO" sz="1500" dirty="0">
                <a:latin typeface="Courier New" panose="02070309020205020404" pitchFamily="49" charset="0"/>
                <a:cs typeface="Courier New" panose="02070309020205020404" pitchFamily="49" charset="0"/>
              </a:rPr>
              <a:t>private Integer id;</a:t>
            </a:r>
          </a:p>
          <a:p>
            <a:pPr marL="0" indent="0">
              <a:spcBef>
                <a:spcPts val="0"/>
              </a:spcBef>
              <a:buNone/>
            </a:pPr>
            <a:r>
              <a:rPr lang="nb-NO" sz="1500" dirty="0">
                <a:latin typeface="Courier New" panose="02070309020205020404" pitchFamily="49" charset="0"/>
                <a:cs typeface="Courier New" panose="02070309020205020404" pitchFamily="49" charset="0"/>
              </a:rPr>
              <a:t>	private String username;</a:t>
            </a:r>
          </a:p>
          <a:p>
            <a:pPr marL="0" indent="0">
              <a:spcBef>
                <a:spcPts val="0"/>
              </a:spcBef>
              <a:buNone/>
            </a:pPr>
            <a:r>
              <a:rPr lang="nb-NO" sz="1500" dirty="0">
                <a:latin typeface="Courier New" panose="02070309020205020404" pitchFamily="49" charset="0"/>
                <a:cs typeface="Courier New" panose="02070309020205020404" pitchFamily="49" charset="0"/>
              </a:rPr>
              <a:t>	private String password;</a:t>
            </a:r>
          </a:p>
          <a:p>
            <a:pPr marL="0" indent="0">
              <a:spcBef>
                <a:spcPts val="0"/>
              </a:spcBef>
              <a:buNone/>
            </a:pPr>
            <a:r>
              <a:rPr lang="nb-NO" sz="1500" dirty="0">
                <a:latin typeface="Courier New" panose="02070309020205020404" pitchFamily="49" charset="0"/>
                <a:cs typeface="Courier New" panose="02070309020205020404" pitchFamily="49" charset="0"/>
              </a:rPr>
              <a:t>	private String email;</a:t>
            </a:r>
          </a:p>
          <a:p>
            <a:pPr marL="0" indent="0">
              <a:spcBef>
                <a:spcPts val="0"/>
              </a:spcBef>
              <a:buNone/>
            </a:pPr>
            <a:r>
              <a:rPr lang="nb-NO" sz="1500" dirty="0">
                <a:latin typeface="Courier New" panose="02070309020205020404" pitchFamily="49" charset="0"/>
                <a:cs typeface="Courier New" panose="02070309020205020404" pitchFamily="49" charset="0"/>
              </a:rPr>
              <a:t>	private Boolean banned;</a:t>
            </a:r>
          </a:p>
          <a:p>
            <a:pPr marL="0" indent="0">
              <a:spcBef>
                <a:spcPts val="0"/>
              </a:spcBef>
              <a:buNone/>
            </a:pPr>
            <a:r>
              <a:rPr lang="nb-NO" sz="1500" dirty="0">
                <a:latin typeface="Courier New" panose="02070309020205020404" pitchFamily="49" charset="0"/>
                <a:cs typeface="Courier New" panose="02070309020205020404" pitchFamily="49" charset="0"/>
              </a:rPr>
              <a:t>	private Integer points;</a:t>
            </a: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@Temporal(TemporalType.TIMESTAMP)</a:t>
            </a:r>
          </a:p>
          <a:p>
            <a:pPr marL="0" indent="0">
              <a:spcBef>
                <a:spcPts val="0"/>
              </a:spcBef>
              <a:buNone/>
            </a:pPr>
            <a:r>
              <a:rPr lang="en-GB" sz="1500" dirty="0">
                <a:latin typeface="Courier New" panose="02070309020205020404" pitchFamily="49" charset="0"/>
                <a:cs typeface="Courier New" panose="02070309020205020404" pitchFamily="49" charset="0"/>
              </a:rPr>
              <a:t>	private Date datetime;</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relationships &amp; their annotations</a:t>
            </a:r>
          </a:p>
          <a:p>
            <a:pPr marL="0" indent="0">
              <a:spcBef>
                <a:spcPts val="0"/>
              </a:spcBef>
              <a:buNone/>
            </a:pPr>
            <a:r>
              <a:rPr lang="en-GB" sz="1500" dirty="0">
                <a:latin typeface="Courier New" panose="02070309020205020404" pitchFamily="49" charset="0"/>
                <a:cs typeface="Courier New" panose="02070309020205020404" pitchFamily="49" charset="0"/>
              </a:rPr>
              <a:t>	@ManyToOne</a:t>
            </a:r>
          </a:p>
          <a:p>
            <a:pPr marL="0" indent="0">
              <a:spcBef>
                <a:spcPts val="0"/>
              </a:spcBef>
              <a:buNone/>
            </a:pPr>
            <a:r>
              <a:rPr lang="en-GB" sz="1500" dirty="0">
                <a:latin typeface="Courier New" panose="02070309020205020404" pitchFamily="49" charset="0"/>
                <a:cs typeface="Courier New" panose="02070309020205020404" pitchFamily="49" charset="0"/>
              </a:rPr>
              <a:t>	@JoinColumn(name = "user)</a:t>
            </a:r>
          </a:p>
          <a:p>
            <a:pPr marL="0" indent="0">
              <a:spcBef>
                <a:spcPts val="0"/>
              </a:spcBef>
              <a:buNone/>
            </a:pPr>
            <a:r>
              <a:rPr lang="en-GB" sz="1500" dirty="0">
                <a:latin typeface="Courier New" panose="02070309020205020404" pitchFamily="49" charset="0"/>
                <a:cs typeface="Courier New" panose="02070309020205020404" pitchFamily="49" charset="0"/>
              </a:rPr>
              <a:t>    	private User </a:t>
            </a:r>
            <a:r>
              <a:rPr lang="en-GB" sz="1500" dirty="0" err="1">
                <a:latin typeface="Courier New" panose="02070309020205020404" pitchFamily="49" charset="0"/>
                <a:cs typeface="Courier New" panose="02070309020205020404" pitchFamily="49" charset="0"/>
              </a:rPr>
              <a:t>user</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clone this slide as may times as there are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entities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2650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method for doing something</a:t>
            </a:r>
          </a:p>
        </p:txBody>
      </p:sp>
      <p:sp>
        <p:nvSpPr>
          <p:cNvPr id="3" name="Content Placeholder 2"/>
          <p:cNvSpPr>
            <a:spLocks noGrp="1"/>
          </p:cNvSpPr>
          <p:nvPr>
            <p:ph idx="1"/>
          </p:nvPr>
        </p:nvSpPr>
        <p:spPr/>
        <p:txBody>
          <a:bodyPr>
            <a:normAutofit/>
          </a:bodyPr>
          <a:lstStyle/>
          <a:p>
            <a:pPr marL="0" indent="0">
              <a:buNone/>
            </a:pPr>
            <a:r>
              <a:rPr lang="en-GB" sz="1500" dirty="0">
                <a:latin typeface="Courier New" panose="02070309020205020404" pitchFamily="49" charset="0"/>
                <a:cs typeface="Courier New" panose="02070309020205020404" pitchFamily="49" charset="0"/>
              </a:rPr>
              <a:t>// in entity A	</a:t>
            </a:r>
          </a:p>
          <a:p>
            <a:pPr marL="0" indent="0">
              <a:buNone/>
            </a:pPr>
            <a:r>
              <a:rPr lang="en-GB" sz="1500" dirty="0">
                <a:latin typeface="Courier New" panose="02070309020205020404" pitchFamily="49" charset="0"/>
                <a:cs typeface="Courier New" panose="02070309020205020404" pitchFamily="49" charset="0"/>
              </a:rPr>
              <a:t>public void  method(Class </a:t>
            </a:r>
            <a:r>
              <a:rPr lang="en-GB" sz="1500" dirty="0" err="1">
                <a:latin typeface="Courier New" panose="02070309020205020404" pitchFamily="49" charset="0"/>
                <a:cs typeface="Courier New" panose="02070309020205020404" pitchFamily="49" charset="0"/>
              </a:rPr>
              <a:t>arg</a:t>
            </a:r>
            <a:r>
              <a:rPr lang="en-GB" sz="1500" dirty="0">
                <a:latin typeface="Courier New" panose="02070309020205020404" pitchFamily="49" charset="0"/>
                <a:cs typeface="Courier New" panose="02070309020205020404" pitchFamily="49" charset="0"/>
              </a:rPr>
              <a:t>, . . .)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 code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use if requested</a:t>
            </a:r>
          </a:p>
        </p:txBody>
      </p:sp>
    </p:spTree>
    <p:extLst>
      <p:ext uri="{BB962C8B-B14F-4D97-AF65-F5344CB8AC3E}">
        <p14:creationId xmlns:p14="http://schemas.microsoft.com/office/powerpoint/2010/main" val="1218911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a:xfrm>
            <a:off x="628649" y="1457978"/>
            <a:ext cx="8235951" cy="5306889"/>
          </a:xfrm>
        </p:spPr>
        <p:txBody>
          <a:bodyPr>
            <a:noAutofit/>
          </a:bodyPr>
          <a:lstStyle/>
          <a:p>
            <a:pPr marL="0" indent="0">
              <a:buNone/>
            </a:pPr>
            <a:r>
              <a:rPr lang="en-US" sz="1600" dirty="0"/>
              <a:t>An application deals with gamified consumer data collection. A user registers with a username, a password and an email. A registered user logs in and accesses a HOME PAGE where a “Questionnaire of the day” is published. The HOME PAGE displays the name and the image of the “product of the day” and the product reviews by other users. The HOME PAGE comprises a link to access a QUESTIONNAIRE PAGE with a questionnaire divided in two sections: a section with a variable number of marketing questions about the product of the day (e.g., Q1: “Do you know the product?” Q2: Have you purchased the product before?” and Q3 “Would you recommend the product to a friend?”) and a section with fixed inputs for collecting statistical data about the user: age, sex, expertise level (low, medium high). The user fills in the marketing section, then accesses (with a next button) the statistical section where she can complete the questionnaire and submit it (with a submit button), cancel it (with a cancel button), or go back to the previous section and change the answers (with a previous button). All inputs of the marketing section are mandatory. All inputs of the statistical section are optional. After successfully submitting the questionnaire, the user is routed to a page with a thanks and greetings message. The database contains a table of offensive words. If any response of the user contains a word listed in the table, the transaction is rolled back, no data are recorded in the database, and the user’s account is blocked so that no questionnaires can be filled in by such account in the future.</a:t>
            </a:r>
          </a:p>
          <a:p>
            <a:pPr marL="0" indent="0">
              <a:buNone/>
            </a:pPr>
            <a:r>
              <a:rPr lang="en-US" sz="1600" dirty="0"/>
              <a:t>When the user submits the questionnaire one or more trigger compute the gamification points to assign to the user for the specific questionnaire, according to the following rule: </a:t>
            </a:r>
          </a:p>
          <a:p>
            <a:pPr marL="342900" indent="-342900">
              <a:buFont typeface="+mj-lt"/>
              <a:buAutoNum type="arabicPeriod"/>
            </a:pPr>
            <a:r>
              <a:rPr lang="en-US" sz="1600" dirty="0"/>
              <a:t>One point is assigned for every answered question of section 1 (remember that the number of questions can vary in different questionnaires).</a:t>
            </a:r>
          </a:p>
          <a:p>
            <a:pPr marL="342900" indent="-342900">
              <a:buFont typeface="+mj-lt"/>
              <a:buAutoNum type="arabicPeriod"/>
            </a:pPr>
            <a:r>
              <a:rPr lang="en-US" sz="1600" dirty="0"/>
              <a:t>Two points are assigned for every answered optional question of section</a:t>
            </a:r>
          </a:p>
          <a:p>
            <a:pPr marL="0" indent="0">
              <a:buNone/>
            </a:pPr>
            <a:endParaRPr lang="en-GB" sz="1600" dirty="0"/>
          </a:p>
        </p:txBody>
      </p:sp>
    </p:spTree>
    <p:extLst>
      <p:ext uri="{BB962C8B-B14F-4D97-AF65-F5344CB8AC3E}">
        <p14:creationId xmlns:p14="http://schemas.microsoft.com/office/powerpoint/2010/main" val="1650179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p:txBody>
          <a:bodyPr>
            <a:normAutofit/>
          </a:bodyPr>
          <a:lstStyle/>
          <a:p>
            <a:r>
              <a:rPr lang="en-GB" dirty="0"/>
              <a:t>Client components</a:t>
            </a:r>
          </a:p>
          <a:p>
            <a:pPr lvl="1"/>
            <a:r>
              <a:rPr lang="en-GB" sz="2000" dirty="0"/>
              <a:t>Login/Logout (if requested)</a:t>
            </a:r>
          </a:p>
          <a:p>
            <a:pPr lvl="1"/>
            <a:r>
              <a:rPr lang="en-GB" sz="2000" dirty="0"/>
              <a:t>Servlets</a:t>
            </a:r>
          </a:p>
          <a:p>
            <a:pPr lvl="1"/>
            <a:r>
              <a:rPr lang="en-GB" sz="2000" dirty="0"/>
              <a:t>Views</a:t>
            </a:r>
          </a:p>
        </p:txBody>
      </p:sp>
      <p:sp>
        <p:nvSpPr>
          <p:cNvPr id="5" name="Content Placeholder 4"/>
          <p:cNvSpPr>
            <a:spLocks noGrp="1"/>
          </p:cNvSpPr>
          <p:nvPr>
            <p:ph sz="half" idx="2"/>
          </p:nvPr>
        </p:nvSpPr>
        <p:spPr>
          <a:xfrm>
            <a:off x="4629149" y="1825625"/>
            <a:ext cx="4418597" cy="4351338"/>
          </a:xfrm>
        </p:spPr>
        <p:txBody>
          <a:bodyPr>
            <a:normAutofit/>
          </a:bodyPr>
          <a:lstStyle/>
          <a:p>
            <a:r>
              <a:rPr lang="en-GB" dirty="0"/>
              <a:t>Business Components</a:t>
            </a:r>
          </a:p>
          <a:p>
            <a:pPr lvl="1"/>
            <a:r>
              <a:rPr lang="en-GB" dirty="0"/>
              <a:t>BC1 </a:t>
            </a:r>
          </a:p>
          <a:p>
            <a:pPr lvl="2"/>
            <a:r>
              <a:rPr lang="en-GB" dirty="0"/>
              <a:t>(stateless or stateful)</a:t>
            </a:r>
          </a:p>
          <a:p>
            <a:pPr lvl="2"/>
            <a:r>
              <a:rPr lang="en-GB" dirty="0"/>
              <a:t>Method BC11( </a:t>
            </a:r>
            <a:r>
              <a:rPr lang="en-GB" dirty="0" err="1"/>
              <a:t>params</a:t>
            </a:r>
            <a:r>
              <a:rPr lang="en-GB" dirty="0"/>
              <a:t>)</a:t>
            </a:r>
          </a:p>
          <a:p>
            <a:pPr lvl="2"/>
            <a:r>
              <a:rPr lang="en-GB" dirty="0"/>
              <a:t>Method BC11( </a:t>
            </a:r>
            <a:r>
              <a:rPr lang="en-GB" dirty="0" err="1"/>
              <a:t>params</a:t>
            </a:r>
            <a:r>
              <a:rPr lang="en-GB" dirty="0"/>
              <a:t>)</a:t>
            </a:r>
          </a:p>
          <a:p>
            <a:pPr lvl="1"/>
            <a:endParaRPr lang="en-GB" dirty="0"/>
          </a:p>
          <a:p>
            <a:pPr lvl="1"/>
            <a:r>
              <a:rPr lang="en-GB" dirty="0"/>
              <a:t>BC2</a:t>
            </a:r>
          </a:p>
          <a:p>
            <a:pPr lvl="2"/>
            <a:r>
              <a:rPr lang="en-GB" dirty="0"/>
              <a:t>(stateless or stateful)</a:t>
            </a:r>
          </a:p>
          <a:p>
            <a:pPr lvl="2"/>
            <a:r>
              <a:rPr lang="en-GB" dirty="0"/>
              <a:t>Method BC21( </a:t>
            </a:r>
            <a:r>
              <a:rPr lang="en-GB" dirty="0" err="1"/>
              <a:t>params</a:t>
            </a:r>
            <a:r>
              <a:rPr lang="en-GB" dirty="0"/>
              <a:t>)</a:t>
            </a:r>
          </a:p>
          <a:p>
            <a:pPr lvl="2"/>
            <a:r>
              <a:rPr lang="en-GB" dirty="0"/>
              <a:t>Method BC22( </a:t>
            </a:r>
            <a:r>
              <a:rPr lang="en-GB" dirty="0" err="1"/>
              <a:t>params</a:t>
            </a:r>
            <a:r>
              <a:rPr lang="en-GB" dirty="0"/>
              <a:t>)</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Business method for  doing something</a:t>
            </a:r>
          </a:p>
        </p:txBody>
      </p:sp>
      <p:sp>
        <p:nvSpPr>
          <p:cNvPr id="3" name="Content Placeholder 2"/>
          <p:cNvSpPr>
            <a:spLocks noGrp="1"/>
          </p:cNvSpPr>
          <p:nvPr>
            <p:ph idx="1"/>
          </p:nvPr>
        </p:nvSpPr>
        <p:spPr/>
        <p:txBody>
          <a:bodyPr>
            <a:normAutofit/>
          </a:bodyPr>
          <a:lstStyle/>
          <a:p>
            <a:pPr marL="0" indent="0">
              <a:buNone/>
            </a:pPr>
            <a:r>
              <a:rPr lang="en-GB" sz="1500" dirty="0">
                <a:latin typeface="Courier New" panose="02070309020205020404" pitchFamily="49" charset="0"/>
                <a:cs typeface="Courier New" panose="02070309020205020404" pitchFamily="49" charset="0"/>
              </a:rPr>
              <a:t>public void  method(Class </a:t>
            </a:r>
            <a:r>
              <a:rPr lang="en-GB" sz="1500" dirty="0" err="1">
                <a:latin typeface="Courier New" panose="02070309020205020404" pitchFamily="49" charset="0"/>
                <a:cs typeface="Courier New" panose="02070309020205020404" pitchFamily="49" charset="0"/>
              </a:rPr>
              <a:t>arg</a:t>
            </a:r>
            <a:r>
              <a:rPr lang="en-GB" sz="1500" dirty="0">
                <a:latin typeface="Courier New" panose="02070309020205020404" pitchFamily="49" charset="0"/>
                <a:cs typeface="Courier New" panose="02070309020205020404" pitchFamily="49" charset="0"/>
              </a:rPr>
              <a:t>, . . .)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 code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use if requested</a:t>
            </a:r>
          </a:p>
          <a:p>
            <a:pPr marL="0" indent="0">
              <a:buNone/>
            </a:pPr>
            <a:r>
              <a:rPr lang="en-GB" sz="1500" dirty="0">
                <a:latin typeface="Courier New" panose="02070309020205020404" pitchFamily="49" charset="0"/>
                <a:cs typeface="Courier New" panose="02070309020205020404" pitchFamily="49" charset="0"/>
              </a:rPr>
              <a:t>/* </a:t>
            </a:r>
          </a:p>
          <a:p>
            <a:pPr marL="0" indent="0">
              <a:buNone/>
            </a:pPr>
            <a:r>
              <a:rPr lang="en-GB" sz="1500" dirty="0">
                <a:latin typeface="Courier New" panose="02070309020205020404" pitchFamily="49" charset="0"/>
                <a:cs typeface="Courier New" panose="02070309020205020404" pitchFamily="49" charset="0"/>
              </a:rPr>
              <a:t>clone this slide as many tie as there are requested business methods</a:t>
            </a:r>
          </a:p>
          <a:p>
            <a:pPr marL="0" indent="0">
              <a:buNone/>
            </a:pPr>
            <a:r>
              <a:rPr lang="en-GB"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72250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69E1AF-4631-4321-908D-D334BC920BAA}"/>
              </a:ext>
            </a:extLst>
          </p:cNvPr>
          <p:cNvSpPr>
            <a:spLocks noGrp="1"/>
          </p:cNvSpPr>
          <p:nvPr>
            <p:ph type="title"/>
          </p:nvPr>
        </p:nvSpPr>
        <p:spPr>
          <a:xfrm>
            <a:off x="628650" y="0"/>
            <a:ext cx="7886700" cy="1325563"/>
          </a:xfrm>
        </p:spPr>
        <p:txBody>
          <a:bodyPr/>
          <a:lstStyle/>
          <a:p>
            <a:pPr algn="ctr"/>
            <a:r>
              <a:rPr lang="it-IT" dirty="0"/>
              <a:t>IFML</a:t>
            </a:r>
          </a:p>
        </p:txBody>
      </p:sp>
      <p:pic>
        <p:nvPicPr>
          <p:cNvPr id="5" name="Segnaposto contenuto 4">
            <a:extLst>
              <a:ext uri="{FF2B5EF4-FFF2-40B4-BE49-F238E27FC236}">
                <a16:creationId xmlns:a16="http://schemas.microsoft.com/office/drawing/2014/main" id="{AB431508-A156-4194-84C0-E9A5D8B55E2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04671" y="972767"/>
            <a:ext cx="12091480" cy="6264612"/>
          </a:xfrm>
        </p:spPr>
      </p:pic>
    </p:spTree>
    <p:extLst>
      <p:ext uri="{BB962C8B-B14F-4D97-AF65-F5344CB8AC3E}">
        <p14:creationId xmlns:p14="http://schemas.microsoft.com/office/powerpoint/2010/main" val="1999349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a:xfrm>
            <a:off x="628650" y="1457978"/>
            <a:ext cx="8091144" cy="5034895"/>
          </a:xfrm>
        </p:spPr>
        <p:txBody>
          <a:bodyPr>
            <a:noAutofit/>
          </a:bodyPr>
          <a:lstStyle/>
          <a:p>
            <a:pPr marL="0" indent="0">
              <a:buNone/>
            </a:pPr>
            <a:r>
              <a:rPr lang="en-US" sz="1600" dirty="0"/>
              <a:t>When the user cancels the questionnaire, no responses are stored in the database. However, the database retains the information that the user X has logged in at a given date and time. The user can access a LEADERBOARD page, which shows a list of the usernames and points of all the users who filled in the questionnaire of the day, ordered by the number of points (descending). The administrator can access a dedicated application on the same database, which features the following pages</a:t>
            </a:r>
          </a:p>
          <a:p>
            <a:r>
              <a:rPr lang="en-US" sz="1600" dirty="0"/>
              <a:t>A CREATION page for inserting the product of the day for the current date or for a posterior date and for creating a variable number of marketing questions about such product.</a:t>
            </a:r>
          </a:p>
          <a:p>
            <a:r>
              <a:rPr lang="en-US" sz="1600" dirty="0"/>
              <a:t>An INSPECTION page for accessing the data of a past questionnaire. The visualized data for a given questionnaire include:	</a:t>
            </a:r>
          </a:p>
          <a:p>
            <a:pPr lvl="1">
              <a:buFont typeface="Courier New" panose="02070309020205020404" pitchFamily="49" charset="0"/>
              <a:buChar char="o"/>
            </a:pPr>
            <a:r>
              <a:rPr lang="en-US" sz="1600" dirty="0"/>
              <a:t>List of users who submitted the questionnaire.</a:t>
            </a:r>
          </a:p>
          <a:p>
            <a:pPr lvl="1">
              <a:buFont typeface="Courier New" panose="02070309020205020404" pitchFamily="49" charset="0"/>
              <a:buChar char="o"/>
            </a:pPr>
            <a:r>
              <a:rPr lang="en-US" sz="1600" dirty="0"/>
              <a:t>List of users who cancelled the questionnaire.</a:t>
            </a:r>
          </a:p>
          <a:p>
            <a:pPr lvl="1">
              <a:buFont typeface="Courier New" panose="02070309020205020404" pitchFamily="49" charset="0"/>
              <a:buChar char="o"/>
            </a:pPr>
            <a:r>
              <a:rPr lang="en-US" sz="1600" dirty="0"/>
              <a:t>Questionnaire answers of each user.</a:t>
            </a:r>
          </a:p>
          <a:p>
            <a:r>
              <a:rPr lang="en-US" sz="1600" dirty="0"/>
              <a:t>A DELETION page for ERASING the questionnaire data and the related responses and points of all users who filled in the questionnaire. Deletion should be possible only for a date preceding the current date. </a:t>
            </a:r>
            <a:endParaRPr lang="en-GB" sz="1600" dirty="0"/>
          </a:p>
        </p:txBody>
      </p:sp>
    </p:spTree>
    <p:extLst>
      <p:ext uri="{BB962C8B-B14F-4D97-AF65-F5344CB8AC3E}">
        <p14:creationId xmlns:p14="http://schemas.microsoft.com/office/powerpoint/2010/main" val="213365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904697" y="2843855"/>
            <a:ext cx="513282" cy="369332"/>
          </a:xfrm>
          <a:prstGeom prst="rect">
            <a:avLst/>
          </a:prstGeom>
          <a:noFill/>
        </p:spPr>
        <p:txBody>
          <a:bodyPr wrap="none" rtlCol="0">
            <a:spAutoFit/>
          </a:bodyPr>
          <a:lstStyle/>
          <a:p>
            <a:r>
              <a:rPr lang="en-GB" dirty="0"/>
              <a:t>0:N</a:t>
            </a:r>
          </a:p>
        </p:txBody>
      </p:sp>
      <p:sp>
        <p:nvSpPr>
          <p:cNvPr id="16" name="Diamond 15"/>
          <p:cNvSpPr/>
          <p:nvPr/>
        </p:nvSpPr>
        <p:spPr>
          <a:xfrm>
            <a:off x="2869240" y="2914044"/>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sp>
        <p:nvSpPr>
          <p:cNvPr id="22" name="TextBox 21"/>
          <p:cNvSpPr txBox="1"/>
          <p:nvPr/>
        </p:nvSpPr>
        <p:spPr>
          <a:xfrm>
            <a:off x="3187640" y="4118963"/>
            <a:ext cx="481222" cy="369332"/>
          </a:xfrm>
          <a:prstGeom prst="rect">
            <a:avLst/>
          </a:prstGeom>
          <a:noFill/>
        </p:spPr>
        <p:txBody>
          <a:bodyPr wrap="square" rtlCol="0">
            <a:spAutoFit/>
          </a:bodyPr>
          <a:lstStyle/>
          <a:p>
            <a:r>
              <a:rPr lang="en-GB" dirty="0"/>
              <a:t>1:1</a:t>
            </a:r>
          </a:p>
        </p:txBody>
      </p:sp>
      <p:sp>
        <p:nvSpPr>
          <p:cNvPr id="24" name="TextBox 23"/>
          <p:cNvSpPr txBox="1"/>
          <p:nvPr/>
        </p:nvSpPr>
        <p:spPr>
          <a:xfrm>
            <a:off x="3995128" y="1791929"/>
            <a:ext cx="576701" cy="738664"/>
          </a:xfrm>
          <a:prstGeom prst="rect">
            <a:avLst/>
          </a:prstGeom>
          <a:noFill/>
        </p:spPr>
        <p:txBody>
          <a:bodyPr wrap="square" rtlCol="0">
            <a:spAutoFit/>
          </a:bodyPr>
          <a:lstStyle/>
          <a:p>
            <a:r>
              <a:rPr lang="en-GB" sz="1400" u="sng" dirty="0"/>
              <a:t>id</a:t>
            </a:r>
            <a:endParaRPr lang="en-GB" sz="1400" dirty="0"/>
          </a:p>
          <a:p>
            <a:r>
              <a:rPr lang="en-GB" sz="1400" dirty="0"/>
              <a:t>date</a:t>
            </a:r>
          </a:p>
          <a:p>
            <a:endParaRPr lang="en-GB" sz="1400" dirty="0"/>
          </a:p>
        </p:txBody>
      </p:sp>
      <p:sp>
        <p:nvSpPr>
          <p:cNvPr id="17" name="Rectangle 16"/>
          <p:cNvSpPr/>
          <p:nvPr/>
        </p:nvSpPr>
        <p:spPr>
          <a:xfrm>
            <a:off x="2369221" y="4497264"/>
            <a:ext cx="160741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18" name="Rectangle 17"/>
          <p:cNvSpPr/>
          <p:nvPr/>
        </p:nvSpPr>
        <p:spPr>
          <a:xfrm>
            <a:off x="4375476" y="2886435"/>
            <a:ext cx="129000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33" name="Elbow Connector 32"/>
          <p:cNvCxnSpPr>
            <a:stCxn id="35" idx="2"/>
            <a:endCxn id="17" idx="1"/>
          </p:cNvCxnSpPr>
          <p:nvPr/>
        </p:nvCxnSpPr>
        <p:spPr>
          <a:xfrm rot="16200000" flipH="1">
            <a:off x="2034882" y="4456495"/>
            <a:ext cx="283471" cy="3852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5" name="Diamond 34"/>
          <p:cNvSpPr/>
          <p:nvPr/>
        </p:nvSpPr>
        <p:spPr>
          <a:xfrm>
            <a:off x="1686412" y="3992408"/>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38" name="Elbow Connector 37"/>
          <p:cNvCxnSpPr>
            <a:cxnSpLocks/>
            <a:stCxn id="35" idx="0"/>
            <a:endCxn id="42" idx="2"/>
          </p:cNvCxnSpPr>
          <p:nvPr/>
        </p:nvCxnSpPr>
        <p:spPr>
          <a:xfrm rot="5400000" flipH="1" flipV="1">
            <a:off x="1712616" y="3720606"/>
            <a:ext cx="543201" cy="40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08558" y="3208570"/>
            <a:ext cx="683751" cy="1169551"/>
          </a:xfrm>
          <a:prstGeom prst="rect">
            <a:avLst/>
          </a:prstGeom>
        </p:spPr>
        <p:txBody>
          <a:bodyPr wrap="square">
            <a:spAutoFit/>
          </a:bodyPr>
          <a:lstStyle/>
          <a:p>
            <a:r>
              <a:rPr lang="en-GB" sz="1400" u="sng" dirty="0"/>
              <a:t>id</a:t>
            </a:r>
          </a:p>
          <a:p>
            <a:r>
              <a:rPr lang="en-GB" sz="1400" dirty="0"/>
              <a:t>name</a:t>
            </a:r>
          </a:p>
          <a:p>
            <a:r>
              <a:rPr lang="en-GB" sz="1400" dirty="0"/>
              <a:t>image</a:t>
            </a:r>
          </a:p>
          <a:p>
            <a:r>
              <a:rPr lang="en-GB" sz="1400" dirty="0"/>
              <a:t>date</a:t>
            </a:r>
          </a:p>
          <a:p>
            <a:endParaRPr lang="en-GB" sz="1400" dirty="0"/>
          </a:p>
        </p:txBody>
      </p:sp>
      <p:sp>
        <p:nvSpPr>
          <p:cNvPr id="40" name="TextBox 39"/>
          <p:cNvSpPr txBox="1"/>
          <p:nvPr/>
        </p:nvSpPr>
        <p:spPr>
          <a:xfrm>
            <a:off x="1995965" y="3449295"/>
            <a:ext cx="513282" cy="369332"/>
          </a:xfrm>
          <a:prstGeom prst="rect">
            <a:avLst/>
          </a:prstGeom>
          <a:noFill/>
        </p:spPr>
        <p:txBody>
          <a:bodyPr wrap="none" rtlCol="0">
            <a:spAutoFit/>
          </a:bodyPr>
          <a:lstStyle/>
          <a:p>
            <a:r>
              <a:rPr lang="en-GB" dirty="0"/>
              <a:t>0:N</a:t>
            </a:r>
          </a:p>
        </p:txBody>
      </p:sp>
      <p:sp>
        <p:nvSpPr>
          <p:cNvPr id="41" name="TextBox 40"/>
          <p:cNvSpPr txBox="1"/>
          <p:nvPr/>
        </p:nvSpPr>
        <p:spPr>
          <a:xfrm>
            <a:off x="1772507" y="4752954"/>
            <a:ext cx="481222" cy="369332"/>
          </a:xfrm>
          <a:prstGeom prst="rect">
            <a:avLst/>
          </a:prstGeom>
          <a:noFill/>
        </p:spPr>
        <p:txBody>
          <a:bodyPr wrap="none" rtlCol="0">
            <a:spAutoFit/>
          </a:bodyPr>
          <a:lstStyle/>
          <a:p>
            <a:r>
              <a:rPr lang="en-GB" dirty="0"/>
              <a:t>1:1</a:t>
            </a:r>
          </a:p>
        </p:txBody>
      </p:sp>
      <p:sp>
        <p:nvSpPr>
          <p:cNvPr id="42" name="Rectangle 41"/>
          <p:cNvSpPr/>
          <p:nvPr/>
        </p:nvSpPr>
        <p:spPr>
          <a:xfrm>
            <a:off x="1415425" y="2862066"/>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55" name="TextBox 54"/>
          <p:cNvSpPr txBox="1"/>
          <p:nvPr/>
        </p:nvSpPr>
        <p:spPr>
          <a:xfrm>
            <a:off x="481195" y="2797050"/>
            <a:ext cx="1003955" cy="1169551"/>
          </a:xfrm>
          <a:prstGeom prst="rect">
            <a:avLst/>
          </a:prstGeom>
          <a:noFill/>
        </p:spPr>
        <p:txBody>
          <a:bodyPr wrap="square" rtlCol="0">
            <a:spAutoFit/>
          </a:bodyPr>
          <a:lstStyle/>
          <a:p>
            <a:r>
              <a:rPr lang="en-GB" sz="1400" u="sng" dirty="0"/>
              <a:t>id</a:t>
            </a:r>
          </a:p>
          <a:p>
            <a:r>
              <a:rPr lang="en-GB" sz="1400" dirty="0"/>
              <a:t>username</a:t>
            </a:r>
          </a:p>
          <a:p>
            <a:r>
              <a:rPr lang="en-GB" sz="1400" dirty="0"/>
              <a:t>password</a:t>
            </a:r>
          </a:p>
          <a:p>
            <a:r>
              <a:rPr lang="en-GB" sz="1400" dirty="0"/>
              <a:t>email</a:t>
            </a:r>
          </a:p>
          <a:p>
            <a:r>
              <a:rPr lang="en-GB" sz="1400" dirty="0"/>
              <a:t>banned</a:t>
            </a:r>
          </a:p>
        </p:txBody>
      </p:sp>
      <p:sp>
        <p:nvSpPr>
          <p:cNvPr id="44" name="Rectangle 43">
            <a:extLst>
              <a:ext uri="{FF2B5EF4-FFF2-40B4-BE49-F238E27FC236}">
                <a16:creationId xmlns:a16="http://schemas.microsoft.com/office/drawing/2014/main" id="{E5D9B954-428B-4F5E-9D4A-749E32C72AC5}"/>
              </a:ext>
            </a:extLst>
          </p:cNvPr>
          <p:cNvSpPr/>
          <p:nvPr/>
        </p:nvSpPr>
        <p:spPr>
          <a:xfrm>
            <a:off x="6555416" y="1091121"/>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Admin</a:t>
            </a:r>
          </a:p>
        </p:txBody>
      </p:sp>
      <p:sp>
        <p:nvSpPr>
          <p:cNvPr id="57" name="TextBox 56">
            <a:extLst>
              <a:ext uri="{FF2B5EF4-FFF2-40B4-BE49-F238E27FC236}">
                <a16:creationId xmlns:a16="http://schemas.microsoft.com/office/drawing/2014/main" id="{DC085E8E-A199-4BDD-A642-6E7C83920D55}"/>
              </a:ext>
            </a:extLst>
          </p:cNvPr>
          <p:cNvSpPr txBox="1"/>
          <p:nvPr/>
        </p:nvSpPr>
        <p:spPr>
          <a:xfrm>
            <a:off x="7757601" y="1077367"/>
            <a:ext cx="1003955" cy="738664"/>
          </a:xfrm>
          <a:prstGeom prst="rect">
            <a:avLst/>
          </a:prstGeom>
          <a:noFill/>
        </p:spPr>
        <p:txBody>
          <a:bodyPr wrap="square" rtlCol="0">
            <a:spAutoFit/>
          </a:bodyPr>
          <a:lstStyle/>
          <a:p>
            <a:r>
              <a:rPr lang="en-GB" sz="1400" u="sng" dirty="0"/>
              <a:t>id</a:t>
            </a:r>
          </a:p>
          <a:p>
            <a:r>
              <a:rPr lang="en-GB" sz="1400" dirty="0"/>
              <a:t>username</a:t>
            </a:r>
          </a:p>
          <a:p>
            <a:r>
              <a:rPr lang="en-GB" sz="1400" dirty="0"/>
              <a:t>password</a:t>
            </a:r>
          </a:p>
        </p:txBody>
      </p:sp>
      <p:sp>
        <p:nvSpPr>
          <p:cNvPr id="34" name="Rectangle 33">
            <a:extLst>
              <a:ext uri="{FF2B5EF4-FFF2-40B4-BE49-F238E27FC236}">
                <a16:creationId xmlns:a16="http://schemas.microsoft.com/office/drawing/2014/main" id="{38914B76-3990-4C18-A5A0-92D3BDADDDB9}"/>
              </a:ext>
            </a:extLst>
          </p:cNvPr>
          <p:cNvSpPr/>
          <p:nvPr/>
        </p:nvSpPr>
        <p:spPr>
          <a:xfrm>
            <a:off x="6555416" y="1939097"/>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OffensiveWord</a:t>
            </a:r>
          </a:p>
        </p:txBody>
      </p:sp>
      <p:sp>
        <p:nvSpPr>
          <p:cNvPr id="37" name="TextBox 36">
            <a:extLst>
              <a:ext uri="{FF2B5EF4-FFF2-40B4-BE49-F238E27FC236}">
                <a16:creationId xmlns:a16="http://schemas.microsoft.com/office/drawing/2014/main" id="{9A5F5578-E8EC-4E30-A9CF-D78E55FD79F2}"/>
              </a:ext>
            </a:extLst>
          </p:cNvPr>
          <p:cNvSpPr txBox="1"/>
          <p:nvPr/>
        </p:nvSpPr>
        <p:spPr>
          <a:xfrm>
            <a:off x="7757026" y="1991209"/>
            <a:ext cx="560474" cy="307777"/>
          </a:xfrm>
          <a:prstGeom prst="rect">
            <a:avLst/>
          </a:prstGeom>
          <a:noFill/>
        </p:spPr>
        <p:txBody>
          <a:bodyPr wrap="none" rtlCol="0">
            <a:spAutoFit/>
          </a:bodyPr>
          <a:lstStyle/>
          <a:p>
            <a:r>
              <a:rPr lang="en-GB" sz="1400" u="sng" dirty="0"/>
              <a:t>word</a:t>
            </a:r>
          </a:p>
        </p:txBody>
      </p:sp>
      <p:sp>
        <p:nvSpPr>
          <p:cNvPr id="65" name="Rectangle 64">
            <a:extLst>
              <a:ext uri="{FF2B5EF4-FFF2-40B4-BE49-F238E27FC236}">
                <a16:creationId xmlns:a16="http://schemas.microsoft.com/office/drawing/2014/main" id="{92690B7D-B2E2-4D26-B03F-7582EE62E788}"/>
              </a:ext>
            </a:extLst>
          </p:cNvPr>
          <p:cNvSpPr/>
          <p:nvPr/>
        </p:nvSpPr>
        <p:spPr>
          <a:xfrm>
            <a:off x="6145519" y="4539941"/>
            <a:ext cx="1461290"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cxnSp>
        <p:nvCxnSpPr>
          <p:cNvPr id="67" name="Elbow Connector 10">
            <a:extLst>
              <a:ext uri="{FF2B5EF4-FFF2-40B4-BE49-F238E27FC236}">
                <a16:creationId xmlns:a16="http://schemas.microsoft.com/office/drawing/2014/main" id="{811C1796-4E74-45FE-AACF-E07A7E8B1615}"/>
              </a:ext>
            </a:extLst>
          </p:cNvPr>
          <p:cNvCxnSpPr>
            <a:cxnSpLocks/>
          </p:cNvCxnSpPr>
          <p:nvPr/>
        </p:nvCxnSpPr>
        <p:spPr>
          <a:xfrm rot="16200000" flipV="1">
            <a:off x="5929105" y="2913631"/>
            <a:ext cx="701388" cy="119327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8" name="Diamond 67">
            <a:extLst>
              <a:ext uri="{FF2B5EF4-FFF2-40B4-BE49-F238E27FC236}">
                <a16:creationId xmlns:a16="http://schemas.microsoft.com/office/drawing/2014/main" id="{4785A898-0C9F-4DEC-B0B4-AC6752593B1E}"/>
              </a:ext>
            </a:extLst>
          </p:cNvPr>
          <p:cNvSpPr/>
          <p:nvPr/>
        </p:nvSpPr>
        <p:spPr>
          <a:xfrm>
            <a:off x="6574773" y="3639578"/>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69" name="Straight Arrow Connector 68">
            <a:extLst>
              <a:ext uri="{FF2B5EF4-FFF2-40B4-BE49-F238E27FC236}">
                <a16:creationId xmlns:a16="http://schemas.microsoft.com/office/drawing/2014/main" id="{C94C9629-134B-4531-B711-95ADD9875C57}"/>
              </a:ext>
            </a:extLst>
          </p:cNvPr>
          <p:cNvCxnSpPr>
            <a:cxnSpLocks/>
            <a:stCxn id="65" idx="0"/>
            <a:endCxn id="68" idx="2"/>
          </p:cNvCxnSpPr>
          <p:nvPr/>
        </p:nvCxnSpPr>
        <p:spPr>
          <a:xfrm flipH="1" flipV="1">
            <a:off x="6872375" y="4154534"/>
            <a:ext cx="3789" cy="385407"/>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CCAD586F-8363-4A25-8E8F-F5F9D9AF2FD0}"/>
              </a:ext>
            </a:extLst>
          </p:cNvPr>
          <p:cNvSpPr txBox="1"/>
          <p:nvPr/>
        </p:nvSpPr>
        <p:spPr>
          <a:xfrm>
            <a:off x="8021987" y="4453838"/>
            <a:ext cx="1003955" cy="738664"/>
          </a:xfrm>
          <a:prstGeom prst="rect">
            <a:avLst/>
          </a:prstGeom>
          <a:noFill/>
        </p:spPr>
        <p:txBody>
          <a:bodyPr wrap="square" rtlCol="0">
            <a:spAutoFit/>
          </a:bodyPr>
          <a:lstStyle/>
          <a:p>
            <a:r>
              <a:rPr lang="en-GB" sz="1400" u="sng" dirty="0"/>
              <a:t>id</a:t>
            </a:r>
          </a:p>
          <a:p>
            <a:r>
              <a:rPr lang="en-GB" sz="1400" dirty="0"/>
              <a:t>text</a:t>
            </a:r>
          </a:p>
          <a:p>
            <a:r>
              <a:rPr lang="en-GB" sz="1400" dirty="0"/>
              <a:t>mandatory</a:t>
            </a:r>
          </a:p>
        </p:txBody>
      </p:sp>
      <p:sp>
        <p:nvSpPr>
          <p:cNvPr id="78" name="TextBox 77">
            <a:extLst>
              <a:ext uri="{FF2B5EF4-FFF2-40B4-BE49-F238E27FC236}">
                <a16:creationId xmlns:a16="http://schemas.microsoft.com/office/drawing/2014/main" id="{D3A4EE8D-D02D-464D-A95E-2C67958FE9A9}"/>
              </a:ext>
            </a:extLst>
          </p:cNvPr>
          <p:cNvSpPr txBox="1"/>
          <p:nvPr/>
        </p:nvSpPr>
        <p:spPr>
          <a:xfrm>
            <a:off x="6836810" y="5109814"/>
            <a:ext cx="513282" cy="369332"/>
          </a:xfrm>
          <a:prstGeom prst="rect">
            <a:avLst/>
          </a:prstGeom>
          <a:noFill/>
        </p:spPr>
        <p:txBody>
          <a:bodyPr wrap="none" rtlCol="0">
            <a:spAutoFit/>
          </a:bodyPr>
          <a:lstStyle/>
          <a:p>
            <a:r>
              <a:rPr lang="en-GB" dirty="0"/>
              <a:t>0:N</a:t>
            </a:r>
          </a:p>
        </p:txBody>
      </p:sp>
      <p:sp>
        <p:nvSpPr>
          <p:cNvPr id="79" name="TextBox 78">
            <a:extLst>
              <a:ext uri="{FF2B5EF4-FFF2-40B4-BE49-F238E27FC236}">
                <a16:creationId xmlns:a16="http://schemas.microsoft.com/office/drawing/2014/main" id="{A9B88FC0-CB62-4CCC-B883-802FC82F18F1}"/>
              </a:ext>
            </a:extLst>
          </p:cNvPr>
          <p:cNvSpPr txBox="1"/>
          <p:nvPr/>
        </p:nvSpPr>
        <p:spPr>
          <a:xfrm>
            <a:off x="5699857" y="2843855"/>
            <a:ext cx="513282" cy="369332"/>
          </a:xfrm>
          <a:prstGeom prst="rect">
            <a:avLst/>
          </a:prstGeom>
          <a:noFill/>
        </p:spPr>
        <p:txBody>
          <a:bodyPr wrap="none" rtlCol="0">
            <a:spAutoFit/>
          </a:bodyPr>
          <a:lstStyle/>
          <a:p>
            <a:r>
              <a:rPr lang="en-GB" dirty="0"/>
              <a:t>3:N</a:t>
            </a:r>
          </a:p>
        </p:txBody>
      </p:sp>
      <p:sp>
        <p:nvSpPr>
          <p:cNvPr id="101" name="Diamond 100">
            <a:extLst>
              <a:ext uri="{FF2B5EF4-FFF2-40B4-BE49-F238E27FC236}">
                <a16:creationId xmlns:a16="http://schemas.microsoft.com/office/drawing/2014/main" id="{93186D20-A02C-4E68-988D-DE6FF6912DF9}"/>
              </a:ext>
            </a:extLst>
          </p:cNvPr>
          <p:cNvSpPr/>
          <p:nvPr/>
        </p:nvSpPr>
        <p:spPr>
          <a:xfrm>
            <a:off x="1688412" y="1929167"/>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sp>
        <p:nvSpPr>
          <p:cNvPr id="103" name="Rectangle 102">
            <a:extLst>
              <a:ext uri="{FF2B5EF4-FFF2-40B4-BE49-F238E27FC236}">
                <a16:creationId xmlns:a16="http://schemas.microsoft.com/office/drawing/2014/main" id="{EA5149B1-F9FB-4764-A73F-FBD2D28F7410}"/>
              </a:ext>
            </a:extLst>
          </p:cNvPr>
          <p:cNvSpPr/>
          <p:nvPr/>
        </p:nvSpPr>
        <p:spPr>
          <a:xfrm>
            <a:off x="2811403" y="1896068"/>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104" name="TextBox 103">
            <a:extLst>
              <a:ext uri="{FF2B5EF4-FFF2-40B4-BE49-F238E27FC236}">
                <a16:creationId xmlns:a16="http://schemas.microsoft.com/office/drawing/2014/main" id="{FE579E35-EA06-4F9F-96F0-6C4C8D4B9A11}"/>
              </a:ext>
            </a:extLst>
          </p:cNvPr>
          <p:cNvSpPr txBox="1"/>
          <p:nvPr/>
        </p:nvSpPr>
        <p:spPr>
          <a:xfrm>
            <a:off x="5088524" y="5798867"/>
            <a:ext cx="742328" cy="523220"/>
          </a:xfrm>
          <a:prstGeom prst="rect">
            <a:avLst/>
          </a:prstGeom>
          <a:noFill/>
        </p:spPr>
        <p:txBody>
          <a:bodyPr wrap="square" rtlCol="0">
            <a:spAutoFit/>
          </a:bodyPr>
          <a:lstStyle/>
          <a:p>
            <a:r>
              <a:rPr lang="en-GB" sz="1400" u="sng" dirty="0"/>
              <a:t>id</a:t>
            </a:r>
            <a:endParaRPr lang="en-GB" sz="1400" dirty="0"/>
          </a:p>
          <a:p>
            <a:r>
              <a:rPr lang="en-GB" sz="1400" dirty="0"/>
              <a:t>text</a:t>
            </a:r>
          </a:p>
        </p:txBody>
      </p:sp>
      <p:sp>
        <p:nvSpPr>
          <p:cNvPr id="105" name="TextBox 104">
            <a:extLst>
              <a:ext uri="{FF2B5EF4-FFF2-40B4-BE49-F238E27FC236}">
                <a16:creationId xmlns:a16="http://schemas.microsoft.com/office/drawing/2014/main" id="{7A3706E3-C12E-4F2D-8196-759B0821ECF0}"/>
              </a:ext>
            </a:extLst>
          </p:cNvPr>
          <p:cNvSpPr txBox="1"/>
          <p:nvPr/>
        </p:nvSpPr>
        <p:spPr>
          <a:xfrm>
            <a:off x="2272446" y="1885494"/>
            <a:ext cx="481222" cy="369332"/>
          </a:xfrm>
          <a:prstGeom prst="rect">
            <a:avLst/>
          </a:prstGeom>
          <a:noFill/>
        </p:spPr>
        <p:txBody>
          <a:bodyPr wrap="square" rtlCol="0">
            <a:spAutoFit/>
          </a:bodyPr>
          <a:lstStyle/>
          <a:p>
            <a:r>
              <a:rPr lang="en-GB" dirty="0"/>
              <a:t>1:1</a:t>
            </a:r>
          </a:p>
        </p:txBody>
      </p:sp>
      <p:sp>
        <p:nvSpPr>
          <p:cNvPr id="106" name="TextBox 105">
            <a:extLst>
              <a:ext uri="{FF2B5EF4-FFF2-40B4-BE49-F238E27FC236}">
                <a16:creationId xmlns:a16="http://schemas.microsoft.com/office/drawing/2014/main" id="{F61B6DE4-AF88-4F61-A8C9-DD3006A982F1}"/>
              </a:ext>
            </a:extLst>
          </p:cNvPr>
          <p:cNvSpPr txBox="1"/>
          <p:nvPr/>
        </p:nvSpPr>
        <p:spPr>
          <a:xfrm>
            <a:off x="1963982" y="2488901"/>
            <a:ext cx="513282" cy="369332"/>
          </a:xfrm>
          <a:prstGeom prst="rect">
            <a:avLst/>
          </a:prstGeom>
          <a:noFill/>
        </p:spPr>
        <p:txBody>
          <a:bodyPr wrap="none" rtlCol="0">
            <a:spAutoFit/>
          </a:bodyPr>
          <a:lstStyle/>
          <a:p>
            <a:r>
              <a:rPr lang="en-GB" dirty="0"/>
              <a:t>0:N</a:t>
            </a:r>
          </a:p>
        </p:txBody>
      </p:sp>
      <p:cxnSp>
        <p:nvCxnSpPr>
          <p:cNvPr id="107" name="Straight Arrow Connector 106">
            <a:extLst>
              <a:ext uri="{FF2B5EF4-FFF2-40B4-BE49-F238E27FC236}">
                <a16:creationId xmlns:a16="http://schemas.microsoft.com/office/drawing/2014/main" id="{D93A08C5-D7AA-4A5F-8FDE-043C0E62D60D}"/>
              </a:ext>
            </a:extLst>
          </p:cNvPr>
          <p:cNvCxnSpPr>
            <a:cxnSpLocks/>
            <a:stCxn id="101" idx="2"/>
            <a:endCxn id="42" idx="0"/>
          </p:cNvCxnSpPr>
          <p:nvPr/>
        </p:nvCxnSpPr>
        <p:spPr>
          <a:xfrm flipH="1">
            <a:off x="1984419" y="2444123"/>
            <a:ext cx="1595" cy="41794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C9E95D04-FC96-44A9-9DE1-4B29776D49FD}"/>
              </a:ext>
            </a:extLst>
          </p:cNvPr>
          <p:cNvCxnSpPr>
            <a:cxnSpLocks/>
            <a:stCxn id="103" idx="1"/>
            <a:endCxn id="101" idx="3"/>
          </p:cNvCxnSpPr>
          <p:nvPr/>
        </p:nvCxnSpPr>
        <p:spPr>
          <a:xfrm flipH="1" flipV="1">
            <a:off x="2283616" y="2186645"/>
            <a:ext cx="527787" cy="299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3A11600D-69B4-45F0-BCB3-CFC03E0929F2}"/>
              </a:ext>
            </a:extLst>
          </p:cNvPr>
          <p:cNvCxnSpPr>
            <a:cxnSpLocks/>
            <a:stCxn id="17" idx="0"/>
            <a:endCxn id="16" idx="2"/>
          </p:cNvCxnSpPr>
          <p:nvPr/>
        </p:nvCxnSpPr>
        <p:spPr>
          <a:xfrm flipH="1" flipV="1">
            <a:off x="3166842" y="3429000"/>
            <a:ext cx="6089" cy="106826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947ABE3-984F-4CDF-9C46-CD017B2728D2}"/>
              </a:ext>
            </a:extLst>
          </p:cNvPr>
          <p:cNvCxnSpPr>
            <a:cxnSpLocks/>
            <a:stCxn id="16" idx="3"/>
            <a:endCxn id="18" idx="1"/>
          </p:cNvCxnSpPr>
          <p:nvPr/>
        </p:nvCxnSpPr>
        <p:spPr>
          <a:xfrm>
            <a:off x="3464444" y="3171522"/>
            <a:ext cx="911032" cy="848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9653FD14-784D-4C8C-8843-309E7C6E040D}"/>
              </a:ext>
            </a:extLst>
          </p:cNvPr>
          <p:cNvCxnSpPr>
            <a:cxnSpLocks/>
          </p:cNvCxnSpPr>
          <p:nvPr/>
        </p:nvCxnSpPr>
        <p:spPr>
          <a:xfrm>
            <a:off x="3172930" y="5058928"/>
            <a:ext cx="0" cy="42325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Diamond 125">
            <a:extLst>
              <a:ext uri="{FF2B5EF4-FFF2-40B4-BE49-F238E27FC236}">
                <a16:creationId xmlns:a16="http://schemas.microsoft.com/office/drawing/2014/main" id="{0FD0AE2A-D08E-4373-A2D7-C9F7530CD8CC}"/>
              </a:ext>
            </a:extLst>
          </p:cNvPr>
          <p:cNvSpPr/>
          <p:nvPr/>
        </p:nvSpPr>
        <p:spPr>
          <a:xfrm>
            <a:off x="2890038" y="5479146"/>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127" name="Elbow Connector 32">
            <a:extLst>
              <a:ext uri="{FF2B5EF4-FFF2-40B4-BE49-F238E27FC236}">
                <a16:creationId xmlns:a16="http://schemas.microsoft.com/office/drawing/2014/main" id="{AECD776D-1D7D-428F-8EAA-58AE2376BF09}"/>
              </a:ext>
            </a:extLst>
          </p:cNvPr>
          <p:cNvCxnSpPr>
            <a:cxnSpLocks/>
            <a:stCxn id="126" idx="3"/>
            <a:endCxn id="131" idx="1"/>
          </p:cNvCxnSpPr>
          <p:nvPr/>
        </p:nvCxnSpPr>
        <p:spPr>
          <a:xfrm>
            <a:off x="3485242" y="5736624"/>
            <a:ext cx="478499"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31" name="Rectangle 130">
            <a:extLst>
              <a:ext uri="{FF2B5EF4-FFF2-40B4-BE49-F238E27FC236}">
                <a16:creationId xmlns:a16="http://schemas.microsoft.com/office/drawing/2014/main" id="{327A0BE5-AEC1-4490-8F76-FFF3E2F2D3EB}"/>
              </a:ext>
            </a:extLst>
          </p:cNvPr>
          <p:cNvSpPr/>
          <p:nvPr/>
        </p:nvSpPr>
        <p:spPr>
          <a:xfrm>
            <a:off x="3963741" y="5443054"/>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32" name="TextBox 131">
            <a:extLst>
              <a:ext uri="{FF2B5EF4-FFF2-40B4-BE49-F238E27FC236}">
                <a16:creationId xmlns:a16="http://schemas.microsoft.com/office/drawing/2014/main" id="{09FC396F-F522-4381-8AF6-E5E470D4E89F}"/>
              </a:ext>
            </a:extLst>
          </p:cNvPr>
          <p:cNvSpPr txBox="1"/>
          <p:nvPr/>
        </p:nvSpPr>
        <p:spPr>
          <a:xfrm>
            <a:off x="3470919" y="5707470"/>
            <a:ext cx="481222" cy="369332"/>
          </a:xfrm>
          <a:prstGeom prst="rect">
            <a:avLst/>
          </a:prstGeom>
          <a:noFill/>
        </p:spPr>
        <p:txBody>
          <a:bodyPr wrap="none" rtlCol="0">
            <a:spAutoFit/>
          </a:bodyPr>
          <a:lstStyle/>
          <a:p>
            <a:r>
              <a:rPr lang="en-GB" dirty="0"/>
              <a:t>1:1</a:t>
            </a:r>
          </a:p>
        </p:txBody>
      </p:sp>
      <p:sp>
        <p:nvSpPr>
          <p:cNvPr id="133" name="TextBox 132">
            <a:extLst>
              <a:ext uri="{FF2B5EF4-FFF2-40B4-BE49-F238E27FC236}">
                <a16:creationId xmlns:a16="http://schemas.microsoft.com/office/drawing/2014/main" id="{130B5876-F29F-4369-836F-FC0376CE9F97}"/>
              </a:ext>
            </a:extLst>
          </p:cNvPr>
          <p:cNvSpPr txBox="1"/>
          <p:nvPr/>
        </p:nvSpPr>
        <p:spPr>
          <a:xfrm>
            <a:off x="2646750" y="5119832"/>
            <a:ext cx="513282" cy="369332"/>
          </a:xfrm>
          <a:prstGeom prst="rect">
            <a:avLst/>
          </a:prstGeom>
          <a:noFill/>
        </p:spPr>
        <p:txBody>
          <a:bodyPr wrap="none" rtlCol="0">
            <a:spAutoFit/>
          </a:bodyPr>
          <a:lstStyle/>
          <a:p>
            <a:r>
              <a:rPr lang="en-GB" dirty="0"/>
              <a:t>0:N</a:t>
            </a:r>
          </a:p>
        </p:txBody>
      </p:sp>
      <p:sp>
        <p:nvSpPr>
          <p:cNvPr id="134" name="TextBox 133">
            <a:extLst>
              <a:ext uri="{FF2B5EF4-FFF2-40B4-BE49-F238E27FC236}">
                <a16:creationId xmlns:a16="http://schemas.microsoft.com/office/drawing/2014/main" id="{79B8D050-21E5-4098-8B0A-C6749DA8B218}"/>
              </a:ext>
            </a:extLst>
          </p:cNvPr>
          <p:cNvSpPr txBox="1"/>
          <p:nvPr/>
        </p:nvSpPr>
        <p:spPr>
          <a:xfrm>
            <a:off x="3970551" y="4493998"/>
            <a:ext cx="999535" cy="954107"/>
          </a:xfrm>
          <a:prstGeom prst="rect">
            <a:avLst/>
          </a:prstGeom>
          <a:noFill/>
        </p:spPr>
        <p:txBody>
          <a:bodyPr wrap="square" rtlCol="0">
            <a:spAutoFit/>
          </a:bodyPr>
          <a:lstStyle/>
          <a:p>
            <a:r>
              <a:rPr lang="en-GB" sz="1400" u="sng" dirty="0"/>
              <a:t>id</a:t>
            </a:r>
            <a:endParaRPr lang="en-GB" sz="1400" dirty="0"/>
          </a:p>
          <a:p>
            <a:r>
              <a:rPr lang="en-GB" sz="1400" dirty="0" err="1"/>
              <a:t>canceled</a:t>
            </a:r>
            <a:endParaRPr lang="en-GB" sz="1400" dirty="0"/>
          </a:p>
          <a:p>
            <a:r>
              <a:rPr lang="en-GB" sz="1400" dirty="0"/>
              <a:t>points</a:t>
            </a:r>
          </a:p>
          <a:p>
            <a:r>
              <a:rPr lang="en-GB" sz="1400" dirty="0"/>
              <a:t>age</a:t>
            </a:r>
          </a:p>
        </p:txBody>
      </p:sp>
      <p:sp>
        <p:nvSpPr>
          <p:cNvPr id="96" name="Diamond 125">
            <a:extLst>
              <a:ext uri="{FF2B5EF4-FFF2-40B4-BE49-F238E27FC236}">
                <a16:creationId xmlns:a16="http://schemas.microsoft.com/office/drawing/2014/main" id="{7AD7D8C6-22CF-4027-AB9B-37668C749C23}"/>
              </a:ext>
            </a:extLst>
          </p:cNvPr>
          <p:cNvSpPr/>
          <p:nvPr/>
        </p:nvSpPr>
        <p:spPr>
          <a:xfrm>
            <a:off x="6578836" y="5479146"/>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102" name="Elbow Connector 32">
            <a:extLst>
              <a:ext uri="{FF2B5EF4-FFF2-40B4-BE49-F238E27FC236}">
                <a16:creationId xmlns:a16="http://schemas.microsoft.com/office/drawing/2014/main" id="{B86C9FA1-E8AE-49B9-8356-8FFD08BF9EE2}"/>
              </a:ext>
            </a:extLst>
          </p:cNvPr>
          <p:cNvCxnSpPr>
            <a:cxnSpLocks/>
            <a:stCxn id="131" idx="3"/>
            <a:endCxn id="96" idx="1"/>
          </p:cNvCxnSpPr>
          <p:nvPr/>
        </p:nvCxnSpPr>
        <p:spPr>
          <a:xfrm flipV="1">
            <a:off x="5101728" y="5736624"/>
            <a:ext cx="1477108"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6" name="Straight Arrow Connector 68">
            <a:extLst>
              <a:ext uri="{FF2B5EF4-FFF2-40B4-BE49-F238E27FC236}">
                <a16:creationId xmlns:a16="http://schemas.microsoft.com/office/drawing/2014/main" id="{F12B986E-A99F-49DC-9C80-93407A107C65}"/>
              </a:ext>
            </a:extLst>
          </p:cNvPr>
          <p:cNvCxnSpPr>
            <a:cxnSpLocks/>
            <a:stCxn id="96" idx="0"/>
            <a:endCxn id="65" idx="2"/>
          </p:cNvCxnSpPr>
          <p:nvPr/>
        </p:nvCxnSpPr>
        <p:spPr>
          <a:xfrm flipH="1" flipV="1">
            <a:off x="6876164" y="5127082"/>
            <a:ext cx="274" cy="35206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7" name="TextBox 77">
            <a:extLst>
              <a:ext uri="{FF2B5EF4-FFF2-40B4-BE49-F238E27FC236}">
                <a16:creationId xmlns:a16="http://schemas.microsoft.com/office/drawing/2014/main" id="{C22DABB1-990E-40F5-A8F0-DED7DF7125BE}"/>
              </a:ext>
            </a:extLst>
          </p:cNvPr>
          <p:cNvSpPr txBox="1"/>
          <p:nvPr/>
        </p:nvSpPr>
        <p:spPr>
          <a:xfrm>
            <a:off x="5135991" y="5433667"/>
            <a:ext cx="481222" cy="369332"/>
          </a:xfrm>
          <a:prstGeom prst="rect">
            <a:avLst/>
          </a:prstGeom>
          <a:noFill/>
        </p:spPr>
        <p:txBody>
          <a:bodyPr wrap="none" rtlCol="0">
            <a:spAutoFit/>
          </a:bodyPr>
          <a:lstStyle/>
          <a:p>
            <a:r>
              <a:rPr lang="en-GB" dirty="0"/>
              <a:t>1:1</a:t>
            </a:r>
          </a:p>
        </p:txBody>
      </p:sp>
      <p:sp>
        <p:nvSpPr>
          <p:cNvPr id="138" name="TextBox 77">
            <a:extLst>
              <a:ext uri="{FF2B5EF4-FFF2-40B4-BE49-F238E27FC236}">
                <a16:creationId xmlns:a16="http://schemas.microsoft.com/office/drawing/2014/main" id="{45B58DD4-CDB3-4421-85C9-2EDF354B1B66}"/>
              </a:ext>
            </a:extLst>
          </p:cNvPr>
          <p:cNvSpPr txBox="1"/>
          <p:nvPr/>
        </p:nvSpPr>
        <p:spPr>
          <a:xfrm>
            <a:off x="6925021" y="4117955"/>
            <a:ext cx="481222" cy="369332"/>
          </a:xfrm>
          <a:prstGeom prst="rect">
            <a:avLst/>
          </a:prstGeom>
          <a:noFill/>
        </p:spPr>
        <p:txBody>
          <a:bodyPr wrap="none" rtlCol="0">
            <a:spAutoFit/>
          </a:bodyPr>
          <a:lstStyle/>
          <a:p>
            <a:r>
              <a:rPr lang="en-GB" dirty="0"/>
              <a:t>1:1</a:t>
            </a:r>
          </a:p>
        </p:txBody>
      </p:sp>
      <p:sp>
        <p:nvSpPr>
          <p:cNvPr id="139" name="TextBox 23">
            <a:extLst>
              <a:ext uri="{FF2B5EF4-FFF2-40B4-BE49-F238E27FC236}">
                <a16:creationId xmlns:a16="http://schemas.microsoft.com/office/drawing/2014/main" id="{B42ED671-09F8-447F-B73B-DAF6F373B206}"/>
              </a:ext>
            </a:extLst>
          </p:cNvPr>
          <p:cNvSpPr txBox="1"/>
          <p:nvPr/>
        </p:nvSpPr>
        <p:spPr>
          <a:xfrm>
            <a:off x="1096868" y="2147104"/>
            <a:ext cx="940192" cy="307777"/>
          </a:xfrm>
          <a:prstGeom prst="rect">
            <a:avLst/>
          </a:prstGeom>
          <a:noFill/>
        </p:spPr>
        <p:txBody>
          <a:bodyPr wrap="square" rtlCol="0">
            <a:spAutoFit/>
          </a:bodyPr>
          <a:lstStyle/>
          <a:p>
            <a:r>
              <a:rPr lang="en-GB" sz="1400" dirty="0">
                <a:solidFill>
                  <a:srgbClr val="FF0000"/>
                </a:solidFill>
              </a:rPr>
              <a:t>logging</a:t>
            </a:r>
          </a:p>
        </p:txBody>
      </p:sp>
      <p:sp>
        <p:nvSpPr>
          <p:cNvPr id="140" name="TextBox 23">
            <a:extLst>
              <a:ext uri="{FF2B5EF4-FFF2-40B4-BE49-F238E27FC236}">
                <a16:creationId xmlns:a16="http://schemas.microsoft.com/office/drawing/2014/main" id="{91A79E42-FBA0-454A-9D03-930EB74DBB01}"/>
              </a:ext>
            </a:extLst>
          </p:cNvPr>
          <p:cNvSpPr txBox="1"/>
          <p:nvPr/>
        </p:nvSpPr>
        <p:spPr>
          <a:xfrm>
            <a:off x="1096868" y="4266064"/>
            <a:ext cx="796632" cy="307777"/>
          </a:xfrm>
          <a:prstGeom prst="rect">
            <a:avLst/>
          </a:prstGeom>
          <a:noFill/>
        </p:spPr>
        <p:txBody>
          <a:bodyPr wrap="square" rtlCol="0">
            <a:spAutoFit/>
          </a:bodyPr>
          <a:lstStyle/>
          <a:p>
            <a:r>
              <a:rPr lang="en-GB" sz="1400" dirty="0">
                <a:solidFill>
                  <a:srgbClr val="FF0000"/>
                </a:solidFill>
              </a:rPr>
              <a:t>sending</a:t>
            </a:r>
          </a:p>
        </p:txBody>
      </p:sp>
      <p:sp>
        <p:nvSpPr>
          <p:cNvPr id="141" name="TextBox 23">
            <a:extLst>
              <a:ext uri="{FF2B5EF4-FFF2-40B4-BE49-F238E27FC236}">
                <a16:creationId xmlns:a16="http://schemas.microsoft.com/office/drawing/2014/main" id="{BB19FF49-D625-4E1C-9770-882D29DF4C0A}"/>
              </a:ext>
            </a:extLst>
          </p:cNvPr>
          <p:cNvSpPr txBox="1"/>
          <p:nvPr/>
        </p:nvSpPr>
        <p:spPr>
          <a:xfrm>
            <a:off x="2247742" y="5772232"/>
            <a:ext cx="845837" cy="307777"/>
          </a:xfrm>
          <a:prstGeom prst="rect">
            <a:avLst/>
          </a:prstGeom>
          <a:noFill/>
        </p:spPr>
        <p:txBody>
          <a:bodyPr wrap="square" rtlCol="0">
            <a:spAutoFit/>
          </a:bodyPr>
          <a:lstStyle/>
          <a:p>
            <a:r>
              <a:rPr lang="en-GB" sz="1400" dirty="0">
                <a:solidFill>
                  <a:srgbClr val="FF0000"/>
                </a:solidFill>
              </a:rPr>
              <a:t>including</a:t>
            </a:r>
          </a:p>
        </p:txBody>
      </p:sp>
      <p:sp>
        <p:nvSpPr>
          <p:cNvPr id="142" name="TextBox 23">
            <a:extLst>
              <a:ext uri="{FF2B5EF4-FFF2-40B4-BE49-F238E27FC236}">
                <a16:creationId xmlns:a16="http://schemas.microsoft.com/office/drawing/2014/main" id="{2C00AB0C-EA75-4914-927D-AAAC1BF7AD45}"/>
              </a:ext>
            </a:extLst>
          </p:cNvPr>
          <p:cNvSpPr txBox="1"/>
          <p:nvPr/>
        </p:nvSpPr>
        <p:spPr>
          <a:xfrm>
            <a:off x="3268751" y="3238623"/>
            <a:ext cx="845837" cy="307777"/>
          </a:xfrm>
          <a:prstGeom prst="rect">
            <a:avLst/>
          </a:prstGeom>
          <a:noFill/>
        </p:spPr>
        <p:txBody>
          <a:bodyPr wrap="square" rtlCol="0">
            <a:spAutoFit/>
          </a:bodyPr>
          <a:lstStyle/>
          <a:p>
            <a:r>
              <a:rPr lang="en-GB" sz="1400" dirty="0">
                <a:solidFill>
                  <a:srgbClr val="FF0000"/>
                </a:solidFill>
              </a:rPr>
              <a:t>referring</a:t>
            </a:r>
          </a:p>
        </p:txBody>
      </p:sp>
      <p:sp>
        <p:nvSpPr>
          <p:cNvPr id="144" name="TextBox 23">
            <a:extLst>
              <a:ext uri="{FF2B5EF4-FFF2-40B4-BE49-F238E27FC236}">
                <a16:creationId xmlns:a16="http://schemas.microsoft.com/office/drawing/2014/main" id="{CD07077A-173B-45A8-9395-693547C0F547}"/>
              </a:ext>
            </a:extLst>
          </p:cNvPr>
          <p:cNvSpPr txBox="1"/>
          <p:nvPr/>
        </p:nvSpPr>
        <p:spPr>
          <a:xfrm>
            <a:off x="7078150" y="5766879"/>
            <a:ext cx="1057513" cy="307777"/>
          </a:xfrm>
          <a:prstGeom prst="rect">
            <a:avLst/>
          </a:prstGeom>
          <a:noFill/>
        </p:spPr>
        <p:txBody>
          <a:bodyPr wrap="square" rtlCol="0">
            <a:spAutoFit/>
          </a:bodyPr>
          <a:lstStyle/>
          <a:p>
            <a:r>
              <a:rPr lang="en-GB" sz="1400" dirty="0">
                <a:solidFill>
                  <a:srgbClr val="FF0000"/>
                </a:solidFill>
              </a:rPr>
              <a:t>replying</a:t>
            </a:r>
          </a:p>
        </p:txBody>
      </p:sp>
      <p:sp>
        <p:nvSpPr>
          <p:cNvPr id="145" name="TextBox 23">
            <a:extLst>
              <a:ext uri="{FF2B5EF4-FFF2-40B4-BE49-F238E27FC236}">
                <a16:creationId xmlns:a16="http://schemas.microsoft.com/office/drawing/2014/main" id="{0AD33BDF-B53A-49EF-9949-981A7DF00ED7}"/>
              </a:ext>
            </a:extLst>
          </p:cNvPr>
          <p:cNvSpPr txBox="1"/>
          <p:nvPr/>
        </p:nvSpPr>
        <p:spPr>
          <a:xfrm>
            <a:off x="6989179" y="3549752"/>
            <a:ext cx="1057513" cy="307777"/>
          </a:xfrm>
          <a:prstGeom prst="rect">
            <a:avLst/>
          </a:prstGeom>
          <a:noFill/>
        </p:spPr>
        <p:txBody>
          <a:bodyPr wrap="square" rtlCol="0">
            <a:spAutoFit/>
          </a:bodyPr>
          <a:lstStyle/>
          <a:p>
            <a:r>
              <a:rPr lang="en-GB" sz="1400" dirty="0">
                <a:solidFill>
                  <a:srgbClr val="FF0000"/>
                </a:solidFill>
              </a:rPr>
              <a:t>having</a:t>
            </a:r>
          </a:p>
        </p:txBody>
      </p:sp>
      <p:sp>
        <p:nvSpPr>
          <p:cNvPr id="58" name="Diamond 125">
            <a:extLst>
              <a:ext uri="{FF2B5EF4-FFF2-40B4-BE49-F238E27FC236}">
                <a16:creationId xmlns:a16="http://schemas.microsoft.com/office/drawing/2014/main" id="{6F729D96-8883-4E7F-BDD7-F0A28685D9F5}"/>
              </a:ext>
            </a:extLst>
          </p:cNvPr>
          <p:cNvSpPr/>
          <p:nvPr/>
        </p:nvSpPr>
        <p:spPr>
          <a:xfrm>
            <a:off x="1537632" y="5223215"/>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sp>
        <p:nvSpPr>
          <p:cNvPr id="71" name="Rectangle 70">
            <a:extLst>
              <a:ext uri="{FF2B5EF4-FFF2-40B4-BE49-F238E27FC236}">
                <a16:creationId xmlns:a16="http://schemas.microsoft.com/office/drawing/2014/main" id="{CE7EA96B-5172-4EEA-AF6F-A77DC23A719B}"/>
              </a:ext>
            </a:extLst>
          </p:cNvPr>
          <p:cNvSpPr/>
          <p:nvPr/>
        </p:nvSpPr>
        <p:spPr>
          <a:xfrm>
            <a:off x="702246" y="5839101"/>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Statistics</a:t>
            </a:r>
          </a:p>
        </p:txBody>
      </p:sp>
      <p:sp>
        <p:nvSpPr>
          <p:cNvPr id="72" name="TextBox 71">
            <a:extLst>
              <a:ext uri="{FF2B5EF4-FFF2-40B4-BE49-F238E27FC236}">
                <a16:creationId xmlns:a16="http://schemas.microsoft.com/office/drawing/2014/main" id="{959EDA33-77A2-4ED3-8136-F1EC987DDE80}"/>
              </a:ext>
            </a:extLst>
          </p:cNvPr>
          <p:cNvSpPr txBox="1"/>
          <p:nvPr/>
        </p:nvSpPr>
        <p:spPr>
          <a:xfrm>
            <a:off x="178561" y="4902272"/>
            <a:ext cx="999535" cy="954107"/>
          </a:xfrm>
          <a:prstGeom prst="rect">
            <a:avLst/>
          </a:prstGeom>
          <a:noFill/>
        </p:spPr>
        <p:txBody>
          <a:bodyPr wrap="square" rtlCol="0">
            <a:spAutoFit/>
          </a:bodyPr>
          <a:lstStyle/>
          <a:p>
            <a:r>
              <a:rPr lang="en-GB" sz="1400" u="sng" dirty="0"/>
              <a:t>id</a:t>
            </a:r>
          </a:p>
          <a:p>
            <a:r>
              <a:rPr lang="en-GB" sz="1400" dirty="0"/>
              <a:t>age</a:t>
            </a:r>
          </a:p>
          <a:p>
            <a:r>
              <a:rPr lang="en-GB" sz="1400" dirty="0"/>
              <a:t>sex</a:t>
            </a:r>
          </a:p>
          <a:p>
            <a:r>
              <a:rPr lang="en-GB" sz="1400" dirty="0"/>
              <a:t>expertise</a:t>
            </a:r>
          </a:p>
        </p:txBody>
      </p:sp>
      <p:cxnSp>
        <p:nvCxnSpPr>
          <p:cNvPr id="43" name="Connector: Elbow 42">
            <a:extLst>
              <a:ext uri="{FF2B5EF4-FFF2-40B4-BE49-F238E27FC236}">
                <a16:creationId xmlns:a16="http://schemas.microsoft.com/office/drawing/2014/main" id="{30D3B947-DDDA-454C-A8C3-89D105645A47}"/>
              </a:ext>
            </a:extLst>
          </p:cNvPr>
          <p:cNvCxnSpPr>
            <a:stCxn id="58" idx="1"/>
            <a:endCxn id="71" idx="0"/>
          </p:cNvCxnSpPr>
          <p:nvPr/>
        </p:nvCxnSpPr>
        <p:spPr>
          <a:xfrm rot="10800000" flipV="1">
            <a:off x="1271240" y="5480693"/>
            <a:ext cx="266392" cy="35840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290DEF01-FE0B-4917-A000-67D30F22CDAE}"/>
              </a:ext>
            </a:extLst>
          </p:cNvPr>
          <p:cNvCxnSpPr>
            <a:cxnSpLocks/>
            <a:stCxn id="58" idx="3"/>
          </p:cNvCxnSpPr>
          <p:nvPr/>
        </p:nvCxnSpPr>
        <p:spPr>
          <a:xfrm flipV="1">
            <a:off x="2132836" y="5073902"/>
            <a:ext cx="393021" cy="40679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577DAA94-76FE-46EA-893A-29F9FDE9D569}"/>
              </a:ext>
            </a:extLst>
          </p:cNvPr>
          <p:cNvSpPr txBox="1"/>
          <p:nvPr/>
        </p:nvSpPr>
        <p:spPr>
          <a:xfrm>
            <a:off x="911064" y="5143999"/>
            <a:ext cx="481222" cy="369332"/>
          </a:xfrm>
          <a:prstGeom prst="rect">
            <a:avLst/>
          </a:prstGeom>
          <a:noFill/>
        </p:spPr>
        <p:txBody>
          <a:bodyPr wrap="square" rtlCol="0">
            <a:spAutoFit/>
          </a:bodyPr>
          <a:lstStyle/>
          <a:p>
            <a:r>
              <a:rPr lang="en-GB" dirty="0"/>
              <a:t>1:1</a:t>
            </a:r>
          </a:p>
        </p:txBody>
      </p:sp>
      <p:sp>
        <p:nvSpPr>
          <p:cNvPr id="90" name="TextBox 89">
            <a:extLst>
              <a:ext uri="{FF2B5EF4-FFF2-40B4-BE49-F238E27FC236}">
                <a16:creationId xmlns:a16="http://schemas.microsoft.com/office/drawing/2014/main" id="{20BB6281-BC66-4B14-8E04-EA5A7B2D07EE}"/>
              </a:ext>
            </a:extLst>
          </p:cNvPr>
          <p:cNvSpPr txBox="1"/>
          <p:nvPr/>
        </p:nvSpPr>
        <p:spPr>
          <a:xfrm>
            <a:off x="2111214" y="5424766"/>
            <a:ext cx="481222" cy="369332"/>
          </a:xfrm>
          <a:prstGeom prst="rect">
            <a:avLst/>
          </a:prstGeom>
          <a:noFill/>
        </p:spPr>
        <p:txBody>
          <a:bodyPr wrap="square" rtlCol="0">
            <a:spAutoFit/>
          </a:bodyPr>
          <a:lstStyle/>
          <a:p>
            <a:r>
              <a:rPr lang="en-GB" dirty="0"/>
              <a:t>1:1</a:t>
            </a:r>
          </a:p>
        </p:txBody>
      </p:sp>
      <p:sp>
        <p:nvSpPr>
          <p:cNvPr id="93" name="Title 1">
            <a:extLst>
              <a:ext uri="{FF2B5EF4-FFF2-40B4-BE49-F238E27FC236}">
                <a16:creationId xmlns:a16="http://schemas.microsoft.com/office/drawing/2014/main" id="{E4E006F0-9AE7-4429-AD34-9F0F492587B9}"/>
              </a:ext>
            </a:extLst>
          </p:cNvPr>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Entity Relationship</a:t>
            </a:r>
          </a:p>
        </p:txBody>
      </p:sp>
      <p:sp>
        <p:nvSpPr>
          <p:cNvPr id="94" name="TextBox 23">
            <a:extLst>
              <a:ext uri="{FF2B5EF4-FFF2-40B4-BE49-F238E27FC236}">
                <a16:creationId xmlns:a16="http://schemas.microsoft.com/office/drawing/2014/main" id="{96CEDC6E-311E-42B4-BF18-6662FC2D5E6C}"/>
              </a:ext>
            </a:extLst>
          </p:cNvPr>
          <p:cNvSpPr txBox="1"/>
          <p:nvPr/>
        </p:nvSpPr>
        <p:spPr>
          <a:xfrm>
            <a:off x="974887" y="4914836"/>
            <a:ext cx="954502" cy="307777"/>
          </a:xfrm>
          <a:prstGeom prst="rect">
            <a:avLst/>
          </a:prstGeom>
          <a:noFill/>
        </p:spPr>
        <p:txBody>
          <a:bodyPr wrap="square" rtlCol="0">
            <a:spAutoFit/>
          </a:bodyPr>
          <a:lstStyle/>
          <a:p>
            <a:r>
              <a:rPr lang="en-GB" sz="1400" dirty="0">
                <a:solidFill>
                  <a:srgbClr val="FF0000"/>
                </a:solidFill>
              </a:rPr>
              <a:t>belonging</a:t>
            </a:r>
          </a:p>
        </p:txBody>
      </p:sp>
    </p:spTree>
    <p:extLst>
      <p:ext uri="{BB962C8B-B14F-4D97-AF65-F5344CB8AC3E}">
        <p14:creationId xmlns:p14="http://schemas.microsoft.com/office/powerpoint/2010/main" val="235916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Relational model</a:t>
            </a:r>
          </a:p>
        </p:txBody>
      </p:sp>
      <p:sp>
        <p:nvSpPr>
          <p:cNvPr id="3" name="Content Placeholder 2"/>
          <p:cNvSpPr>
            <a:spLocks noGrp="1"/>
          </p:cNvSpPr>
          <p:nvPr>
            <p:ph idx="1"/>
          </p:nvPr>
        </p:nvSpPr>
        <p:spPr>
          <a:xfrm>
            <a:off x="509047" y="1630624"/>
            <a:ext cx="8519447" cy="4862250"/>
          </a:xfrm>
        </p:spPr>
        <p:txBody>
          <a:bodyPr>
            <a:normAutofit fontScale="92500" lnSpcReduction="10000"/>
          </a:bodyPr>
          <a:lstStyle/>
          <a:p>
            <a:pPr marL="0" indent="0">
              <a:buNone/>
            </a:pPr>
            <a:r>
              <a:rPr lang="en-GB" sz="2000" dirty="0"/>
              <a:t>log(</a:t>
            </a:r>
            <a:r>
              <a:rPr lang="en-GB" sz="2000" u="sng" dirty="0"/>
              <a:t>id</a:t>
            </a:r>
            <a:r>
              <a:rPr lang="en-GB" sz="2000" dirty="0"/>
              <a:t>, user, datetime)		</a:t>
            </a:r>
          </a:p>
          <a:p>
            <a:pPr marL="0" indent="0">
              <a:buNone/>
            </a:pPr>
            <a:endParaRPr lang="en-GB" sz="2000" dirty="0"/>
          </a:p>
          <a:p>
            <a:pPr marL="0" indent="0">
              <a:buNone/>
            </a:pPr>
            <a:r>
              <a:rPr lang="en-GB" sz="2000" dirty="0"/>
              <a:t>user(</a:t>
            </a:r>
            <a:r>
              <a:rPr lang="en-GB" sz="2000" u="sng" dirty="0"/>
              <a:t>id</a:t>
            </a:r>
            <a:r>
              <a:rPr lang="en-GB" sz="2000" dirty="0"/>
              <a:t>, username, password, email, banned, points)</a:t>
            </a:r>
          </a:p>
          <a:p>
            <a:pPr marL="0" indent="0">
              <a:buNone/>
            </a:pPr>
            <a:endParaRPr lang="en-GB" sz="2000" dirty="0"/>
          </a:p>
          <a:p>
            <a:pPr marL="0" indent="0">
              <a:buNone/>
            </a:pPr>
            <a:r>
              <a:rPr lang="en-GB" sz="2000" dirty="0"/>
              <a:t>submission(</a:t>
            </a:r>
            <a:r>
              <a:rPr lang="en-GB" sz="2000" u="sng" dirty="0"/>
              <a:t>id</a:t>
            </a:r>
            <a:r>
              <a:rPr lang="en-GB" sz="2000" dirty="0"/>
              <a:t>, user, product)</a:t>
            </a:r>
          </a:p>
          <a:p>
            <a:pPr marL="0" indent="0">
              <a:buNone/>
            </a:pPr>
            <a:endParaRPr lang="en-GB" sz="2000" dirty="0"/>
          </a:p>
          <a:p>
            <a:pPr marL="0" indent="0">
              <a:buNone/>
            </a:pPr>
            <a:r>
              <a:rPr lang="en-GB" sz="2000" dirty="0"/>
              <a:t>answer(</a:t>
            </a:r>
            <a:r>
              <a:rPr lang="en-GB" sz="2000" u="sng" dirty="0"/>
              <a:t>id</a:t>
            </a:r>
            <a:r>
              <a:rPr lang="en-GB" sz="2000" dirty="0"/>
              <a:t>, submission, question, text)	product(</a:t>
            </a:r>
            <a:r>
              <a:rPr lang="en-GB" sz="2000" u="sng" dirty="0"/>
              <a:t>id</a:t>
            </a:r>
            <a:r>
              <a:rPr lang="en-GB" sz="2000" dirty="0"/>
              <a:t>, name, image, date)</a:t>
            </a:r>
          </a:p>
          <a:p>
            <a:pPr marL="0" indent="0">
              <a:buNone/>
            </a:pPr>
            <a:endParaRPr lang="en-GB" sz="2000" dirty="0"/>
          </a:p>
          <a:p>
            <a:pPr marL="0" indent="0">
              <a:buNone/>
            </a:pPr>
            <a:r>
              <a:rPr lang="en-GB" sz="2000" dirty="0"/>
              <a:t>statistics(id, </a:t>
            </a:r>
            <a:r>
              <a:rPr lang="en-GB" sz="2000" u="sng" dirty="0"/>
              <a:t>submission</a:t>
            </a:r>
            <a:r>
              <a:rPr lang="en-GB" sz="2000" dirty="0"/>
              <a:t>, age, sex, expertise)	question(</a:t>
            </a:r>
            <a:r>
              <a:rPr lang="en-GB" sz="2000" u="sng" dirty="0"/>
              <a:t>id</a:t>
            </a:r>
            <a:r>
              <a:rPr lang="en-GB" sz="2000" dirty="0"/>
              <a:t>, product, text, mandatory)</a:t>
            </a:r>
          </a:p>
          <a:p>
            <a:pPr marL="0" indent="0">
              <a:buNone/>
            </a:pPr>
            <a:r>
              <a:rPr lang="en-GB" sz="2000" dirty="0"/>
              <a:t>		</a:t>
            </a:r>
          </a:p>
          <a:p>
            <a:pPr marL="0" indent="0">
              <a:buNone/>
            </a:pPr>
            <a:r>
              <a:rPr lang="en-GB" sz="2000" dirty="0"/>
              <a:t>admin(</a:t>
            </a:r>
            <a:r>
              <a:rPr lang="en-GB" sz="2000" u="sng" dirty="0"/>
              <a:t>id</a:t>
            </a:r>
            <a:r>
              <a:rPr lang="en-GB" sz="2000" dirty="0"/>
              <a:t>, username, password)</a:t>
            </a:r>
          </a:p>
          <a:p>
            <a:pPr marL="0" indent="0">
              <a:buNone/>
            </a:pPr>
            <a:endParaRPr lang="en-GB" sz="2000" dirty="0"/>
          </a:p>
          <a:p>
            <a:pPr marL="0" indent="0">
              <a:buNone/>
            </a:pPr>
            <a:r>
              <a:rPr lang="en-GB" sz="2000" dirty="0" err="1"/>
              <a:t>offensive_word</a:t>
            </a:r>
            <a:r>
              <a:rPr lang="en-GB" sz="2000" dirty="0"/>
              <a:t>(</a:t>
            </a:r>
            <a:r>
              <a:rPr lang="en-GB" sz="2000" u="sng" dirty="0"/>
              <a:t>name)</a:t>
            </a: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dirty="0"/>
          </a:p>
          <a:p>
            <a:pPr marL="0" indent="0">
              <a:buNone/>
            </a:pPr>
            <a:endParaRPr lang="en-GB" dirty="0"/>
          </a:p>
          <a:p>
            <a:pPr marL="0" indent="0">
              <a:buNone/>
            </a:pPr>
            <a:endParaRPr lang="en-GB" dirty="0"/>
          </a:p>
        </p:txBody>
      </p:sp>
      <p:cxnSp>
        <p:nvCxnSpPr>
          <p:cNvPr id="5" name="Straight Arrow Connector 4"/>
          <p:cNvCxnSpPr>
            <a:cxnSpLocks/>
          </p:cNvCxnSpPr>
          <p:nvPr/>
        </p:nvCxnSpPr>
        <p:spPr>
          <a:xfrm flipH="1">
            <a:off x="1338606" y="1913641"/>
            <a:ext cx="245097" cy="4919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flipH="1" flipV="1">
            <a:off x="1338606" y="2617118"/>
            <a:ext cx="904976" cy="5182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B84EDDD-50E9-4220-823C-A2C5A4D35380}"/>
              </a:ext>
            </a:extLst>
          </p:cNvPr>
          <p:cNvCxnSpPr>
            <a:cxnSpLocks/>
          </p:cNvCxnSpPr>
          <p:nvPr/>
        </p:nvCxnSpPr>
        <p:spPr>
          <a:xfrm flipH="1" flipV="1">
            <a:off x="6023728" y="4061750"/>
            <a:ext cx="948572" cy="5135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8FD5508-0033-4097-B8F9-89F3D52C86DD}"/>
              </a:ext>
            </a:extLst>
          </p:cNvPr>
          <p:cNvCxnSpPr>
            <a:cxnSpLocks/>
          </p:cNvCxnSpPr>
          <p:nvPr/>
        </p:nvCxnSpPr>
        <p:spPr>
          <a:xfrm>
            <a:off x="3327662" y="4061749"/>
            <a:ext cx="2796913" cy="5135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9">
            <a:extLst>
              <a:ext uri="{FF2B5EF4-FFF2-40B4-BE49-F238E27FC236}">
                <a16:creationId xmlns:a16="http://schemas.microsoft.com/office/drawing/2014/main" id="{29483B70-7FE5-42F0-81A5-B2A513214A89}"/>
              </a:ext>
            </a:extLst>
          </p:cNvPr>
          <p:cNvCxnSpPr>
            <a:cxnSpLocks/>
          </p:cNvCxnSpPr>
          <p:nvPr/>
        </p:nvCxnSpPr>
        <p:spPr>
          <a:xfrm flipH="1" flipV="1">
            <a:off x="2017336" y="3360108"/>
            <a:ext cx="525545" cy="514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17">
            <a:extLst>
              <a:ext uri="{FF2B5EF4-FFF2-40B4-BE49-F238E27FC236}">
                <a16:creationId xmlns:a16="http://schemas.microsoft.com/office/drawing/2014/main" id="{9EF85164-14B8-4262-A49A-32338041F4DA}"/>
              </a:ext>
            </a:extLst>
          </p:cNvPr>
          <p:cNvCxnSpPr>
            <a:cxnSpLocks/>
          </p:cNvCxnSpPr>
          <p:nvPr/>
        </p:nvCxnSpPr>
        <p:spPr>
          <a:xfrm>
            <a:off x="3233395" y="3330588"/>
            <a:ext cx="2790333" cy="5135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E0F5763-2ED2-4804-A464-A5C5BF93FA4B}"/>
              </a:ext>
            </a:extLst>
          </p:cNvPr>
          <p:cNvCxnSpPr>
            <a:cxnSpLocks/>
          </p:cNvCxnSpPr>
          <p:nvPr/>
        </p:nvCxnSpPr>
        <p:spPr>
          <a:xfrm flipH="1" flipV="1">
            <a:off x="1838325" y="3330588"/>
            <a:ext cx="179011" cy="113663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979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a:t>
            </a:r>
          </a:p>
        </p:txBody>
      </p:sp>
      <p:sp>
        <p:nvSpPr>
          <p:cNvPr id="3" name="Content Placeholder 2"/>
          <p:cNvSpPr>
            <a:spLocks noGrp="1"/>
          </p:cNvSpPr>
          <p:nvPr>
            <p:ph idx="1"/>
          </p:nvPr>
        </p:nvSpPr>
        <p:spPr/>
        <p:txBody>
          <a:bodyPr/>
          <a:lstStyle/>
          <a:p>
            <a:r>
              <a:rPr lang="en-GB" dirty="0"/>
              <a:t>If there are considerations about the ER and the logical model write them here</a:t>
            </a:r>
          </a:p>
        </p:txBody>
      </p:sp>
    </p:spTree>
    <p:extLst>
      <p:ext uri="{BB962C8B-B14F-4D97-AF65-F5344CB8AC3E}">
        <p14:creationId xmlns:p14="http://schemas.microsoft.com/office/powerpoint/2010/main" val="31425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“logging” </a:t>
            </a:r>
          </a:p>
        </p:txBody>
      </p:sp>
      <p:sp>
        <p:nvSpPr>
          <p:cNvPr id="5" name="Content Placeholder 4"/>
          <p:cNvSpPr>
            <a:spLocks noGrp="1"/>
          </p:cNvSpPr>
          <p:nvPr>
            <p:ph sz="half" idx="2"/>
          </p:nvPr>
        </p:nvSpPr>
        <p:spPr>
          <a:xfrm>
            <a:off x="4629149" y="1825625"/>
            <a:ext cx="4213293" cy="4351338"/>
          </a:xfrm>
        </p:spPr>
        <p:txBody>
          <a:bodyPr>
            <a:normAutofit/>
          </a:bodyPr>
          <a:lstStyle/>
          <a:p>
            <a:r>
              <a:rPr lang="en-GB" dirty="0"/>
              <a:t>User </a:t>
            </a:r>
            <a:r>
              <a:rPr lang="en-GB" dirty="0">
                <a:sym typeface="Wingdings" panose="05000000000000000000" pitchFamily="2" charset="2"/>
              </a:rPr>
              <a:t></a:t>
            </a:r>
            <a:r>
              <a:rPr lang="en-GB" dirty="0"/>
              <a:t> Log @OneToMany</a:t>
            </a:r>
          </a:p>
          <a:p>
            <a:pPr lvl="1"/>
            <a:r>
              <a:rPr lang="en-GB" dirty="0"/>
              <a:t>For each user the database stores multiple log containing date and time of the access</a:t>
            </a:r>
          </a:p>
          <a:p>
            <a:r>
              <a:rPr lang="en-GB" dirty="0"/>
              <a:t>Log </a:t>
            </a:r>
            <a:r>
              <a:rPr lang="en-GB" dirty="0">
                <a:sym typeface="Wingdings" panose="05000000000000000000" pitchFamily="2" charset="2"/>
              </a:rPr>
              <a:t> User </a:t>
            </a:r>
            <a:r>
              <a:rPr lang="en-GB" dirty="0"/>
              <a:t>@ManyToOne</a:t>
            </a:r>
          </a:p>
          <a:p>
            <a:pPr lvl="1"/>
            <a:r>
              <a:rPr lang="en-GB" dirty="0"/>
              <a:t>Many logs refer to a single user</a:t>
            </a:r>
          </a:p>
          <a:p>
            <a:pPr lvl="1"/>
            <a:r>
              <a:rPr lang="en-GB" dirty="0"/>
              <a:t>Owner of the relationship</a:t>
            </a:r>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87088" y="1355558"/>
            <a:ext cx="863250" cy="369332"/>
          </a:xfrm>
          <a:prstGeom prst="rect">
            <a:avLst/>
          </a:prstGeom>
          <a:noFill/>
        </p:spPr>
        <p:txBody>
          <a:bodyPr wrap="none" rtlCol="0">
            <a:spAutoFit/>
          </a:bodyPr>
          <a:lstStyle/>
          <a:p>
            <a:r>
              <a:rPr lang="en-GB" dirty="0"/>
              <a:t>logging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101117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“sending” </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39955" y="1355558"/>
            <a:ext cx="917239" cy="369332"/>
          </a:xfrm>
          <a:prstGeom prst="rect">
            <a:avLst/>
          </a:prstGeom>
          <a:noFill/>
        </p:spPr>
        <p:txBody>
          <a:bodyPr wrap="none" rtlCol="0">
            <a:spAutoFit/>
          </a:bodyPr>
          <a:lstStyle/>
          <a:p>
            <a:r>
              <a:rPr lang="en-GB" dirty="0"/>
              <a:t>sending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22" name="Content Placeholder 4">
            <a:extLst>
              <a:ext uri="{FF2B5EF4-FFF2-40B4-BE49-F238E27FC236}">
                <a16:creationId xmlns:a16="http://schemas.microsoft.com/office/drawing/2014/main" id="{FE0E8248-1BC4-4CCA-99E1-8D87B3E26F46}"/>
              </a:ext>
            </a:extLst>
          </p:cNvPr>
          <p:cNvSpPr txBox="1">
            <a:spLocks/>
          </p:cNvSpPr>
          <p:nvPr/>
        </p:nvSpPr>
        <p:spPr>
          <a:xfrm>
            <a:off x="4629149" y="1825625"/>
            <a:ext cx="42132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User </a:t>
            </a:r>
            <a:r>
              <a:rPr lang="en-GB" dirty="0">
                <a:sym typeface="Wingdings" panose="05000000000000000000" pitchFamily="2" charset="2"/>
              </a:rPr>
              <a:t></a:t>
            </a:r>
            <a:r>
              <a:rPr lang="en-GB" dirty="0"/>
              <a:t> Submission @OneToMany</a:t>
            </a:r>
          </a:p>
          <a:p>
            <a:pPr lvl="1"/>
            <a:r>
              <a:rPr lang="en-GB" dirty="0"/>
              <a:t>Each user can send many submission</a:t>
            </a:r>
          </a:p>
          <a:p>
            <a:pPr lvl="1"/>
            <a:endParaRPr lang="en-GB" dirty="0"/>
          </a:p>
          <a:p>
            <a:r>
              <a:rPr lang="en-GB" dirty="0"/>
              <a:t>Submission </a:t>
            </a:r>
            <a:r>
              <a:rPr lang="en-GB" dirty="0">
                <a:sym typeface="Wingdings" panose="05000000000000000000" pitchFamily="2" charset="2"/>
              </a:rPr>
              <a:t> User </a:t>
            </a:r>
            <a:r>
              <a:rPr lang="en-GB" dirty="0"/>
              <a:t>@ManyToOne</a:t>
            </a:r>
          </a:p>
          <a:p>
            <a:pPr lvl="1"/>
            <a:r>
              <a:rPr lang="en-GB" dirty="0"/>
              <a:t>Many submissions can be sent by the same user </a:t>
            </a:r>
          </a:p>
          <a:p>
            <a:pPr lvl="1"/>
            <a:r>
              <a:rPr lang="en-GB" dirty="0"/>
              <a:t>Owner of the relationship</a:t>
            </a:r>
          </a:p>
          <a:p>
            <a:pPr lvl="1"/>
            <a:endParaRPr lang="en-GB" dirty="0">
              <a:sym typeface="Wingdings" panose="05000000000000000000" pitchFamily="2" charset="2"/>
            </a:endParaRPr>
          </a:p>
        </p:txBody>
      </p:sp>
    </p:spTree>
    <p:extLst>
      <p:ext uri="{BB962C8B-B14F-4D97-AF65-F5344CB8AC3E}">
        <p14:creationId xmlns:p14="http://schemas.microsoft.com/office/powerpoint/2010/main" val="3438232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“referring” </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02252" y="1355558"/>
            <a:ext cx="999376" cy="369332"/>
          </a:xfrm>
          <a:prstGeom prst="rect">
            <a:avLst/>
          </a:prstGeom>
          <a:noFill/>
        </p:spPr>
        <p:txBody>
          <a:bodyPr wrap="none" rtlCol="0">
            <a:spAutoFit/>
          </a:bodyPr>
          <a:lstStyle/>
          <a:p>
            <a:r>
              <a:rPr lang="en-GB" dirty="0"/>
              <a:t>referring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22" name="Content Placeholder 4">
            <a:extLst>
              <a:ext uri="{FF2B5EF4-FFF2-40B4-BE49-F238E27FC236}">
                <a16:creationId xmlns:a16="http://schemas.microsoft.com/office/drawing/2014/main" id="{A6648EB6-B61D-4205-AB17-1DFCEBC6023C}"/>
              </a:ext>
            </a:extLst>
          </p:cNvPr>
          <p:cNvSpPr txBox="1">
            <a:spLocks/>
          </p:cNvSpPr>
          <p:nvPr/>
        </p:nvSpPr>
        <p:spPr>
          <a:xfrm>
            <a:off x="4629149" y="1825625"/>
            <a:ext cx="42132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Product </a:t>
            </a:r>
            <a:r>
              <a:rPr lang="en-GB" dirty="0">
                <a:sym typeface="Wingdings" panose="05000000000000000000" pitchFamily="2" charset="2"/>
              </a:rPr>
              <a:t></a:t>
            </a:r>
            <a:r>
              <a:rPr lang="en-GB" dirty="0"/>
              <a:t> Submission @OneToMany</a:t>
            </a:r>
          </a:p>
          <a:p>
            <a:pPr lvl="1"/>
            <a:r>
              <a:rPr lang="en-US" dirty="0"/>
              <a:t>Each product can be referred to many submissions</a:t>
            </a:r>
            <a:endParaRPr lang="en-GB" dirty="0"/>
          </a:p>
          <a:p>
            <a:r>
              <a:rPr lang="en-GB" dirty="0"/>
              <a:t>Submission </a:t>
            </a:r>
            <a:r>
              <a:rPr lang="en-GB" dirty="0">
                <a:sym typeface="Wingdings" panose="05000000000000000000" pitchFamily="2" charset="2"/>
              </a:rPr>
              <a:t> Product </a:t>
            </a:r>
            <a:r>
              <a:rPr lang="en-GB" dirty="0"/>
              <a:t>@ManyToOne</a:t>
            </a:r>
          </a:p>
          <a:p>
            <a:pPr lvl="1"/>
            <a:r>
              <a:rPr lang="en-GB" dirty="0"/>
              <a:t>Many submissions can refer to the same product</a:t>
            </a:r>
          </a:p>
          <a:p>
            <a:pPr lvl="1"/>
            <a:r>
              <a:rPr lang="en-GB" dirty="0"/>
              <a:t>Owner of the relationship</a:t>
            </a:r>
          </a:p>
          <a:p>
            <a:pPr marL="457200" lvl="1" indent="0">
              <a:buNone/>
            </a:pPr>
            <a:endParaRPr lang="en-GB" dirty="0"/>
          </a:p>
        </p:txBody>
      </p:sp>
    </p:spTree>
    <p:extLst>
      <p:ext uri="{BB962C8B-B14F-4D97-AF65-F5344CB8AC3E}">
        <p14:creationId xmlns:p14="http://schemas.microsoft.com/office/powerpoint/2010/main" val="5606824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3930</TotalTime>
  <Words>2077</Words>
  <Application>Microsoft Office PowerPoint</Application>
  <PresentationFormat>On-screen Show (4:3)</PresentationFormat>
  <Paragraphs>413</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Courier New</vt:lpstr>
      <vt:lpstr>Office Theme</vt:lpstr>
      <vt:lpstr>Data bases 2</vt:lpstr>
      <vt:lpstr>Specifications</vt:lpstr>
      <vt:lpstr>Specifications</vt:lpstr>
      <vt:lpstr>PowerPoint Presentation</vt:lpstr>
      <vt:lpstr>Relational model</vt:lpstr>
      <vt:lpstr>Motivation</vt:lpstr>
      <vt:lpstr>Relationship “logging” </vt:lpstr>
      <vt:lpstr>Relationship “sending” </vt:lpstr>
      <vt:lpstr>Relationship “referring” </vt:lpstr>
      <vt:lpstr>Relationship “including” </vt:lpstr>
      <vt:lpstr>Relationship “replying” </vt:lpstr>
      <vt:lpstr>Relationship “having” </vt:lpstr>
      <vt:lpstr>Entity Log</vt:lpstr>
      <vt:lpstr>Entity User</vt:lpstr>
      <vt:lpstr>Entity Admin</vt:lpstr>
      <vt:lpstr>Entity Answer</vt:lpstr>
      <vt:lpstr>Entity User</vt:lpstr>
      <vt:lpstr>Entity User</vt:lpstr>
      <vt:lpstr>Entity method for doing something</vt:lpstr>
      <vt:lpstr>Components</vt:lpstr>
      <vt:lpstr>Business method for  doing something</vt:lpstr>
      <vt:lpstr>IFML</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Daniele De Dominicis</cp:lastModifiedBy>
  <cp:revision>246</cp:revision>
  <dcterms:created xsi:type="dcterms:W3CDTF">2020-11-06T10:16:45Z</dcterms:created>
  <dcterms:modified xsi:type="dcterms:W3CDTF">2021-08-27T16:22:26Z</dcterms:modified>
</cp:coreProperties>
</file>