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88" r:id="rId4"/>
    <p:sldId id="258" r:id="rId5"/>
    <p:sldId id="276" r:id="rId6"/>
    <p:sldId id="277" r:id="rId7"/>
    <p:sldId id="278" r:id="rId8"/>
    <p:sldId id="281" r:id="rId9"/>
    <p:sldId id="284" r:id="rId10"/>
    <p:sldId id="286" r:id="rId11"/>
    <p:sldId id="285"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2871" autoAdjust="0"/>
  </p:normalViewPr>
  <p:slideViewPr>
    <p:cSldViewPr snapToGrid="0">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04/08/2021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04/08/2021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04/08/2021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a:bodyPr>
          <a:lstStyle/>
          <a:p>
            <a:r>
              <a:rPr lang="en-GB" dirty="0"/>
              <a:t>Client components</a:t>
            </a:r>
          </a:p>
          <a:p>
            <a:pPr lvl="1"/>
            <a:r>
              <a:rPr lang="en-GB" sz="2000" dirty="0"/>
              <a:t>Login/Logout (if requested)</a:t>
            </a:r>
          </a:p>
          <a:p>
            <a:pPr lvl="1"/>
            <a:r>
              <a:rPr lang="en-GB" sz="2000" dirty="0"/>
              <a:t>Servlets</a:t>
            </a:r>
          </a:p>
          <a:p>
            <a:pPr lvl="1"/>
            <a:r>
              <a:rPr lang="en-GB" sz="2000" dirty="0"/>
              <a:t>Views</a:t>
            </a:r>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Business Components</a:t>
            </a:r>
          </a:p>
          <a:p>
            <a:pPr lvl="1"/>
            <a:r>
              <a:rPr lang="en-GB" dirty="0"/>
              <a:t>BC1 </a:t>
            </a:r>
          </a:p>
          <a:p>
            <a:pPr lvl="2"/>
            <a:r>
              <a:rPr lang="en-GB" dirty="0"/>
              <a:t>(stateless or stateful)</a:t>
            </a:r>
          </a:p>
          <a:p>
            <a:pPr lvl="2"/>
            <a:r>
              <a:rPr lang="en-GB" dirty="0"/>
              <a:t>Method BC11( </a:t>
            </a:r>
            <a:r>
              <a:rPr lang="en-GB" dirty="0" err="1"/>
              <a:t>params</a:t>
            </a:r>
            <a:r>
              <a:rPr lang="en-GB" dirty="0"/>
              <a:t>)</a:t>
            </a:r>
          </a:p>
          <a:p>
            <a:pPr lvl="2"/>
            <a:r>
              <a:rPr lang="en-GB" dirty="0"/>
              <a:t>Method BC11( </a:t>
            </a:r>
            <a:r>
              <a:rPr lang="en-GB" dirty="0" err="1"/>
              <a:t>params</a:t>
            </a:r>
            <a:r>
              <a:rPr lang="en-GB" dirty="0"/>
              <a:t>)</a:t>
            </a:r>
          </a:p>
          <a:p>
            <a:pPr lvl="1"/>
            <a:endParaRPr lang="en-GB" dirty="0"/>
          </a:p>
          <a:p>
            <a:pPr lvl="1"/>
            <a:r>
              <a:rPr lang="en-GB" dirty="0"/>
              <a:t>BC2</a:t>
            </a:r>
          </a:p>
          <a:p>
            <a:pPr lvl="2"/>
            <a:r>
              <a:rPr lang="en-GB" dirty="0"/>
              <a:t>(stateless or stateful)</a:t>
            </a:r>
          </a:p>
          <a:p>
            <a:pPr lvl="2"/>
            <a:r>
              <a:rPr lang="en-GB" dirty="0"/>
              <a:t>Method BC21( </a:t>
            </a:r>
            <a:r>
              <a:rPr lang="en-GB" dirty="0" err="1"/>
              <a:t>params</a:t>
            </a:r>
            <a:r>
              <a:rPr lang="en-GB" dirty="0"/>
              <a:t>)</a:t>
            </a:r>
          </a:p>
          <a:p>
            <a:pPr lvl="2"/>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9E1AF-4631-4321-908D-D334BC920BAA}"/>
              </a:ext>
            </a:extLst>
          </p:cNvPr>
          <p:cNvSpPr>
            <a:spLocks noGrp="1"/>
          </p:cNvSpPr>
          <p:nvPr>
            <p:ph type="title"/>
          </p:nvPr>
        </p:nvSpPr>
        <p:spPr>
          <a:xfrm>
            <a:off x="628650" y="0"/>
            <a:ext cx="7886700" cy="1325563"/>
          </a:xfrm>
        </p:spPr>
        <p:txBody>
          <a:bodyPr/>
          <a:lstStyle/>
          <a:p>
            <a:pPr algn="ctr"/>
            <a:r>
              <a:rPr lang="it-IT" dirty="0"/>
              <a:t>IFML</a:t>
            </a:r>
          </a:p>
        </p:txBody>
      </p:sp>
      <p:pic>
        <p:nvPicPr>
          <p:cNvPr id="5" name="Segnaposto contenuto 4">
            <a:extLst>
              <a:ext uri="{FF2B5EF4-FFF2-40B4-BE49-F238E27FC236}">
                <a16:creationId xmlns:a16="http://schemas.microsoft.com/office/drawing/2014/main" id="{AB431508-A156-4194-84C0-E9A5D8B55E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4671" y="972767"/>
            <a:ext cx="12091480" cy="6264612"/>
          </a:xfrm>
        </p:spPr>
      </p:pic>
    </p:spTree>
    <p:extLst>
      <p:ext uri="{BB962C8B-B14F-4D97-AF65-F5344CB8AC3E}">
        <p14:creationId xmlns:p14="http://schemas.microsoft.com/office/powerpoint/2010/main" val="199934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0215"/>
            <a:ext cx="7886700" cy="1325563"/>
          </a:xfrm>
        </p:spPr>
        <p:txBody>
          <a:bodyPr/>
          <a:lstStyle/>
          <a:p>
            <a:r>
              <a:rPr lang="en-GB" dirty="0"/>
              <a:t>Entity Relationship</a:t>
            </a:r>
          </a:p>
        </p:txBody>
      </p:sp>
      <p:sp>
        <p:nvSpPr>
          <p:cNvPr id="14" name="TextBox 13"/>
          <p:cNvSpPr txBox="1"/>
          <p:nvPr/>
        </p:nvSpPr>
        <p:spPr>
          <a:xfrm>
            <a:off x="3695147"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2659690"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2978090"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3785578" y="1791929"/>
            <a:ext cx="576701" cy="738664"/>
          </a:xfrm>
          <a:prstGeom prst="rect">
            <a:avLst/>
          </a:prstGeom>
          <a:noFill/>
        </p:spPr>
        <p:txBody>
          <a:bodyPr wrap="square" rtlCol="0">
            <a:spAutoFit/>
          </a:bodyPr>
          <a:lstStyle/>
          <a:p>
            <a:r>
              <a:rPr lang="en-GB" sz="1400" u="sng" dirty="0"/>
              <a:t>id</a:t>
            </a:r>
            <a:endParaRPr lang="en-GB" sz="1400" dirty="0"/>
          </a:p>
          <a:p>
            <a:r>
              <a:rPr lang="en-GB" sz="1400" dirty="0"/>
              <a:t>date</a:t>
            </a:r>
          </a:p>
          <a:p>
            <a:endParaRPr lang="en-GB" sz="1400" dirty="0"/>
          </a:p>
        </p:txBody>
      </p:sp>
      <p:sp>
        <p:nvSpPr>
          <p:cNvPr id="17" name="Rectangle 16"/>
          <p:cNvSpPr/>
          <p:nvPr/>
        </p:nvSpPr>
        <p:spPr>
          <a:xfrm>
            <a:off x="2159671"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165926"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1825332"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476862"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503066"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99008"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1786415"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562957"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205875"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271645" y="2797050"/>
            <a:ext cx="1003955" cy="1169551"/>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p:txBody>
      </p:sp>
      <p:sp>
        <p:nvSpPr>
          <p:cNvPr id="44" name="Rectangle 43">
            <a:extLst>
              <a:ext uri="{FF2B5EF4-FFF2-40B4-BE49-F238E27FC236}">
                <a16:creationId xmlns:a16="http://schemas.microsoft.com/office/drawing/2014/main" id="{E5D9B954-428B-4F5E-9D4A-749E32C72AC5}"/>
              </a:ext>
            </a:extLst>
          </p:cNvPr>
          <p:cNvSpPr/>
          <p:nvPr/>
        </p:nvSpPr>
        <p:spPr>
          <a:xfrm>
            <a:off x="634586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54805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34586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547476" y="1991209"/>
            <a:ext cx="560474" cy="307777"/>
          </a:xfrm>
          <a:prstGeom prst="rect">
            <a:avLst/>
          </a:prstGeom>
          <a:noFill/>
        </p:spPr>
        <p:txBody>
          <a:bodyPr wrap="none" rtlCol="0">
            <a:spAutoFit/>
          </a:bodyPr>
          <a:lstStyle/>
          <a:p>
            <a:r>
              <a:rPr lang="en-GB" sz="1400" u="sng" dirty="0"/>
              <a:t>word</a:t>
            </a:r>
          </a:p>
        </p:txBody>
      </p:sp>
      <p:sp>
        <p:nvSpPr>
          <p:cNvPr id="65" name="Rectangle 64">
            <a:extLst>
              <a:ext uri="{FF2B5EF4-FFF2-40B4-BE49-F238E27FC236}">
                <a16:creationId xmlns:a16="http://schemas.microsoft.com/office/drawing/2014/main" id="{92690B7D-B2E2-4D26-B03F-7582EE62E788}"/>
              </a:ext>
            </a:extLst>
          </p:cNvPr>
          <p:cNvSpPr/>
          <p:nvPr/>
        </p:nvSpPr>
        <p:spPr>
          <a:xfrm>
            <a:off x="5854770" y="4529600"/>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5719555"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365223"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V="1">
            <a:off x="6658480" y="4154534"/>
            <a:ext cx="4345" cy="37506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7490790" y="4507363"/>
            <a:ext cx="1003955" cy="738664"/>
          </a:xfrm>
          <a:prstGeom prst="rect">
            <a:avLst/>
          </a:prstGeom>
          <a:noFill/>
        </p:spPr>
        <p:txBody>
          <a:bodyPr wrap="square" rtlCol="0">
            <a:spAutoFit/>
          </a:bodyPr>
          <a:lstStyle/>
          <a:p>
            <a:r>
              <a:rPr lang="en-GB" sz="1400" u="sng" dirty="0"/>
              <a:t>id</a:t>
            </a:r>
          </a:p>
          <a:p>
            <a:r>
              <a:rPr lang="en-GB" sz="1400" dirty="0"/>
              <a:t>text</a:t>
            </a:r>
          </a:p>
          <a:p>
            <a:r>
              <a:rPr lang="en-GB" sz="1400" dirty="0"/>
              <a:t>mandatory</a:t>
            </a:r>
          </a:p>
        </p:txBody>
      </p:sp>
      <p:sp>
        <p:nvSpPr>
          <p:cNvPr id="78" name="TextBox 77">
            <a:extLst>
              <a:ext uri="{FF2B5EF4-FFF2-40B4-BE49-F238E27FC236}">
                <a16:creationId xmlns:a16="http://schemas.microsoft.com/office/drawing/2014/main" id="{D3A4EE8D-D02D-464D-A95E-2C67958FE9A9}"/>
              </a:ext>
            </a:extLst>
          </p:cNvPr>
          <p:cNvSpPr txBox="1"/>
          <p:nvPr/>
        </p:nvSpPr>
        <p:spPr>
          <a:xfrm>
            <a:off x="6627260"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490307" y="2843855"/>
            <a:ext cx="513282" cy="369332"/>
          </a:xfrm>
          <a:prstGeom prst="rect">
            <a:avLst/>
          </a:prstGeom>
          <a:noFill/>
        </p:spPr>
        <p:txBody>
          <a:bodyPr wrap="none" rtlCol="0">
            <a:spAutoFit/>
          </a:bodyPr>
          <a:lstStyle/>
          <a:p>
            <a:r>
              <a:rPr lang="en-GB" dirty="0"/>
              <a:t>3:N</a:t>
            </a:r>
          </a:p>
        </p:txBody>
      </p:sp>
      <p:sp>
        <p:nvSpPr>
          <p:cNvPr id="101" name="Diamond 100">
            <a:extLst>
              <a:ext uri="{FF2B5EF4-FFF2-40B4-BE49-F238E27FC236}">
                <a16:creationId xmlns:a16="http://schemas.microsoft.com/office/drawing/2014/main" id="{93186D20-A02C-4E68-988D-DE6FF6912DF9}"/>
              </a:ext>
            </a:extLst>
          </p:cNvPr>
          <p:cNvSpPr/>
          <p:nvPr/>
        </p:nvSpPr>
        <p:spPr>
          <a:xfrm>
            <a:off x="1478862"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2601853"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4878974"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062896"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1754432"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1774869"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074066"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2957292"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254894"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2963380"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2680488"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275692"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3754191"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261369"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437200"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3761001" y="4493998"/>
            <a:ext cx="999535" cy="738664"/>
          </a:xfrm>
          <a:prstGeom prst="rect">
            <a:avLst/>
          </a:prstGeom>
          <a:noFill/>
        </p:spPr>
        <p:txBody>
          <a:bodyPr wrap="square" rtlCol="0">
            <a:spAutoFit/>
          </a:bodyPr>
          <a:lstStyle/>
          <a:p>
            <a:r>
              <a:rPr lang="en-GB" sz="1400" u="sng" dirty="0"/>
              <a:t>id</a:t>
            </a:r>
          </a:p>
          <a:p>
            <a:r>
              <a:rPr lang="en-GB" sz="1400" dirty="0"/>
              <a:t>points*</a:t>
            </a:r>
          </a:p>
          <a:p>
            <a:r>
              <a:rPr lang="en-GB" sz="1400" dirty="0"/>
              <a:t>canceled*</a:t>
            </a:r>
          </a:p>
        </p:txBody>
      </p:sp>
      <p:sp>
        <p:nvSpPr>
          <p:cNvPr id="96" name="Diamond 125">
            <a:extLst>
              <a:ext uri="{FF2B5EF4-FFF2-40B4-BE49-F238E27FC236}">
                <a16:creationId xmlns:a16="http://schemas.microsoft.com/office/drawing/2014/main" id="{7AD7D8C6-22CF-4027-AB9B-37668C749C23}"/>
              </a:ext>
            </a:extLst>
          </p:cNvPr>
          <p:cNvSpPr/>
          <p:nvPr/>
        </p:nvSpPr>
        <p:spPr>
          <a:xfrm>
            <a:off x="636928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4892178"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6658480" y="5116741"/>
            <a:ext cx="8408" cy="3624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4926441"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6715471"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887318"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887318"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038192"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059201"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6868600"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6779629" y="3549752"/>
            <a:ext cx="1057513" cy="307777"/>
          </a:xfrm>
          <a:prstGeom prst="rect">
            <a:avLst/>
          </a:prstGeom>
          <a:noFill/>
        </p:spPr>
        <p:txBody>
          <a:bodyPr wrap="square" rtlCol="0">
            <a:spAutoFit/>
          </a:bodyPr>
          <a:lstStyle/>
          <a:p>
            <a:r>
              <a:rPr lang="en-GB" sz="1400" dirty="0">
                <a:solidFill>
                  <a:srgbClr val="FF0000"/>
                </a:solidFill>
              </a:rPr>
              <a:t>having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Log(</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a:t>
            </a:r>
          </a:p>
          <a:p>
            <a:pPr marL="0" indent="0">
              <a:buNone/>
            </a:pPr>
            <a:endParaRPr lang="en-GB" sz="2000" dirty="0"/>
          </a:p>
          <a:p>
            <a:pPr marL="0" indent="0">
              <a:buNone/>
            </a:pPr>
            <a:r>
              <a:rPr lang="en-GB" sz="2000" dirty="0"/>
              <a:t>Submission(</a:t>
            </a:r>
            <a:r>
              <a:rPr lang="en-GB" sz="2000" u="sng" dirty="0"/>
              <a:t>id</a:t>
            </a:r>
            <a:r>
              <a:rPr lang="en-GB" sz="2000" dirty="0"/>
              <a:t>, user, product, points*, canceled*)</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a:t>Offensive Word(</a:t>
            </a:r>
            <a:r>
              <a:rPr lang="en-GB" sz="2000" u="sng" dirty="0"/>
              <a:t>name)</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461154" y="2620927"/>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V="1">
            <a:off x="4411744" y="4061749"/>
            <a:ext cx="1611984"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141402"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p:txBody>
          <a:bodyPr>
            <a:normAutofit fontScale="92500" lnSpcReduction="20000"/>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a:p>
            <a:r>
              <a:rPr lang="en-GB" dirty="0">
                <a:sym typeface="Wingdings" panose="05000000000000000000" pitchFamily="2" charset="2"/>
              </a:rPr>
              <a:t>Clone this slide as many times as there are relationships</a:t>
            </a:r>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3037</TotalTime>
  <Words>1003</Words>
  <Application>Microsoft Office PowerPoint</Application>
  <PresentationFormat>Presentazione su schermo (4:3)</PresentationFormat>
  <Paragraphs>159</Paragraphs>
  <Slides>12</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Courier New</vt:lpstr>
      <vt:lpstr>Office Theme</vt:lpstr>
      <vt:lpstr>Data bases 2</vt:lpstr>
      <vt:lpstr>Specifications</vt:lpstr>
      <vt:lpstr>Specifications</vt:lpstr>
      <vt:lpstr>Entity Relationship</vt:lpstr>
      <vt:lpstr>Relational model</vt:lpstr>
      <vt:lpstr>Motivation</vt:lpstr>
      <vt:lpstr>Relationship “rel1” </vt:lpstr>
      <vt:lpstr>Entity Employee</vt:lpstr>
      <vt:lpstr>Entity method for doing something</vt:lpstr>
      <vt:lpstr>Components</vt:lpstr>
      <vt:lpstr>Business method for  doing something</vt:lpstr>
      <vt:lpstr>IFML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Manfredi Comella</cp:lastModifiedBy>
  <cp:revision>232</cp:revision>
  <dcterms:created xsi:type="dcterms:W3CDTF">2020-11-06T10:16:45Z</dcterms:created>
  <dcterms:modified xsi:type="dcterms:W3CDTF">2021-08-04T07:02:00Z</dcterms:modified>
</cp:coreProperties>
</file>