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75" r:id="rId6"/>
    <p:sldId id="365" r:id="rId7"/>
    <p:sldId id="376" r:id="rId8"/>
    <p:sldId id="387" r:id="rId9"/>
    <p:sldId id="379" r:id="rId10"/>
    <p:sldId id="382" r:id="rId11"/>
    <p:sldId id="383" r:id="rId12"/>
    <p:sldId id="384" r:id="rId13"/>
    <p:sldId id="381" r:id="rId14"/>
    <p:sldId id="380" r:id="rId15"/>
    <p:sldId id="385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0341DB76-9892-4F76-BB83-3F2672017DCC}" type="datetime1">
              <a:rPr lang="it-IT" smtClean="0"/>
              <a:t>12/04/2024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9E9D61A1-75D9-49F7-83EB-F587264261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9F535BBE-7BCB-48DD-92A2-082C6CCF35AE}" type="datetime1">
              <a:rPr lang="it-IT" smtClean="0"/>
              <a:pPr/>
              <a:t>12/04/2024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EF75CB5-5666-5049-9AE0-38EFD385C21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018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82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89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97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53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9905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Analisi del dataset breast cancer wisconsin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4318782"/>
            <a:ext cx="12191997" cy="5356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000" dirty="0"/>
              <a:t>Agnese belloni – luca martegani – daniele vanzan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shap method</a:t>
            </a:r>
          </a:p>
        </p:txBody>
      </p:sp>
      <p:pic>
        <p:nvPicPr>
          <p:cNvPr id="2050" name="Picture 2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B0B48AC0-4A04-9C09-76F3-17D33604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10" y="2465539"/>
            <a:ext cx="3714443" cy="37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ontent Placeholder 3">
            <a:extLst>
              <a:ext uri="{FF2B5EF4-FFF2-40B4-BE49-F238E27FC236}">
                <a16:creationId xmlns:a16="http://schemas.microsoft.com/office/drawing/2014/main" id="{6927EE14-3B8B-F631-432C-130A4FF936C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599" y="3350773"/>
            <a:ext cx="6315069" cy="305798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perimeter3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concave_points3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texture3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area3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concave_points1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area2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texture1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smoothness1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symmetry2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BC52FBA-172B-1980-0E9B-119B70767638}"/>
              </a:ext>
            </a:extLst>
          </p:cNvPr>
          <p:cNvSpPr txBox="1">
            <a:spLocks/>
          </p:cNvSpPr>
          <p:nvPr/>
        </p:nvSpPr>
        <p:spPr>
          <a:xfrm>
            <a:off x="4927598" y="2200350"/>
            <a:ext cx="6315069" cy="967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 variabili significative all’80% con influenzano maggiormente la variabile target, tramite modello XGBoost sono le seguenti: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Modelli surrogati con statmodels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3562" y="3290094"/>
            <a:ext cx="10515463" cy="16494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 il modello surrogato si ottiene una fidelity (R²) uguale a 0.9162</a:t>
            </a:r>
          </a:p>
          <a:p>
            <a:pPr rtl="0"/>
            <a:r>
              <a:rPr lang="it-IT" dirty="0"/>
              <a:t>Con la libreria statmodels, utile per calcolare il p-value sulla significatività dei coefficienti, non è possibile invertire la matrice X, perchè è una matrice singolare (con rango diverso del numero di colonne), questo è dovuto alla multicollinearità tra 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FE024F78-56A6-7740-B68D-8D4D026EDF3F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Modelli surrogati con alberi decisionali</a:t>
            </a:r>
          </a:p>
        </p:txBody>
      </p:sp>
      <p:pic>
        <p:nvPicPr>
          <p:cNvPr id="10" name="Immagine 9" descr="Immagine che contiene diagramma, Piano, linea, design&#10;&#10;Descrizione generata automaticamente">
            <a:extLst>
              <a:ext uri="{FF2B5EF4-FFF2-40B4-BE49-F238E27FC236}">
                <a16:creationId xmlns:a16="http://schemas.microsoft.com/office/drawing/2014/main" id="{0FD8B499-D6A5-969A-4219-792FACFA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5" y="2623877"/>
            <a:ext cx="8131857" cy="3110434"/>
          </a:xfrm>
          <a:prstGeom prst="rect">
            <a:avLst/>
          </a:prstGeom>
          <a:noFill/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298" y="3387912"/>
            <a:ext cx="2856865" cy="15823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Con il modello surrogato con alberi decisionali si ottiene una fidelity (R²) uguale a 1.0000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800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Features e target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569 osservazioni derivanti da diverse immagini del nucleo di una cellula</a:t>
            </a:r>
          </a:p>
          <a:p>
            <a:pPr rtl="0"/>
            <a:r>
              <a:rPr lang="it-IT" dirty="0"/>
              <a:t>30 features: media, valore massimo e deviazione standard di 10 caratteristiche del nucleo di una cellula</a:t>
            </a:r>
          </a:p>
          <a:p>
            <a:pPr rtl="0"/>
            <a:r>
              <a:rPr lang="it-IT" dirty="0"/>
              <a:t>La variabile target è la diagnosi di un possibile tumore alla mammella: M se maligno, B se benigno</a:t>
            </a:r>
          </a:p>
          <a:p>
            <a:pPr rtl="0"/>
            <a:r>
              <a:rPr lang="it-IT" dirty="0"/>
              <a:t>Il dataset non presenta valori mancanti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FE024F78-56A6-7740-B68D-8D4D026EDF3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Distribuzione delle classi della variabile target</a:t>
            </a:r>
          </a:p>
        </p:txBody>
      </p:sp>
      <p:pic>
        <p:nvPicPr>
          <p:cNvPr id="10" name="Immagine 9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E6D1A8F1-FBF0-744C-9549-8B3A3A45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21" y="2465535"/>
            <a:ext cx="5355100" cy="3427265"/>
          </a:xfrm>
          <a:prstGeom prst="rect">
            <a:avLst/>
          </a:prstGeom>
          <a:noFill/>
        </p:spPr>
      </p:pic>
      <p:sp>
        <p:nvSpPr>
          <p:cNvPr id="4" name="Sottotitolo 3">
            <a:extLst>
              <a:ext uri="{FF2B5EF4-FFF2-40B4-BE49-F238E27FC236}">
                <a16:creationId xmlns:a16="http://schemas.microsoft.com/office/drawing/2014/main" id="{0465B9DA-1F65-6062-A6A8-25DEC3B63F9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298" y="3161030"/>
            <a:ext cx="2856865" cy="2036274"/>
          </a:xfrm>
        </p:spPr>
        <p:txBody>
          <a:bodyPr>
            <a:normAutofit/>
          </a:bodyPr>
          <a:lstStyle/>
          <a:p>
            <a:r>
              <a:rPr lang="it-IT" dirty="0"/>
              <a:t>M: 37% (212 osservazioni)</a:t>
            </a:r>
          </a:p>
          <a:p>
            <a:r>
              <a:rPr lang="it-IT" dirty="0"/>
              <a:t>B: 63% (357 osservazioni)</a:t>
            </a:r>
          </a:p>
          <a:p>
            <a:r>
              <a:rPr lang="it-IT" dirty="0"/>
              <a:t>Le classi sembrano abbastanza equilibrate tra di loro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1CE5575-4187-1470-40E8-BAA6F93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 dirty="0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Correlazioni con la variabile target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DBB67-D05A-8C0C-F9E3-4F12DE58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676" y="2465535"/>
            <a:ext cx="5572789" cy="34272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279619" y="3456452"/>
            <a:ext cx="2856865" cy="144543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Qui viene mostrata la correlazione di ogni features con la variabile target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Correlazioni tra variabili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802FB2-6882-B170-BD86-6AE4E5A1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735" y="2194511"/>
            <a:ext cx="5636936" cy="43968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026400" y="3515435"/>
            <a:ext cx="2856865" cy="132746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Qui viene mostrata la correlazione tra tutte le variabili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003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LOGISTIC REGRESSION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20421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È il miglior modello per accuratezza e F1 score, perché, essendo il modello più semplice, si adatta meglio a un dataset con poche osservazioni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121704586"/>
              </p:ext>
            </p:extLst>
          </p:nvPr>
        </p:nvGraphicFramePr>
        <p:xfrm>
          <a:off x="5067300" y="72637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0.9824561403508771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1.0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0.9696969696969697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B3FF4E0-0ECF-6BF0-95EB-B7434F7C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51" y="3460762"/>
            <a:ext cx="4160300" cy="26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F16D9584-6633-5A4B-42D4-C8E149AEA044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svm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SVM dà ottimi risultati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244892705"/>
              </p:ext>
            </p:extLst>
          </p:nvPr>
        </p:nvGraphicFramePr>
        <p:xfrm>
          <a:off x="5067300" y="245933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0.9649122807017544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90D492FE-F612-7621-D09E-10820C8D3B86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756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dirty="0"/>
              <a:t>Rete neurale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È il peggior modello tra quelli analizzati, ciò è prevedibile in quanto la rete neurale si usa per dataset molto ampi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576374670"/>
              </p:ext>
            </p:extLst>
          </p:nvPr>
        </p:nvGraphicFramePr>
        <p:xfrm>
          <a:off x="6952371" y="2459330"/>
          <a:ext cx="3011457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TEST LOSS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0.9696969696969697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3100ED32-2DE5-8786-2345-93356F3C2AD4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182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xgboost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Ha risultati uguali all’SVM, viene selezionato perché è abbastanza complesso da necessitare di essere spiegato con un modello surrogato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545967533"/>
              </p:ext>
            </p:extLst>
          </p:nvPr>
        </p:nvGraphicFramePr>
        <p:xfrm>
          <a:off x="5067300" y="72637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0.9649122807017544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E3C00E11-77D4-6E93-956A-0A4E8623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51" y="3460762"/>
            <a:ext cx="4160300" cy="26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A20C35E0-2789-70E5-695A-B7CE583AB771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93788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dei risultati scientifici</Template>
  <TotalTime>644</TotalTime>
  <Words>412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Personalizzato</vt:lpstr>
      <vt:lpstr>Analisi del dataset breast cancer wisconsin</vt:lpstr>
      <vt:lpstr>Features e target</vt:lpstr>
      <vt:lpstr>Distribuzione delle classi della variabile target</vt:lpstr>
      <vt:lpstr>Correlazioni con la variabile target</vt:lpstr>
      <vt:lpstr>Correlazioni tra variabili</vt:lpstr>
      <vt:lpstr>LOGISTIC REGRESSION</vt:lpstr>
      <vt:lpstr>svm</vt:lpstr>
      <vt:lpstr>Rete neurale</vt:lpstr>
      <vt:lpstr>xgboost</vt:lpstr>
      <vt:lpstr>shap method</vt:lpstr>
      <vt:lpstr>Modelli surrogati con statmodels</vt:lpstr>
      <vt:lpstr>Modelli surrogati con alberi decisionali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 dataset</dc:title>
  <dc:creator>Luca</dc:creator>
  <cp:lastModifiedBy>l.martegani1@campus.unimib.it</cp:lastModifiedBy>
  <cp:revision>6</cp:revision>
  <dcterms:created xsi:type="dcterms:W3CDTF">2024-04-11T08:48:16Z</dcterms:created>
  <dcterms:modified xsi:type="dcterms:W3CDTF">2024-04-12T14:53:21Z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