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presProps.xml" ContentType="application/vnd.openxmlformats-officedocument.presentationml.presProps+xml"/>
  <Override PartName="/ppt/media/image1.jpeg" ContentType="image/jpeg"/>
  <Override PartName="/ppt/media/image3.png" ContentType="image/png"/>
  <Override PartName="/ppt/media/image2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55D0BC6-319E-4D4E-B3D5-526862D5A87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68E7DF8-0B05-477E-9819-156B2D7DFC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358AD96-40C6-44A0-8EC5-92C13C04A5B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431D289-A6A6-4B61-B7B6-6DE6050DE6F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E77CD16-6F0E-4FEA-A0C3-F3EA595C582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6AFA45A-9440-4BC1-8EEB-F3D23B9D25C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701286C-A0F6-4E2E-AD60-D64807F7BF8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3E8EA49-517C-4FCA-89B0-5700C3400B9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0A1E9CF-780E-48B0-AE2A-234EAB9A692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7477C6E-3632-4815-8016-BD7B34F68EA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41A487E-11E2-4F5D-9B01-63140D0A0F8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6C238E0-E632-491D-91A0-E77F4294A87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it-IT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124080" y="6356520"/>
            <a:ext cx="28940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&lt;piè di pagina&gt;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55308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74AD40-B83B-4E2F-A4D9-70739C7EF36B}" type="slidenum">
              <a:rPr b="0" lang="en-US" sz="1200" spc="-1" strike="noStrike">
                <a:solidFill>
                  <a:srgbClr val="8b8b8b"/>
                </a:solidFill>
                <a:latin typeface="Calibri"/>
              </a:rPr>
              <a:t>&lt;numero&gt;</a:t>
            </a:fld>
            <a:endParaRPr b="0" lang="it-IT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457200" y="6356520"/>
            <a:ext cx="213228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it-IT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it-IT" sz="1400" spc="-1" strike="noStrike">
                <a:solidFill>
                  <a:srgbClr val="000000"/>
                </a:solidFill>
                <a:latin typeface="Times New Roman"/>
              </a:rPr>
              <a:t>&lt;data/ora&gt;</a:t>
            </a:r>
            <a:endParaRPr b="0" lang="it-IT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it-IT" sz="4400" spc="-1" strike="noStrike">
                <a:solidFill>
                  <a:srgbClr val="000000"/>
                </a:solidFill>
                <a:latin typeface="Arial"/>
              </a:rPr>
              <a:t>Fai clic per modificare il formato del testo del titolo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3200" spc="-1" strike="noStrike">
                <a:solidFill>
                  <a:srgbClr val="000000"/>
                </a:solidFill>
                <a:latin typeface="Arial"/>
              </a:rPr>
              <a:t>Fai clic per modificare il formato del testo della struttura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800" spc="-1" strike="noStrike">
                <a:solidFill>
                  <a:srgbClr val="000000"/>
                </a:solidFill>
                <a:latin typeface="Arial"/>
              </a:rPr>
              <a:t>Secondo livello struttura</a:t>
            </a:r>
            <a:endParaRPr b="0" lang="it-IT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400" spc="-1" strike="noStrike">
                <a:solidFill>
                  <a:srgbClr val="000000"/>
                </a:solidFill>
                <a:latin typeface="Arial"/>
              </a:rPr>
              <a:t>Terzo livello struttura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Quarto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Quinto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Sesto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it-IT" sz="2000" spc="-1" strike="noStrike">
                <a:solidFill>
                  <a:srgbClr val="000000"/>
                </a:solidFill>
                <a:latin typeface="Arial"/>
              </a:rPr>
              <a:t>Settimo livello struttura</a:t>
            </a:r>
            <a:endParaRPr b="0" lang="it-IT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Spectral Analysis of Weight Matrix in Learning for RBM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540000" y="159444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Daniele Vanzan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Content Placeholder 1"/>
          <p:cNvSpPr/>
          <p:nvPr/>
        </p:nvSpPr>
        <p:spPr>
          <a:xfrm>
            <a:off x="334440" y="219816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RESTRICTED BOLTZMANN MACHINE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BASED ON ENERGY: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Weight matrix and bias vectors define the energy of the system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(v, h) configuration depends on Boltzmann distribution.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44" name=""/>
              <p:cNvSpPr txBox="1"/>
              <p:nvPr/>
            </p:nvSpPr>
            <p:spPr>
              <a:xfrm>
                <a:off x="2340000" y="3641760"/>
                <a:ext cx="4503960" cy="49716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E</m:t>
                    </m:r>
                    <m:d>
                      <m:dPr>
                        <m:begChr m:val="("/>
                        <m:endChr m:val=")"/>
                      </m:dPr>
                      <m:e>
                        <m:r>
                          <m:t xml:space="preserve">v</m:t>
                        </m:r>
                        <m:r>
                          <m:t xml:space="preserve">,</m:t>
                        </m:r>
                        <m:r>
                          <m:t xml:space="preserve">h</m:t>
                        </m:r>
                      </m:e>
                    </m:d>
                    <m:r>
                      <m:t xml:space="preserve">=</m:t>
                    </m:r>
                    <m:r>
                      <m:t xml:space="preserve">−</m:t>
                    </m:r>
                    <m:sSup>
                      <m:e>
                        <m:r>
                          <m:t xml:space="preserve">v</m:t>
                        </m:r>
                      </m:e>
                      <m:sup>
                        <m:r>
                          <m:t xml:space="preserve">T</m:t>
                        </m:r>
                      </m:sup>
                    </m:sSup>
                    <m:r>
                      <m:t xml:space="preserve">W</m:t>
                    </m:r>
                    <m:r>
                      <m:t xml:space="preserve">h</m:t>
                    </m:r>
                    <m:r>
                      <m:t xml:space="preserve">−</m:t>
                    </m:r>
                    <m:sSup>
                      <m:e>
                        <m:r>
                          <m:t xml:space="preserve">b</m:t>
                        </m:r>
                      </m:e>
                      <m:sup>
                        <m:r>
                          <m:t xml:space="preserve">T</m:t>
                        </m:r>
                      </m:sup>
                    </m:sSup>
                    <m:r>
                      <m:t xml:space="preserve">v</m:t>
                    </m:r>
                    <m:r>
                      <m:t xml:space="preserve">−</m:t>
                    </m:r>
                    <m:sSup>
                      <m:e>
                        <m:r>
                          <m:t xml:space="preserve">c</m:t>
                        </m:r>
                      </m:e>
                      <m:sup>
                        <m:r>
                          <m:t xml:space="preserve">T</m:t>
                        </m:r>
                      </m:sup>
                    </m:sSup>
                    <m:r>
                      <m:t xml:space="preserve">h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Conclusion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Learning of direction is done in first few epochs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After these, learning is only increasing singular value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Reduce hidden dimension, by removing numbers of outliers below the bulk.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Project Objective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Spectral analysis of the weight matrix during training, how spectral characteristics evolves throw epochs: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SVD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Marchenko-Pastur (MP) distribution of eigenvalues of the correlation matrix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ontent Placeholder 3"/>
          <p:cNvSpPr/>
          <p:nvPr/>
        </p:nvSpPr>
        <p:spPr>
          <a:xfrm>
            <a:off x="457200" y="5040000"/>
            <a:ext cx="9128160" cy="434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Note: Eigenvalues of the correlation matrix are the square of the singular values of the SVD</a:t>
            </a:r>
            <a:endParaRPr b="0" lang="it-IT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Dataset and Setup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360000" y="159516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Dataset: MNIST (handwritten digits labeled 0-9, binary images 28×28 → 784 input).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Supervised, Linear classifier layer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300 epochs, higher accuracy after 30.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0" name="" descr=""/>
          <p:cNvPicPr/>
          <p:nvPr/>
        </p:nvPicPr>
        <p:blipFill>
          <a:blip r:embed="rId2"/>
          <a:stretch/>
        </p:blipFill>
        <p:spPr>
          <a:xfrm>
            <a:off x="360000" y="4140000"/>
            <a:ext cx="4184280" cy="2717280"/>
          </a:xfrm>
          <a:prstGeom prst="rect">
            <a:avLst/>
          </a:prstGeom>
          <a:ln w="0">
            <a:noFill/>
          </a:ln>
        </p:spPr>
      </p:pic>
      <p:pic>
        <p:nvPicPr>
          <p:cNvPr id="51" name="" descr=""/>
          <p:cNvPicPr/>
          <p:nvPr/>
        </p:nvPicPr>
        <p:blipFill>
          <a:blip r:embed="rId3"/>
          <a:stretch/>
        </p:blipFill>
        <p:spPr>
          <a:xfrm>
            <a:off x="4545000" y="4120560"/>
            <a:ext cx="4274280" cy="2817720"/>
          </a:xfrm>
          <a:prstGeom prst="rect">
            <a:avLst/>
          </a:prstGeom>
          <a:ln w="0">
            <a:noFill/>
          </a:ln>
        </p:spPr>
      </p:pic>
      <p:sp>
        <p:nvSpPr>
          <p:cNvPr id="52" name=""/>
          <p:cNvSpPr/>
          <p:nvPr/>
        </p:nvSpPr>
        <p:spPr>
          <a:xfrm flipH="1">
            <a:off x="1338840" y="4103280"/>
            <a:ext cx="319680" cy="396720"/>
          </a:xfrm>
          <a:prstGeom prst="line">
            <a:avLst/>
          </a:prstGeom>
          <a:ln w="0">
            <a:solidFill>
              <a:srgbClr val="c9211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PCA and SVD 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Content Placeholder 4"/>
          <p:cNvSpPr/>
          <p:nvPr/>
        </p:nvSpPr>
        <p:spPr>
          <a:xfrm>
            <a:off x="457560" y="1600560"/>
            <a:ext cx="8228160" cy="4524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In first few epochs: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-first singular vectors are learned, 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DejaVu Sans"/>
              </a:rPr>
              <a:t>-bias vectors are learned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2"/>
          <a:stretch/>
        </p:blipFill>
        <p:spPr>
          <a:xfrm>
            <a:off x="166680" y="3420000"/>
            <a:ext cx="4332240" cy="2878920"/>
          </a:xfrm>
          <a:prstGeom prst="rect">
            <a:avLst/>
          </a:prstGeom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3"/>
          <a:stretch/>
        </p:blipFill>
        <p:spPr>
          <a:xfrm>
            <a:off x="4500000" y="3420000"/>
            <a:ext cx="4449240" cy="295992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57" name=""/>
              <p:cNvSpPr txBox="1"/>
              <p:nvPr/>
            </p:nvSpPr>
            <p:spPr>
              <a:xfrm>
                <a:off x="6721560" y="2258280"/>
                <a:ext cx="1558440" cy="44172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W</m:t>
                    </m:r>
                    <m:r>
                      <m:t xml:space="preserve">=</m:t>
                    </m:r>
                    <m:sSup>
                      <m:e>
                        <m:r>
                          <m:t xml:space="preserve">UDV</m:t>
                        </m:r>
                      </m:e>
                      <m:sup>
                        <m:r>
                          <m:t xml:space="preserve">T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PCA – Singular Values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590760" y="141444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After a few epochs (~4), the main direction stabilizes.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Further learning amplifies the main singular value, and also the explained variance.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4507920" y="3942000"/>
            <a:ext cx="4491000" cy="2896920"/>
          </a:xfrm>
          <a:prstGeom prst="rect">
            <a:avLst/>
          </a:prstGeom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 rot="14400">
            <a:off x="22320" y="3887640"/>
            <a:ext cx="4469040" cy="29404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SVD Results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9000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Weights evolution can be summarized in few dominant directions, that are learned in first 5-10 epochs, than further learning consists in increasing the first singular value.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“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first, learn the direction of higher variance of weight matrix then, learn more and more in this direction”.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Marchenko-Pastur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2600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Weights drawn from normal distribution → transition from random matrix to informative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Let W be a random matrix of size 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with entries drawn from a normal distribution N(0, σ²).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The correlation matrix is defined as  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mc:AlternateContent>
        <mc:Choice xmlns:a14="http://schemas.microsoft.com/office/drawing/2010/main" Requires="a14">
          <p:sp>
            <p:nvSpPr>
              <p:cNvPr id="66" name=""/>
              <p:cNvSpPr txBox="1"/>
              <p:nvPr/>
            </p:nvSpPr>
            <p:spPr>
              <a:xfrm>
                <a:off x="6869520" y="3780000"/>
                <a:ext cx="1229760" cy="8964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f>
                      <m:num>
                        <m:r>
                          <m:t xml:space="preserve">1</m:t>
                        </m:r>
                      </m:num>
                      <m:den>
                        <m:r>
                          <m:t xml:space="preserve">n</m:t>
                        </m:r>
                      </m:den>
                    </m:f>
                    <m:r>
                      <m:t xml:space="preserve">W</m:t>
                    </m:r>
                    <m:sSup>
                      <m:e>
                        <m:r>
                          <m:t xml:space="preserve">W</m:t>
                        </m:r>
                      </m:e>
                      <m:sup>
                        <m:r>
                          <m:t xml:space="preserve">T</m:t>
                        </m:r>
                      </m:sup>
                    </m:sSup>
                  </m:oMath>
                </a14:m>
              </a:p>
            </p:txBody>
          </p:sp>
        </mc:Choice>
        <mc:Fallback/>
      </mc:AlternateContent>
      <p:pic>
        <p:nvPicPr>
          <p:cNvPr id="67" name="" descr=""/>
          <p:cNvPicPr/>
          <p:nvPr/>
        </p:nvPicPr>
        <p:blipFill>
          <a:blip r:embed="rId2"/>
          <a:stretch/>
        </p:blipFill>
        <p:spPr>
          <a:xfrm>
            <a:off x="1451520" y="4500000"/>
            <a:ext cx="3587760" cy="2360880"/>
          </a:xfrm>
          <a:prstGeom prst="rect">
            <a:avLst/>
          </a:prstGeom>
          <a:ln w="0">
            <a:noFill/>
          </a:ln>
        </p:spPr>
      </p:pic>
      <mc:AlternateContent>
        <mc:Choice xmlns:a14="http://schemas.microsoft.com/office/drawing/2010/main" Requires="a14">
          <p:sp>
            <p:nvSpPr>
              <p:cNvPr id="68" name=""/>
              <p:cNvSpPr txBox="1"/>
              <p:nvPr/>
            </p:nvSpPr>
            <p:spPr>
              <a:xfrm>
                <a:off x="6386400" y="2484000"/>
                <a:ext cx="2073600" cy="396000"/>
              </a:xfrm>
              <a:prstGeom prst="rect">
                <a:avLst/>
              </a:prstGeom>
            </p:spPr>
            <p:txBody>
              <a:bodyPr/>
              <a:p>
                <a14:m>
                  <m:oMath xmlns:m="http://schemas.openxmlformats.org/officeDocument/2006/math">
                    <m:r>
                      <m:t xml:space="preserve">p</m:t>
                    </m:r>
                    <m:r>
                      <m:t xml:space="preserve">×</m:t>
                    </m:r>
                    <m:r>
                      <m:t xml:space="preserve">n</m:t>
                    </m:r>
                    <m:r>
                      <m:t xml:space="preserve">,</m:t>
                    </m:r>
                    <m:r>
                      <m:t xml:space="preserve">p</m:t>
                    </m:r>
                    <m:r>
                      <m:t xml:space="preserve">,</m:t>
                    </m:r>
                    <m:r>
                      <m:t xml:space="preserve">n</m:t>
                    </m:r>
                    <m:r>
                      <m:t xml:space="preserve">→</m:t>
                    </m:r>
                    <m:r>
                      <m:t xml:space="preserve">∞</m:t>
                    </m:r>
                  </m:oMath>
                </a14:m>
              </a:p>
            </p:txBody>
          </p:sp>
        </mc:Choice>
        <mc:Fallback/>
      </mc:AlternateContent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160" cy="1141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Marchenko-Pastur distribution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720000" y="15948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- The MP describes the distribution of eigenvalues λ in the interval [λ−, λ+], known as the bulk of the spectrum density.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- The bulk is defined by: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λ− = σ²(1 - √Q)²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 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λ+ = σ²(1 + √Q)²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where Q = p/n and σ² is the variance of W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  <a:ea typeface="Microsoft YaHei"/>
              </a:rPr>
              <a:t>-Outlier eigenvalues indicate learned signal, “what is not Gaussian noise”.  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8160" cy="14162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400" spc="-1" strike="noStrike">
                <a:solidFill>
                  <a:srgbClr val="000000"/>
                </a:solidFill>
                <a:latin typeface="Calibri"/>
              </a:rPr>
              <a:t>Signal vs Noise</a:t>
            </a:r>
            <a:endParaRPr b="0" lang="it-IT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91120" y="154800"/>
            <a:ext cx="8228160" cy="45244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Below bulk: redundant dimensions → can be removed.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- Above bulk: informative directions → represent learned structure.</a:t>
            </a: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  <a:p>
            <a:pPr marL="343080" indent="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endParaRPr b="0" lang="it-IT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2"/>
          <a:stretch/>
        </p:blipFill>
        <p:spPr>
          <a:xfrm>
            <a:off x="0" y="3935520"/>
            <a:ext cx="4139280" cy="2723760"/>
          </a:xfrm>
          <a:prstGeom prst="rect">
            <a:avLst/>
          </a:prstGeom>
          <a:ln w="0">
            <a:noFill/>
          </a:ln>
        </p:spPr>
      </p:pic>
      <p:pic>
        <p:nvPicPr>
          <p:cNvPr id="74" name="" descr=""/>
          <p:cNvPicPr/>
          <p:nvPr/>
        </p:nvPicPr>
        <p:blipFill>
          <a:blip r:embed="rId3"/>
          <a:stretch/>
        </p:blipFill>
        <p:spPr>
          <a:xfrm>
            <a:off x="4320000" y="3793320"/>
            <a:ext cx="4656240" cy="3063960"/>
          </a:xfrm>
          <a:prstGeom prst="rect">
            <a:avLst/>
          </a:prstGeom>
          <a:ln w="0">
            <a:noFill/>
          </a:ln>
        </p:spPr>
      </p:pic>
      <p:sp>
        <p:nvSpPr>
          <p:cNvPr id="75" name=""/>
          <p:cNvSpPr/>
          <p:nvPr/>
        </p:nvSpPr>
        <p:spPr>
          <a:xfrm flipH="1">
            <a:off x="8796600" y="5580000"/>
            <a:ext cx="347400" cy="629640"/>
          </a:xfrm>
          <a:prstGeom prst="line">
            <a:avLst/>
          </a:prstGeom>
          <a:ln w="0">
            <a:solidFill>
              <a:srgbClr val="c9211e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 anchorCtr="1">
            <a:noAutofit/>
          </a:bodyPr>
          <a:p>
            <a:endParaRPr b="0" lang="it-IT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2317</TotalTime>
  <Application>LibreOffice/7.4.2.3$Windows_X86_64 LibreOffice_project/382eef1f22670f7f4118c8c2dd222ec7ad009daf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it-IT</dc:language>
  <cp:lastModifiedBy/>
  <dcterms:modified xsi:type="dcterms:W3CDTF">2025-06-07T02:17:40Z</dcterms:modified>
  <cp:revision>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