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76" r:id="rId2"/>
  </p:sldIdLst>
  <p:sldSz cx="42479913" cy="30600650"/>
  <p:notesSz cx="6858000" cy="9144000"/>
  <p:defaultTextStyle>
    <a:defPPr>
      <a:defRPr lang="he-IL"/>
    </a:defPPr>
    <a:lvl1pPr marL="0" algn="r" defTabSz="3507821" rtl="1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911" algn="r" defTabSz="3507821" rtl="1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821" algn="r" defTabSz="3507821" rtl="1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732" algn="r" defTabSz="3507821" rtl="1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643" algn="r" defTabSz="3507821" rtl="1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553" algn="r" defTabSz="3507821" rtl="1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464" algn="r" defTabSz="3507821" rtl="1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374" algn="r" defTabSz="3507821" rtl="1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1285" algn="r" defTabSz="3507821" rtl="1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BF43"/>
    <a:srgbClr val="8BC43D"/>
    <a:srgbClr val="6E2B8F"/>
    <a:srgbClr val="E57121"/>
    <a:srgbClr val="00AAE9"/>
    <a:srgbClr val="015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91288" autoAdjust="0"/>
    <p:restoredTop sz="94660"/>
  </p:normalViewPr>
  <p:slideViewPr>
    <p:cSldViewPr snapToGrid="0">
      <p:cViewPr varScale="1">
        <p:scale>
          <a:sx n="15" d="100"/>
          <a:sy n="15" d="100"/>
        </p:scale>
        <p:origin x="14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Levkovitz" userId="31a6e5bc03411fd4" providerId="LiveId" clId="{F6FB3025-F3DE-4838-8F18-0D1FB38014BD}"/>
    <pc:docChg chg="modSld">
      <pc:chgData name="Daniel Levkovitz" userId="31a6e5bc03411fd4" providerId="LiveId" clId="{F6FB3025-F3DE-4838-8F18-0D1FB38014BD}" dt="2022-05-29T14:57:34.867" v="3" actId="1076"/>
      <pc:docMkLst>
        <pc:docMk/>
      </pc:docMkLst>
      <pc:sldChg chg="modSp mod">
        <pc:chgData name="Daniel Levkovitz" userId="31a6e5bc03411fd4" providerId="LiveId" clId="{F6FB3025-F3DE-4838-8F18-0D1FB38014BD}" dt="2022-05-29T14:57:34.867" v="3" actId="1076"/>
        <pc:sldMkLst>
          <pc:docMk/>
          <pc:sldMk cId="2747528664" sldId="276"/>
        </pc:sldMkLst>
        <pc:spChg chg="mod">
          <ac:chgData name="Daniel Levkovitz" userId="31a6e5bc03411fd4" providerId="LiveId" clId="{F6FB3025-F3DE-4838-8F18-0D1FB38014BD}" dt="2022-05-29T14:57:33.175" v="2" actId="20577"/>
          <ac:spMkLst>
            <pc:docMk/>
            <pc:sldMk cId="2747528664" sldId="276"/>
            <ac:spMk id="28" creationId="{EB8C9FB5-216E-4241-A151-0046EEC21554}"/>
          </ac:spMkLst>
        </pc:spChg>
        <pc:picChg chg="mod">
          <ac:chgData name="Daniel Levkovitz" userId="31a6e5bc03411fd4" providerId="LiveId" clId="{F6FB3025-F3DE-4838-8F18-0D1FB38014BD}" dt="2022-05-29T14:57:34.867" v="3" actId="1076"/>
          <ac:picMkLst>
            <pc:docMk/>
            <pc:sldMk cId="2747528664" sldId="276"/>
            <ac:picMk id="4" creationId="{291EE7C4-2296-450B-9B15-F3223E8ADD72}"/>
          </ac:picMkLst>
        </pc:picChg>
      </pc:sldChg>
    </pc:docChg>
  </pc:docChgLst>
  <pc:docChgLst>
    <pc:chgData name="Daniel Levkovitz" userId="31a6e5bc03411fd4" providerId="LiveId" clId="{F590A5AB-A9AD-48A5-8D6D-CD424819B3A2}"/>
    <pc:docChg chg="undo custSel delSld modSld sldOrd">
      <pc:chgData name="Daniel Levkovitz" userId="31a6e5bc03411fd4" providerId="LiveId" clId="{F590A5AB-A9AD-48A5-8D6D-CD424819B3A2}" dt="2022-05-25T13:41:43.535" v="231" actId="20577"/>
      <pc:docMkLst>
        <pc:docMk/>
      </pc:docMkLst>
      <pc:sldChg chg="del">
        <pc:chgData name="Daniel Levkovitz" userId="31a6e5bc03411fd4" providerId="LiveId" clId="{F590A5AB-A9AD-48A5-8D6D-CD424819B3A2}" dt="2022-05-25T13:41:26.638" v="227" actId="2696"/>
        <pc:sldMkLst>
          <pc:docMk/>
          <pc:sldMk cId="2687975202" sldId="265"/>
        </pc:sldMkLst>
      </pc:sldChg>
      <pc:sldChg chg="del">
        <pc:chgData name="Daniel Levkovitz" userId="31a6e5bc03411fd4" providerId="LiveId" clId="{F590A5AB-A9AD-48A5-8D6D-CD424819B3A2}" dt="2022-05-25T13:41:34.565" v="230" actId="2696"/>
        <pc:sldMkLst>
          <pc:docMk/>
          <pc:sldMk cId="514965427" sldId="266"/>
        </pc:sldMkLst>
      </pc:sldChg>
      <pc:sldChg chg="modSp mod">
        <pc:chgData name="Daniel Levkovitz" userId="31a6e5bc03411fd4" providerId="LiveId" clId="{F590A5AB-A9AD-48A5-8D6D-CD424819B3A2}" dt="2022-05-25T13:41:43.535" v="231" actId="20577"/>
        <pc:sldMkLst>
          <pc:docMk/>
          <pc:sldMk cId="2747528664" sldId="276"/>
        </pc:sldMkLst>
        <pc:spChg chg="mod">
          <ac:chgData name="Daniel Levkovitz" userId="31a6e5bc03411fd4" providerId="LiveId" clId="{F590A5AB-A9AD-48A5-8D6D-CD424819B3A2}" dt="2022-05-25T13:41:43.535" v="231" actId="20577"/>
          <ac:spMkLst>
            <pc:docMk/>
            <pc:sldMk cId="2747528664" sldId="276"/>
            <ac:spMk id="14" creationId="{00000000-0000-0000-0000-000000000000}"/>
          </ac:spMkLst>
        </pc:spChg>
        <pc:spChg chg="mod">
          <ac:chgData name="Daniel Levkovitz" userId="31a6e5bc03411fd4" providerId="LiveId" clId="{F590A5AB-A9AD-48A5-8D6D-CD424819B3A2}" dt="2022-05-25T13:34:59.021" v="30" actId="20577"/>
          <ac:spMkLst>
            <pc:docMk/>
            <pc:sldMk cId="2747528664" sldId="276"/>
            <ac:spMk id="16" creationId="{E1430865-316C-4E7D-AC90-3F49B8DD7F8B}"/>
          </ac:spMkLst>
        </pc:spChg>
        <pc:spChg chg="mod">
          <ac:chgData name="Daniel Levkovitz" userId="31a6e5bc03411fd4" providerId="LiveId" clId="{F590A5AB-A9AD-48A5-8D6D-CD424819B3A2}" dt="2022-05-25T13:34:45.555" v="29" actId="20577"/>
          <ac:spMkLst>
            <pc:docMk/>
            <pc:sldMk cId="2747528664" sldId="276"/>
            <ac:spMk id="17" creationId="{00000000-0000-0000-0000-000000000000}"/>
          </ac:spMkLst>
        </pc:spChg>
        <pc:spChg chg="mod">
          <ac:chgData name="Daniel Levkovitz" userId="31a6e5bc03411fd4" providerId="LiveId" clId="{F590A5AB-A9AD-48A5-8D6D-CD424819B3A2}" dt="2022-05-25T13:36:51.071" v="84" actId="20577"/>
          <ac:spMkLst>
            <pc:docMk/>
            <pc:sldMk cId="2747528664" sldId="276"/>
            <ac:spMk id="21" creationId="{0DCD804D-487E-4291-A8D3-9C067A1100FB}"/>
          </ac:spMkLst>
        </pc:spChg>
        <pc:spChg chg="mod">
          <ac:chgData name="Daniel Levkovitz" userId="31a6e5bc03411fd4" providerId="LiveId" clId="{F590A5AB-A9AD-48A5-8D6D-CD424819B3A2}" dt="2022-05-25T13:38:41.230" v="177" actId="20577"/>
          <ac:spMkLst>
            <pc:docMk/>
            <pc:sldMk cId="2747528664" sldId="276"/>
            <ac:spMk id="25" creationId="{D19908D8-2DF6-4AAE-8E7A-CF830B923ECD}"/>
          </ac:spMkLst>
        </pc:spChg>
        <pc:spChg chg="mod">
          <ac:chgData name="Daniel Levkovitz" userId="31a6e5bc03411fd4" providerId="LiveId" clId="{F590A5AB-A9AD-48A5-8D6D-CD424819B3A2}" dt="2022-05-25T13:40:22.162" v="220" actId="20577"/>
          <ac:spMkLst>
            <pc:docMk/>
            <pc:sldMk cId="2747528664" sldId="276"/>
            <ac:spMk id="27" creationId="{5D18E6A9-9C22-4E65-B9C4-3259241905ED}"/>
          </ac:spMkLst>
        </pc:spChg>
        <pc:picChg chg="mod modCrop">
          <ac:chgData name="Daniel Levkovitz" userId="31a6e5bc03411fd4" providerId="LiveId" clId="{F590A5AB-A9AD-48A5-8D6D-CD424819B3A2}" dt="2022-05-25T13:40:57.068" v="224" actId="1076"/>
          <ac:picMkLst>
            <pc:docMk/>
            <pc:sldMk cId="2747528664" sldId="276"/>
            <ac:picMk id="3" creationId="{76CD238B-9355-454C-839F-56532EC48896}"/>
          </ac:picMkLst>
        </pc:picChg>
      </pc:sldChg>
      <pc:sldChg chg="del">
        <pc:chgData name="Daniel Levkovitz" userId="31a6e5bc03411fd4" providerId="LiveId" clId="{F590A5AB-A9AD-48A5-8D6D-CD424819B3A2}" dt="2022-05-25T13:41:31.721" v="229" actId="2696"/>
        <pc:sldMkLst>
          <pc:docMk/>
          <pc:sldMk cId="2242075330" sldId="277"/>
        </pc:sldMkLst>
      </pc:sldChg>
      <pc:sldChg chg="del ord">
        <pc:chgData name="Daniel Levkovitz" userId="31a6e5bc03411fd4" providerId="LiveId" clId="{F590A5AB-A9AD-48A5-8D6D-CD424819B3A2}" dt="2022-05-25T13:41:28.998" v="228" actId="2696"/>
        <pc:sldMkLst>
          <pc:docMk/>
          <pc:sldMk cId="4108920409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5994" y="5008025"/>
            <a:ext cx="36107926" cy="10653560"/>
          </a:xfrm>
        </p:spPr>
        <p:txBody>
          <a:bodyPr anchor="b"/>
          <a:lstStyle>
            <a:lvl1pPr algn="ctr">
              <a:defRPr sz="26772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9989" y="16072427"/>
            <a:ext cx="31859935" cy="7388071"/>
          </a:xfrm>
        </p:spPr>
        <p:txBody>
          <a:bodyPr/>
          <a:lstStyle>
            <a:lvl1pPr marL="0" indent="0" algn="ctr">
              <a:buNone/>
              <a:defRPr sz="10709"/>
            </a:lvl1pPr>
            <a:lvl2pPr marL="2040026" indent="0" algn="ctr">
              <a:buNone/>
              <a:defRPr sz="8924"/>
            </a:lvl2pPr>
            <a:lvl3pPr marL="4080053" indent="0" algn="ctr">
              <a:buNone/>
              <a:defRPr sz="8032"/>
            </a:lvl3pPr>
            <a:lvl4pPr marL="6120079" indent="0" algn="ctr">
              <a:buNone/>
              <a:defRPr sz="7139"/>
            </a:lvl4pPr>
            <a:lvl5pPr marL="8160106" indent="0" algn="ctr">
              <a:buNone/>
              <a:defRPr sz="7139"/>
            </a:lvl5pPr>
            <a:lvl6pPr marL="10200132" indent="0" algn="ctr">
              <a:buNone/>
              <a:defRPr sz="7139"/>
            </a:lvl6pPr>
            <a:lvl7pPr marL="12240158" indent="0" algn="ctr">
              <a:buNone/>
              <a:defRPr sz="7139"/>
            </a:lvl7pPr>
            <a:lvl8pPr marL="14280185" indent="0" algn="ctr">
              <a:buNone/>
              <a:defRPr sz="7139"/>
            </a:lvl8pPr>
            <a:lvl9pPr marL="16320211" indent="0" algn="ctr">
              <a:buNone/>
              <a:defRPr sz="7139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8E48-F708-4DD5-A3C4-8D7851AB3431}" type="datetimeFigureOut">
              <a:rPr lang="he-IL" smtClean="0"/>
              <a:t>כ"ח/אייר/תשפ"ב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0D2A-E218-47E0-A883-B788501C2B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851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8E48-F708-4DD5-A3C4-8D7851AB3431}" type="datetimeFigureOut">
              <a:rPr lang="he-IL" smtClean="0"/>
              <a:t>כ"ח/אייר/תשפ"ב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0D2A-E218-47E0-A883-B788501C2B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662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399690" y="1629201"/>
            <a:ext cx="9159731" cy="25932636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0496" y="1629201"/>
            <a:ext cx="26948195" cy="25932636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8E48-F708-4DD5-A3C4-8D7851AB3431}" type="datetimeFigureOut">
              <a:rPr lang="he-IL" smtClean="0"/>
              <a:t>כ"ח/אייר/תשפ"ב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0D2A-E218-47E0-A883-B788501C2B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46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8E48-F708-4DD5-A3C4-8D7851AB3431}" type="datetimeFigureOut">
              <a:rPr lang="he-IL" smtClean="0"/>
              <a:t>כ"ח/אייר/תשפ"ב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0D2A-E218-47E0-A883-B788501C2B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154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8371" y="7628921"/>
            <a:ext cx="36638925" cy="12729018"/>
          </a:xfrm>
        </p:spPr>
        <p:txBody>
          <a:bodyPr anchor="b"/>
          <a:lstStyle>
            <a:lvl1pPr>
              <a:defRPr sz="26772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8371" y="20478361"/>
            <a:ext cx="36638925" cy="6693890"/>
          </a:xfrm>
        </p:spPr>
        <p:txBody>
          <a:bodyPr/>
          <a:lstStyle>
            <a:lvl1pPr marL="0" indent="0">
              <a:buNone/>
              <a:defRPr sz="10709">
                <a:solidFill>
                  <a:schemeClr val="tx1"/>
                </a:solidFill>
              </a:defRPr>
            </a:lvl1pPr>
            <a:lvl2pPr marL="2040026" indent="0">
              <a:buNone/>
              <a:defRPr sz="8924">
                <a:solidFill>
                  <a:schemeClr val="tx1">
                    <a:tint val="75000"/>
                  </a:schemeClr>
                </a:solidFill>
              </a:defRPr>
            </a:lvl2pPr>
            <a:lvl3pPr marL="4080053" indent="0">
              <a:buNone/>
              <a:defRPr sz="8032">
                <a:solidFill>
                  <a:schemeClr val="tx1">
                    <a:tint val="75000"/>
                  </a:schemeClr>
                </a:solidFill>
              </a:defRPr>
            </a:lvl3pPr>
            <a:lvl4pPr marL="6120079" indent="0">
              <a:buNone/>
              <a:defRPr sz="7139">
                <a:solidFill>
                  <a:schemeClr val="tx1">
                    <a:tint val="75000"/>
                  </a:schemeClr>
                </a:solidFill>
              </a:defRPr>
            </a:lvl4pPr>
            <a:lvl5pPr marL="8160106" indent="0">
              <a:buNone/>
              <a:defRPr sz="7139">
                <a:solidFill>
                  <a:schemeClr val="tx1">
                    <a:tint val="75000"/>
                  </a:schemeClr>
                </a:solidFill>
              </a:defRPr>
            </a:lvl5pPr>
            <a:lvl6pPr marL="10200132" indent="0">
              <a:buNone/>
              <a:defRPr sz="7139">
                <a:solidFill>
                  <a:schemeClr val="tx1">
                    <a:tint val="75000"/>
                  </a:schemeClr>
                </a:solidFill>
              </a:defRPr>
            </a:lvl6pPr>
            <a:lvl7pPr marL="12240158" indent="0">
              <a:buNone/>
              <a:defRPr sz="7139">
                <a:solidFill>
                  <a:schemeClr val="tx1">
                    <a:tint val="75000"/>
                  </a:schemeClr>
                </a:solidFill>
              </a:defRPr>
            </a:lvl7pPr>
            <a:lvl8pPr marL="14280185" indent="0">
              <a:buNone/>
              <a:defRPr sz="7139">
                <a:solidFill>
                  <a:schemeClr val="tx1">
                    <a:tint val="75000"/>
                  </a:schemeClr>
                </a:solidFill>
              </a:defRPr>
            </a:lvl8pPr>
            <a:lvl9pPr marL="16320211" indent="0">
              <a:buNone/>
              <a:defRPr sz="71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8E48-F708-4DD5-A3C4-8D7851AB3431}" type="datetimeFigureOut">
              <a:rPr lang="he-IL" smtClean="0"/>
              <a:t>כ"ח/אייר/תשפ"ב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0D2A-E218-47E0-A883-B788501C2B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009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0494" y="8146007"/>
            <a:ext cx="18053963" cy="1941583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05456" y="8146007"/>
            <a:ext cx="18053963" cy="1941583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8E48-F708-4DD5-A3C4-8D7851AB3431}" type="datetimeFigureOut">
              <a:rPr lang="he-IL" smtClean="0"/>
              <a:t>כ"ח/אייר/תשפ"ב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0D2A-E218-47E0-A883-B788501C2B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584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27" y="1629208"/>
            <a:ext cx="36638925" cy="591471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6031" y="7501412"/>
            <a:ext cx="17970992" cy="3676326"/>
          </a:xfrm>
        </p:spPr>
        <p:txBody>
          <a:bodyPr anchor="b"/>
          <a:lstStyle>
            <a:lvl1pPr marL="0" indent="0">
              <a:buNone/>
              <a:defRPr sz="10709" b="1"/>
            </a:lvl1pPr>
            <a:lvl2pPr marL="2040026" indent="0">
              <a:buNone/>
              <a:defRPr sz="8924" b="1"/>
            </a:lvl2pPr>
            <a:lvl3pPr marL="4080053" indent="0">
              <a:buNone/>
              <a:defRPr sz="8032" b="1"/>
            </a:lvl3pPr>
            <a:lvl4pPr marL="6120079" indent="0">
              <a:buNone/>
              <a:defRPr sz="7139" b="1"/>
            </a:lvl4pPr>
            <a:lvl5pPr marL="8160106" indent="0">
              <a:buNone/>
              <a:defRPr sz="7139" b="1"/>
            </a:lvl5pPr>
            <a:lvl6pPr marL="10200132" indent="0">
              <a:buNone/>
              <a:defRPr sz="7139" b="1"/>
            </a:lvl6pPr>
            <a:lvl7pPr marL="12240158" indent="0">
              <a:buNone/>
              <a:defRPr sz="7139" b="1"/>
            </a:lvl7pPr>
            <a:lvl8pPr marL="14280185" indent="0">
              <a:buNone/>
              <a:defRPr sz="7139" b="1"/>
            </a:lvl8pPr>
            <a:lvl9pPr marL="16320211" indent="0">
              <a:buNone/>
              <a:defRPr sz="7139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26031" y="11177737"/>
            <a:ext cx="17970992" cy="1644076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505458" y="7501412"/>
            <a:ext cx="18059496" cy="3676326"/>
          </a:xfrm>
        </p:spPr>
        <p:txBody>
          <a:bodyPr anchor="b"/>
          <a:lstStyle>
            <a:lvl1pPr marL="0" indent="0">
              <a:buNone/>
              <a:defRPr sz="10709" b="1"/>
            </a:lvl1pPr>
            <a:lvl2pPr marL="2040026" indent="0">
              <a:buNone/>
              <a:defRPr sz="8924" b="1"/>
            </a:lvl2pPr>
            <a:lvl3pPr marL="4080053" indent="0">
              <a:buNone/>
              <a:defRPr sz="8032" b="1"/>
            </a:lvl3pPr>
            <a:lvl4pPr marL="6120079" indent="0">
              <a:buNone/>
              <a:defRPr sz="7139" b="1"/>
            </a:lvl4pPr>
            <a:lvl5pPr marL="8160106" indent="0">
              <a:buNone/>
              <a:defRPr sz="7139" b="1"/>
            </a:lvl5pPr>
            <a:lvl6pPr marL="10200132" indent="0">
              <a:buNone/>
              <a:defRPr sz="7139" b="1"/>
            </a:lvl6pPr>
            <a:lvl7pPr marL="12240158" indent="0">
              <a:buNone/>
              <a:defRPr sz="7139" b="1"/>
            </a:lvl7pPr>
            <a:lvl8pPr marL="14280185" indent="0">
              <a:buNone/>
              <a:defRPr sz="7139" b="1"/>
            </a:lvl8pPr>
            <a:lvl9pPr marL="16320211" indent="0">
              <a:buNone/>
              <a:defRPr sz="7139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505458" y="11177737"/>
            <a:ext cx="18059496" cy="1644076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8E48-F708-4DD5-A3C4-8D7851AB3431}" type="datetimeFigureOut">
              <a:rPr lang="he-IL" smtClean="0"/>
              <a:t>כ"ח/אייר/תשפ"ב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0D2A-E218-47E0-A883-B788501C2B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825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8E48-F708-4DD5-A3C4-8D7851AB3431}" type="datetimeFigureOut">
              <a:rPr lang="he-IL" smtClean="0"/>
              <a:t>כ"ח/אייר/תשפ"ב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0D2A-E218-47E0-A883-B788501C2B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879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8E48-F708-4DD5-A3C4-8D7851AB3431}" type="datetimeFigureOut">
              <a:rPr lang="he-IL" smtClean="0"/>
              <a:t>כ"ח/אייר/תשפ"ב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0D2A-E218-47E0-A883-B788501C2B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167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27" y="2040043"/>
            <a:ext cx="13700878" cy="7140152"/>
          </a:xfrm>
        </p:spPr>
        <p:txBody>
          <a:bodyPr anchor="b"/>
          <a:lstStyle>
            <a:lvl1pPr>
              <a:defRPr sz="14278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59496" y="4405934"/>
            <a:ext cx="21505456" cy="21746295"/>
          </a:xfrm>
        </p:spPr>
        <p:txBody>
          <a:bodyPr/>
          <a:lstStyle>
            <a:lvl1pPr>
              <a:defRPr sz="14278"/>
            </a:lvl1pPr>
            <a:lvl2pPr>
              <a:defRPr sz="12494"/>
            </a:lvl2pPr>
            <a:lvl3pPr>
              <a:defRPr sz="10709"/>
            </a:lvl3pPr>
            <a:lvl4pPr>
              <a:defRPr sz="8924"/>
            </a:lvl4pPr>
            <a:lvl5pPr>
              <a:defRPr sz="8924"/>
            </a:lvl5pPr>
            <a:lvl6pPr>
              <a:defRPr sz="8924"/>
            </a:lvl6pPr>
            <a:lvl7pPr>
              <a:defRPr sz="8924"/>
            </a:lvl7pPr>
            <a:lvl8pPr>
              <a:defRPr sz="8924"/>
            </a:lvl8pPr>
            <a:lvl9pPr>
              <a:defRPr sz="8924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26027" y="9180195"/>
            <a:ext cx="13700878" cy="17007447"/>
          </a:xfrm>
        </p:spPr>
        <p:txBody>
          <a:bodyPr/>
          <a:lstStyle>
            <a:lvl1pPr marL="0" indent="0">
              <a:buNone/>
              <a:defRPr sz="7139"/>
            </a:lvl1pPr>
            <a:lvl2pPr marL="2040026" indent="0">
              <a:buNone/>
              <a:defRPr sz="6247"/>
            </a:lvl2pPr>
            <a:lvl3pPr marL="4080053" indent="0">
              <a:buNone/>
              <a:defRPr sz="5354"/>
            </a:lvl3pPr>
            <a:lvl4pPr marL="6120079" indent="0">
              <a:buNone/>
              <a:defRPr sz="4462"/>
            </a:lvl4pPr>
            <a:lvl5pPr marL="8160106" indent="0">
              <a:buNone/>
              <a:defRPr sz="4462"/>
            </a:lvl5pPr>
            <a:lvl6pPr marL="10200132" indent="0">
              <a:buNone/>
              <a:defRPr sz="4462"/>
            </a:lvl6pPr>
            <a:lvl7pPr marL="12240158" indent="0">
              <a:buNone/>
              <a:defRPr sz="4462"/>
            </a:lvl7pPr>
            <a:lvl8pPr marL="14280185" indent="0">
              <a:buNone/>
              <a:defRPr sz="4462"/>
            </a:lvl8pPr>
            <a:lvl9pPr marL="16320211" indent="0">
              <a:buNone/>
              <a:defRPr sz="4462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8E48-F708-4DD5-A3C4-8D7851AB3431}" type="datetimeFigureOut">
              <a:rPr lang="he-IL" smtClean="0"/>
              <a:t>כ"ח/אייר/תשפ"ב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0D2A-E218-47E0-A883-B788501C2B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20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27" y="2040043"/>
            <a:ext cx="13700878" cy="7140152"/>
          </a:xfrm>
        </p:spPr>
        <p:txBody>
          <a:bodyPr anchor="b"/>
          <a:lstStyle>
            <a:lvl1pPr>
              <a:defRPr sz="14278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059496" y="4405934"/>
            <a:ext cx="21505456" cy="21746295"/>
          </a:xfrm>
        </p:spPr>
        <p:txBody>
          <a:bodyPr anchor="t"/>
          <a:lstStyle>
            <a:lvl1pPr marL="0" indent="0">
              <a:buNone/>
              <a:defRPr sz="14278"/>
            </a:lvl1pPr>
            <a:lvl2pPr marL="2040026" indent="0">
              <a:buNone/>
              <a:defRPr sz="12494"/>
            </a:lvl2pPr>
            <a:lvl3pPr marL="4080053" indent="0">
              <a:buNone/>
              <a:defRPr sz="10709"/>
            </a:lvl3pPr>
            <a:lvl4pPr marL="6120079" indent="0">
              <a:buNone/>
              <a:defRPr sz="8924"/>
            </a:lvl4pPr>
            <a:lvl5pPr marL="8160106" indent="0">
              <a:buNone/>
              <a:defRPr sz="8924"/>
            </a:lvl5pPr>
            <a:lvl6pPr marL="10200132" indent="0">
              <a:buNone/>
              <a:defRPr sz="8924"/>
            </a:lvl6pPr>
            <a:lvl7pPr marL="12240158" indent="0">
              <a:buNone/>
              <a:defRPr sz="8924"/>
            </a:lvl7pPr>
            <a:lvl8pPr marL="14280185" indent="0">
              <a:buNone/>
              <a:defRPr sz="8924"/>
            </a:lvl8pPr>
            <a:lvl9pPr marL="16320211" indent="0">
              <a:buNone/>
              <a:defRPr sz="8924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26027" y="9180195"/>
            <a:ext cx="13700878" cy="17007447"/>
          </a:xfrm>
        </p:spPr>
        <p:txBody>
          <a:bodyPr/>
          <a:lstStyle>
            <a:lvl1pPr marL="0" indent="0">
              <a:buNone/>
              <a:defRPr sz="7139"/>
            </a:lvl1pPr>
            <a:lvl2pPr marL="2040026" indent="0">
              <a:buNone/>
              <a:defRPr sz="6247"/>
            </a:lvl2pPr>
            <a:lvl3pPr marL="4080053" indent="0">
              <a:buNone/>
              <a:defRPr sz="5354"/>
            </a:lvl3pPr>
            <a:lvl4pPr marL="6120079" indent="0">
              <a:buNone/>
              <a:defRPr sz="4462"/>
            </a:lvl4pPr>
            <a:lvl5pPr marL="8160106" indent="0">
              <a:buNone/>
              <a:defRPr sz="4462"/>
            </a:lvl5pPr>
            <a:lvl6pPr marL="10200132" indent="0">
              <a:buNone/>
              <a:defRPr sz="4462"/>
            </a:lvl6pPr>
            <a:lvl7pPr marL="12240158" indent="0">
              <a:buNone/>
              <a:defRPr sz="4462"/>
            </a:lvl7pPr>
            <a:lvl8pPr marL="14280185" indent="0">
              <a:buNone/>
              <a:defRPr sz="4462"/>
            </a:lvl8pPr>
            <a:lvl9pPr marL="16320211" indent="0">
              <a:buNone/>
              <a:defRPr sz="4462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8E48-F708-4DD5-A3C4-8D7851AB3431}" type="datetimeFigureOut">
              <a:rPr lang="he-IL" smtClean="0"/>
              <a:t>כ"ח/אייר/תשפ"ב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0D2A-E218-47E0-A883-B788501C2B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630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20494" y="1629208"/>
            <a:ext cx="36638925" cy="5914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94" y="8146007"/>
            <a:ext cx="36638925" cy="19415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20494" y="28362276"/>
            <a:ext cx="9557980" cy="162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38E48-F708-4DD5-A3C4-8D7851AB3431}" type="datetimeFigureOut">
              <a:rPr lang="he-IL" smtClean="0"/>
              <a:t>כ"ח/אייר/תשפ"ב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71471" y="28362276"/>
            <a:ext cx="14336971" cy="162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001439" y="28362276"/>
            <a:ext cx="9557980" cy="162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F0D2A-E218-47E0-A883-B788501C2B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902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80053" rtl="1" eaLnBrk="1" latinLnBrk="0" hangingPunct="1">
        <a:lnSpc>
          <a:spcPct val="90000"/>
        </a:lnSpc>
        <a:spcBef>
          <a:spcPct val="0"/>
        </a:spcBef>
        <a:buNone/>
        <a:defRPr sz="196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0013" indent="-1020013" algn="r" defTabSz="4080053" rtl="1" eaLnBrk="1" latinLnBrk="0" hangingPunct="1">
        <a:lnSpc>
          <a:spcPct val="90000"/>
        </a:lnSpc>
        <a:spcBef>
          <a:spcPts val="4462"/>
        </a:spcBef>
        <a:buFont typeface="Arial" panose="020B0604020202020204" pitchFamily="34" charset="0"/>
        <a:buChar char="•"/>
        <a:defRPr sz="12494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0" indent="-1020013" algn="r" defTabSz="4080053" rtl="1" eaLnBrk="1" latinLnBrk="0" hangingPunct="1">
        <a:lnSpc>
          <a:spcPct val="90000"/>
        </a:lnSpc>
        <a:spcBef>
          <a:spcPts val="2231"/>
        </a:spcBef>
        <a:buFont typeface="Arial" panose="020B0604020202020204" pitchFamily="34" charset="0"/>
        <a:buChar char="•"/>
        <a:defRPr sz="10709" kern="1200">
          <a:solidFill>
            <a:schemeClr val="tx1"/>
          </a:solidFill>
          <a:latin typeface="+mn-lt"/>
          <a:ea typeface="+mn-ea"/>
          <a:cs typeface="+mn-cs"/>
        </a:defRPr>
      </a:lvl2pPr>
      <a:lvl3pPr marL="5100066" indent="-1020013" algn="r" defTabSz="4080053" rtl="1" eaLnBrk="1" latinLnBrk="0" hangingPunct="1">
        <a:lnSpc>
          <a:spcPct val="90000"/>
        </a:lnSpc>
        <a:spcBef>
          <a:spcPts val="2231"/>
        </a:spcBef>
        <a:buFont typeface="Arial" panose="020B0604020202020204" pitchFamily="34" charset="0"/>
        <a:buChar char="•"/>
        <a:defRPr sz="8924" kern="1200">
          <a:solidFill>
            <a:schemeClr val="tx1"/>
          </a:solidFill>
          <a:latin typeface="+mn-lt"/>
          <a:ea typeface="+mn-ea"/>
          <a:cs typeface="+mn-cs"/>
        </a:defRPr>
      </a:lvl3pPr>
      <a:lvl4pPr marL="7140092" indent="-1020013" algn="r" defTabSz="4080053" rtl="1" eaLnBrk="1" latinLnBrk="0" hangingPunct="1">
        <a:lnSpc>
          <a:spcPct val="90000"/>
        </a:lnSpc>
        <a:spcBef>
          <a:spcPts val="2231"/>
        </a:spcBef>
        <a:buFont typeface="Arial" panose="020B0604020202020204" pitchFamily="34" charset="0"/>
        <a:buChar char="•"/>
        <a:defRPr sz="8032" kern="1200">
          <a:solidFill>
            <a:schemeClr val="tx1"/>
          </a:solidFill>
          <a:latin typeface="+mn-lt"/>
          <a:ea typeface="+mn-ea"/>
          <a:cs typeface="+mn-cs"/>
        </a:defRPr>
      </a:lvl4pPr>
      <a:lvl5pPr marL="9180119" indent="-1020013" algn="r" defTabSz="4080053" rtl="1" eaLnBrk="1" latinLnBrk="0" hangingPunct="1">
        <a:lnSpc>
          <a:spcPct val="90000"/>
        </a:lnSpc>
        <a:spcBef>
          <a:spcPts val="2231"/>
        </a:spcBef>
        <a:buFont typeface="Arial" panose="020B0604020202020204" pitchFamily="34" charset="0"/>
        <a:buChar char="•"/>
        <a:defRPr sz="8032" kern="1200">
          <a:solidFill>
            <a:schemeClr val="tx1"/>
          </a:solidFill>
          <a:latin typeface="+mn-lt"/>
          <a:ea typeface="+mn-ea"/>
          <a:cs typeface="+mn-cs"/>
        </a:defRPr>
      </a:lvl5pPr>
      <a:lvl6pPr marL="11220145" indent="-1020013" algn="r" defTabSz="4080053" rtl="1" eaLnBrk="1" latinLnBrk="0" hangingPunct="1">
        <a:lnSpc>
          <a:spcPct val="90000"/>
        </a:lnSpc>
        <a:spcBef>
          <a:spcPts val="2231"/>
        </a:spcBef>
        <a:buFont typeface="Arial" panose="020B0604020202020204" pitchFamily="34" charset="0"/>
        <a:buChar char="•"/>
        <a:defRPr sz="8032" kern="1200">
          <a:solidFill>
            <a:schemeClr val="tx1"/>
          </a:solidFill>
          <a:latin typeface="+mn-lt"/>
          <a:ea typeface="+mn-ea"/>
          <a:cs typeface="+mn-cs"/>
        </a:defRPr>
      </a:lvl6pPr>
      <a:lvl7pPr marL="13260172" indent="-1020013" algn="r" defTabSz="4080053" rtl="1" eaLnBrk="1" latinLnBrk="0" hangingPunct="1">
        <a:lnSpc>
          <a:spcPct val="90000"/>
        </a:lnSpc>
        <a:spcBef>
          <a:spcPts val="2231"/>
        </a:spcBef>
        <a:buFont typeface="Arial" panose="020B0604020202020204" pitchFamily="34" charset="0"/>
        <a:buChar char="•"/>
        <a:defRPr sz="8032" kern="1200">
          <a:solidFill>
            <a:schemeClr val="tx1"/>
          </a:solidFill>
          <a:latin typeface="+mn-lt"/>
          <a:ea typeface="+mn-ea"/>
          <a:cs typeface="+mn-cs"/>
        </a:defRPr>
      </a:lvl7pPr>
      <a:lvl8pPr marL="15300198" indent="-1020013" algn="r" defTabSz="4080053" rtl="1" eaLnBrk="1" latinLnBrk="0" hangingPunct="1">
        <a:lnSpc>
          <a:spcPct val="90000"/>
        </a:lnSpc>
        <a:spcBef>
          <a:spcPts val="2231"/>
        </a:spcBef>
        <a:buFont typeface="Arial" panose="020B0604020202020204" pitchFamily="34" charset="0"/>
        <a:buChar char="•"/>
        <a:defRPr sz="8032" kern="1200">
          <a:solidFill>
            <a:schemeClr val="tx1"/>
          </a:solidFill>
          <a:latin typeface="+mn-lt"/>
          <a:ea typeface="+mn-ea"/>
          <a:cs typeface="+mn-cs"/>
        </a:defRPr>
      </a:lvl8pPr>
      <a:lvl9pPr marL="17340224" indent="-1020013" algn="r" defTabSz="4080053" rtl="1" eaLnBrk="1" latinLnBrk="0" hangingPunct="1">
        <a:lnSpc>
          <a:spcPct val="90000"/>
        </a:lnSpc>
        <a:spcBef>
          <a:spcPts val="2231"/>
        </a:spcBef>
        <a:buFont typeface="Arial" panose="020B0604020202020204" pitchFamily="34" charset="0"/>
        <a:buChar char="•"/>
        <a:defRPr sz="80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080053" rtl="1" eaLnBrk="1" latinLnBrk="0" hangingPunct="1">
        <a:defRPr sz="8032" kern="1200">
          <a:solidFill>
            <a:schemeClr val="tx1"/>
          </a:solidFill>
          <a:latin typeface="+mn-lt"/>
          <a:ea typeface="+mn-ea"/>
          <a:cs typeface="+mn-cs"/>
        </a:defRPr>
      </a:lvl1pPr>
      <a:lvl2pPr marL="2040026" algn="r" defTabSz="4080053" rtl="1" eaLnBrk="1" latinLnBrk="0" hangingPunct="1">
        <a:defRPr sz="8032" kern="1200">
          <a:solidFill>
            <a:schemeClr val="tx1"/>
          </a:solidFill>
          <a:latin typeface="+mn-lt"/>
          <a:ea typeface="+mn-ea"/>
          <a:cs typeface="+mn-cs"/>
        </a:defRPr>
      </a:lvl2pPr>
      <a:lvl3pPr marL="4080053" algn="r" defTabSz="4080053" rtl="1" eaLnBrk="1" latinLnBrk="0" hangingPunct="1">
        <a:defRPr sz="8032" kern="1200">
          <a:solidFill>
            <a:schemeClr val="tx1"/>
          </a:solidFill>
          <a:latin typeface="+mn-lt"/>
          <a:ea typeface="+mn-ea"/>
          <a:cs typeface="+mn-cs"/>
        </a:defRPr>
      </a:lvl3pPr>
      <a:lvl4pPr marL="6120079" algn="r" defTabSz="4080053" rtl="1" eaLnBrk="1" latinLnBrk="0" hangingPunct="1">
        <a:defRPr sz="8032" kern="1200">
          <a:solidFill>
            <a:schemeClr val="tx1"/>
          </a:solidFill>
          <a:latin typeface="+mn-lt"/>
          <a:ea typeface="+mn-ea"/>
          <a:cs typeface="+mn-cs"/>
        </a:defRPr>
      </a:lvl4pPr>
      <a:lvl5pPr marL="8160106" algn="r" defTabSz="4080053" rtl="1" eaLnBrk="1" latinLnBrk="0" hangingPunct="1">
        <a:defRPr sz="8032" kern="1200">
          <a:solidFill>
            <a:schemeClr val="tx1"/>
          </a:solidFill>
          <a:latin typeface="+mn-lt"/>
          <a:ea typeface="+mn-ea"/>
          <a:cs typeface="+mn-cs"/>
        </a:defRPr>
      </a:lvl5pPr>
      <a:lvl6pPr marL="10200132" algn="r" defTabSz="4080053" rtl="1" eaLnBrk="1" latinLnBrk="0" hangingPunct="1">
        <a:defRPr sz="8032" kern="1200">
          <a:solidFill>
            <a:schemeClr val="tx1"/>
          </a:solidFill>
          <a:latin typeface="+mn-lt"/>
          <a:ea typeface="+mn-ea"/>
          <a:cs typeface="+mn-cs"/>
        </a:defRPr>
      </a:lvl6pPr>
      <a:lvl7pPr marL="12240158" algn="r" defTabSz="4080053" rtl="1" eaLnBrk="1" latinLnBrk="0" hangingPunct="1">
        <a:defRPr sz="8032" kern="1200">
          <a:solidFill>
            <a:schemeClr val="tx1"/>
          </a:solidFill>
          <a:latin typeface="+mn-lt"/>
          <a:ea typeface="+mn-ea"/>
          <a:cs typeface="+mn-cs"/>
        </a:defRPr>
      </a:lvl7pPr>
      <a:lvl8pPr marL="14280185" algn="r" defTabSz="4080053" rtl="1" eaLnBrk="1" latinLnBrk="0" hangingPunct="1">
        <a:defRPr sz="8032" kern="1200">
          <a:solidFill>
            <a:schemeClr val="tx1"/>
          </a:solidFill>
          <a:latin typeface="+mn-lt"/>
          <a:ea typeface="+mn-ea"/>
          <a:cs typeface="+mn-cs"/>
        </a:defRPr>
      </a:lvl8pPr>
      <a:lvl9pPr marL="16320211" algn="r" defTabSz="4080053" rtl="1" eaLnBrk="1" latinLnBrk="0" hangingPunct="1">
        <a:defRPr sz="80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291EE7C4-2296-450B-9B15-F3223E8AD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" y="-1329508"/>
            <a:ext cx="42476273" cy="3059882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907500" y="3810000"/>
            <a:ext cx="17564100" cy="212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6600" b="1" dirty="0">
                <a:solidFill>
                  <a:srgbClr val="73BF43"/>
                </a:solidFill>
              </a:rPr>
              <a:t>מערכת לניהול לידים </a:t>
            </a:r>
            <a:r>
              <a:rPr lang="he-IL" sz="6600" b="1">
                <a:solidFill>
                  <a:srgbClr val="73BF43"/>
                </a:solidFill>
              </a:rPr>
              <a:t>באופן חכם -</a:t>
            </a:r>
            <a:endParaRPr lang="he-IL" sz="6600" b="1" dirty="0">
              <a:solidFill>
                <a:srgbClr val="73BF43"/>
              </a:solidFill>
            </a:endParaRPr>
          </a:p>
          <a:p>
            <a:pPr algn="ctr"/>
            <a:r>
              <a:rPr lang="en-US" sz="6600" b="1" dirty="0" err="1">
                <a:solidFill>
                  <a:srgbClr val="73BF43"/>
                </a:solidFill>
              </a:rPr>
              <a:t>Leadest</a:t>
            </a:r>
            <a:endParaRPr lang="he-IL" sz="6600" b="1" dirty="0">
              <a:solidFill>
                <a:srgbClr val="73BF43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869400" y="8287765"/>
            <a:ext cx="17602200" cy="2787557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r" fontAlgn="base"/>
            <a:r>
              <a:rPr lang="he-IL" sz="3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כיום, יש המון ארגונים מתעשיית הרכב והליסינג (חברות פרטיות ועד ארגונים גדולים), שאופן ביצוע מכירת ליסינג לרכבים מתבצעת בשיטה מיושנת.</a:t>
            </a:r>
            <a:r>
              <a:rPr lang="he-IL" sz="3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he-IL" sz="3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r" fontAlgn="base"/>
            <a:r>
              <a:rPr lang="he-IL" sz="3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משמעות הדבר היא </a:t>
            </a:r>
            <a:r>
              <a:rPr lang="he-IL" sz="3600" dirty="0">
                <a:solidFill>
                  <a:srgbClr val="000000"/>
                </a:solidFill>
                <a:latin typeface="Segoe UI" panose="020B0502040204020203" pitchFamily="34" charset="0"/>
              </a:rPr>
              <a:t>ש</a:t>
            </a:r>
            <a:r>
              <a:rPr lang="he-IL" sz="3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אנשי המכירות השונים </a:t>
            </a:r>
            <a:r>
              <a:rPr lang="he-IL" sz="3600" dirty="0">
                <a:solidFill>
                  <a:srgbClr val="000000"/>
                </a:solidFill>
                <a:latin typeface="Segoe UI" panose="020B0502040204020203" pitchFamily="34" charset="0"/>
              </a:rPr>
              <a:t>מתקשרים </a:t>
            </a:r>
            <a:r>
              <a:rPr lang="he-IL" sz="3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ללידים אשר </a:t>
            </a:r>
            <a:r>
              <a:rPr lang="he-IL" sz="3600" dirty="0">
                <a:solidFill>
                  <a:srgbClr val="000000"/>
                </a:solidFill>
                <a:latin typeface="Segoe UI" panose="020B0502040204020203" pitchFamily="34" charset="0"/>
              </a:rPr>
              <a:t>השאירו פרטים בפלטפורמות השונות </a:t>
            </a:r>
            <a:r>
              <a:rPr lang="he-IL" sz="3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בשיטת פיפ"ו (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First In First Out</a:t>
            </a:r>
            <a:r>
              <a:rPr lang="he-IL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ב</a:t>
            </a:r>
            <a:r>
              <a:rPr lang="he-IL" sz="3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שביל לבצע את המכירה.</a:t>
            </a:r>
            <a:r>
              <a:rPr lang="he-IL" sz="3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פעמים רבות משאבים מתבזבזים על לידים שלא מתממשים.</a:t>
            </a:r>
            <a:endParaRPr lang="he-IL" sz="3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7CF2F2-C3E6-4F5F-8E02-5E289890B20A}"/>
              </a:ext>
            </a:extLst>
          </p:cNvPr>
          <p:cNvSpPr txBox="1"/>
          <p:nvPr/>
        </p:nvSpPr>
        <p:spPr>
          <a:xfrm>
            <a:off x="37147500" y="6725247"/>
            <a:ext cx="2346076" cy="923330"/>
          </a:xfrm>
          <a:prstGeom prst="rect">
            <a:avLst/>
          </a:prstGeom>
          <a:solidFill>
            <a:srgbClr val="73BF43"/>
          </a:solidFill>
        </p:spPr>
        <p:txBody>
          <a:bodyPr wrap="square" rtlCol="1">
            <a:spAutoFit/>
          </a:bodyPr>
          <a:lstStyle/>
          <a:p>
            <a:pPr algn="just"/>
            <a:r>
              <a:rPr lang="he-IL" sz="5400" b="1" dirty="0">
                <a:solidFill>
                  <a:schemeClr val="bg1"/>
                </a:solidFill>
              </a:rPr>
              <a:t>1. רקע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430865-316C-4E7D-AC90-3F49B8DD7F8B}"/>
              </a:ext>
            </a:extLst>
          </p:cNvPr>
          <p:cNvSpPr txBox="1"/>
          <p:nvPr/>
        </p:nvSpPr>
        <p:spPr>
          <a:xfrm>
            <a:off x="21847424" y="12980223"/>
            <a:ext cx="17602200" cy="4294028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r>
              <a:rPr lang="he-IL" sz="3600" dirty="0"/>
              <a:t>בניית מערכת המלצה חכמה שתאפשר לאנשי מכירות לנהל לידים פוטנציאליים בצורה יעילה ולחזות אילו לידים בעלי ההסתברות הגבוהה ביותר להפוך למכירה.</a:t>
            </a:r>
          </a:p>
          <a:p>
            <a:r>
              <a:rPr lang="he-IL" sz="3600" dirty="0"/>
              <a:t>ההמלצה תעשה על ידי שני סוגים שונים של אלגוריתמי למידת מכונה, למידה מונחית ולמידה בלתי מונחית - יתרון אשר מקנה למערכת ייחודיות ומורכבות.</a:t>
            </a:r>
          </a:p>
          <a:p>
            <a:r>
              <a:rPr lang="he-IL" sz="3600" dirty="0"/>
              <a:t>לצד מיון ודירוג הלידים, המערכת מציגה </a:t>
            </a:r>
            <a:r>
              <a:rPr lang="en-US" sz="3600" dirty="0"/>
              <a:t>Dashboard</a:t>
            </a:r>
            <a:r>
              <a:rPr lang="he-IL" sz="3600" dirty="0"/>
              <a:t> המכיל גרפים המסייעים בניתוח הלידים והמכירות בכדי שמנהלי הסניף יוכלו לקבל תמונה מלאה של המכירות ומה הם הפרמטרים החשובים ביותר של ליד להיהפך למכירה ממשית.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AFA86E-2DFA-45F2-93A7-E0A7FF1A1186}"/>
              </a:ext>
            </a:extLst>
          </p:cNvPr>
          <p:cNvSpPr txBox="1"/>
          <p:nvPr/>
        </p:nvSpPr>
        <p:spPr>
          <a:xfrm>
            <a:off x="36325424" y="11417704"/>
            <a:ext cx="3146176" cy="923330"/>
          </a:xfrm>
          <a:prstGeom prst="rect">
            <a:avLst/>
          </a:prstGeom>
          <a:solidFill>
            <a:srgbClr val="73BF43"/>
          </a:solidFill>
        </p:spPr>
        <p:txBody>
          <a:bodyPr wrap="square" rtlCol="1">
            <a:spAutoFit/>
          </a:bodyPr>
          <a:lstStyle/>
          <a:p>
            <a:pPr algn="just"/>
            <a:r>
              <a:rPr lang="he-IL" sz="5400" b="1" dirty="0">
                <a:solidFill>
                  <a:schemeClr val="bg1"/>
                </a:solidFill>
              </a:rPr>
              <a:t>2. מטרות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CD804D-487E-4291-A8D3-9C067A1100FB}"/>
              </a:ext>
            </a:extLst>
          </p:cNvPr>
          <p:cNvSpPr txBox="1"/>
          <p:nvPr/>
        </p:nvSpPr>
        <p:spPr>
          <a:xfrm>
            <a:off x="21869400" y="19623894"/>
            <a:ext cx="17602200" cy="6495736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marL="742950" indent="-742950">
              <a:buAutoNum type="arabicPeriod"/>
            </a:pPr>
            <a:r>
              <a:rPr lang="en-US" sz="3600" dirty="0"/>
              <a:t>Preprocessing</a:t>
            </a:r>
            <a:r>
              <a:rPr lang="he-IL" sz="3600" dirty="0"/>
              <a:t> - תהליך מקדים בלמידת מכונה שבו נבצע עיבוד מקדים של הנתונים הכולל ניקוי דאטה, וטרנספורמציה אשר יאפשרו גילוי של מידע לא רלוונטי העלול לגרום לשיבושים והחלטות שגויות בעיבוד הנתונים הסופי.</a:t>
            </a:r>
          </a:p>
          <a:p>
            <a:pPr marL="742950" indent="-742950">
              <a:buAutoNum type="arabicPeriod"/>
            </a:pPr>
            <a:r>
              <a:rPr lang="en-US" sz="3600" dirty="0"/>
              <a:t> Unsupervised Learning</a:t>
            </a:r>
            <a:r>
              <a:rPr lang="he-IL" sz="3600" dirty="0"/>
              <a:t>- שימוש באלגוריתם </a:t>
            </a:r>
            <a:r>
              <a:rPr lang="en-US" sz="3600" dirty="0"/>
              <a:t>K-prototypes</a:t>
            </a:r>
            <a:r>
              <a:rPr lang="he-IL" sz="3600" dirty="0"/>
              <a:t> המשלב עמודות נומריות וקטגוריאליות ועל ידי שימוש בחלוקה למרכזי אשכולות, מחלק את הדאטה למספר האשכולות שנבחרו על פי "שיטת המרפק".</a:t>
            </a:r>
          </a:p>
          <a:p>
            <a:pPr marL="742950" indent="-742950">
              <a:buAutoNum type="arabicPeriod"/>
            </a:pPr>
            <a:r>
              <a:rPr lang="en-US" sz="3600" dirty="0"/>
              <a:t> Supervised Learning</a:t>
            </a:r>
            <a:r>
              <a:rPr lang="he-IL" sz="3600" dirty="0"/>
              <a:t>- המערכת מפעילה מספר אלגוריתמים שונים: רגרסיה לוגיסטית, עץ החלטה, ו-</a:t>
            </a:r>
            <a:r>
              <a:rPr lang="en-US" sz="3600" dirty="0"/>
              <a:t>Random Forest</a:t>
            </a:r>
            <a:r>
              <a:rPr lang="he-IL" sz="3600" dirty="0"/>
              <a:t> שבסופם מתקבלות תוצאות הדיוק - והאלגוריתם אשר קיבל את הניקוד הגבוה ביותר נבחר לטובת חיזוי הלידים. </a:t>
            </a:r>
          </a:p>
          <a:p>
            <a:pPr marL="742950" indent="-742950">
              <a:buAutoNum type="arabicPeriod"/>
            </a:pPr>
            <a:r>
              <a:rPr lang="he-IL" sz="3600" dirty="0"/>
              <a:t>פיתוח מערכת אינטראקטיבית למשתמש בשימוש בשפת הפיתוח </a:t>
            </a:r>
            <a:r>
              <a:rPr lang="en-US" sz="3600" dirty="0"/>
              <a:t>Python</a:t>
            </a:r>
            <a:r>
              <a:rPr lang="he-IL" sz="3600" dirty="0"/>
              <a:t> וחבילות של </a:t>
            </a:r>
            <a:r>
              <a:rPr lang="en-US" sz="3600" dirty="0"/>
              <a:t>Flask</a:t>
            </a:r>
            <a:r>
              <a:rPr lang="he-IL" sz="3600" dirty="0"/>
              <a:t> וכוללת </a:t>
            </a:r>
            <a:r>
              <a:rPr lang="en-US" sz="3600" dirty="0"/>
              <a:t>DB</a:t>
            </a:r>
            <a:r>
              <a:rPr lang="he-IL" sz="3600" dirty="0"/>
              <a:t> והתממשקות ל-</a:t>
            </a:r>
            <a:r>
              <a:rPr lang="en-US" sz="3600" dirty="0"/>
              <a:t>Google API</a:t>
            </a:r>
            <a:r>
              <a:rPr lang="he-IL" sz="3600" dirty="0"/>
              <a:t> שמאפשרים להעלות את הקבצים לענן שיתופי ולשלוח מיילים ללקוח.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60C389-2767-4BC7-A446-ABA57ED2F145}"/>
              </a:ext>
            </a:extLst>
          </p:cNvPr>
          <p:cNvSpPr txBox="1"/>
          <p:nvPr/>
        </p:nvSpPr>
        <p:spPr>
          <a:xfrm>
            <a:off x="36347400" y="18061375"/>
            <a:ext cx="3146176" cy="923330"/>
          </a:xfrm>
          <a:prstGeom prst="rect">
            <a:avLst/>
          </a:prstGeom>
          <a:solidFill>
            <a:srgbClr val="73BF43"/>
          </a:solidFill>
        </p:spPr>
        <p:txBody>
          <a:bodyPr wrap="square" rtlCol="1">
            <a:spAutoFit/>
          </a:bodyPr>
          <a:lstStyle/>
          <a:p>
            <a:pPr algn="just"/>
            <a:r>
              <a:rPr lang="he-IL" sz="5400" b="1" dirty="0">
                <a:solidFill>
                  <a:schemeClr val="bg1"/>
                </a:solidFill>
              </a:rPr>
              <a:t>3. שיטות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9908D8-2DF6-4AAE-8E7A-CF830B923ECD}"/>
              </a:ext>
            </a:extLst>
          </p:cNvPr>
          <p:cNvSpPr txBox="1"/>
          <p:nvPr/>
        </p:nvSpPr>
        <p:spPr>
          <a:xfrm>
            <a:off x="2986337" y="5095884"/>
            <a:ext cx="17602200" cy="10589406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r>
              <a:rPr lang="he-IL" sz="3600" dirty="0"/>
              <a:t>בחלק הראשון לטובת שימוש בלמידה בלתי מונחית, הגדרנו את ה-</a:t>
            </a:r>
            <a:r>
              <a:rPr lang="en-US" sz="3600" dirty="0"/>
              <a:t>K</a:t>
            </a:r>
            <a:r>
              <a:rPr lang="he-IL" sz="3600" dirty="0"/>
              <a:t> אשכולות</a:t>
            </a:r>
          </a:p>
          <a:p>
            <a:r>
              <a:rPr lang="he-IL" sz="3600" dirty="0"/>
              <a:t>השונים על ידי שיטת המרפק. בחרנו ב-</a:t>
            </a:r>
            <a:r>
              <a:rPr lang="en-US" sz="3600" dirty="0"/>
              <a:t>K=4</a:t>
            </a:r>
            <a:r>
              <a:rPr lang="he-IL" sz="3600" dirty="0"/>
              <a:t> כיוון שהתוצאה של פונקציית </a:t>
            </a:r>
          </a:p>
          <a:p>
            <a:r>
              <a:rPr lang="he-IL" sz="3600" dirty="0"/>
              <a:t>ההפסד יצאה בה נמוכה. לפיכך, בלמידה הבלתי מונחית הלידים</a:t>
            </a:r>
          </a:p>
          <a:p>
            <a:r>
              <a:rPr lang="he-IL" sz="3600" dirty="0"/>
              <a:t>מתחלקים לארבע קבוצות (כפי שניתן לראות בתמונה) באופן</a:t>
            </a:r>
          </a:p>
          <a:p>
            <a:r>
              <a:rPr lang="he-IL" sz="3600" dirty="0"/>
              <a:t>די מובהק – משמע, תוצאות החלוקה על פי הפרמטרים שנקבעו</a:t>
            </a:r>
          </a:p>
          <a:p>
            <a:r>
              <a:rPr lang="he-IL" sz="3600" dirty="0"/>
              <a:t>חילקו את הלידים לקבוצות באופן מוצלח. </a:t>
            </a:r>
          </a:p>
          <a:p>
            <a:r>
              <a:rPr lang="he-IL" sz="3600" dirty="0"/>
              <a:t>בחלק של הלמידה המונחית המערכת מריצה סוגים שונים</a:t>
            </a:r>
          </a:p>
          <a:p>
            <a:r>
              <a:rPr lang="he-IL" sz="3600" dirty="0"/>
              <a:t>של אלגוריתמים, כאשר הגבוה ביותר יצא </a:t>
            </a:r>
            <a:r>
              <a:rPr lang="en-US" sz="3600" dirty="0"/>
              <a:t>Random Forest</a:t>
            </a:r>
            <a:r>
              <a:rPr lang="he-IL" sz="3600" dirty="0"/>
              <a:t> </a:t>
            </a:r>
          </a:p>
          <a:p>
            <a:r>
              <a:rPr lang="he-IL" sz="3600" dirty="0"/>
              <a:t>עם תוצאת דיוק של 83% ולכן, בעת הפעלת האלגוריתם על</a:t>
            </a:r>
          </a:p>
          <a:p>
            <a:r>
              <a:rPr lang="he-IL" sz="3600" dirty="0"/>
              <a:t>הקובץ של המשתמש - החיזוי יהיה על בסיס אותו האלגוריתם</a:t>
            </a:r>
          </a:p>
          <a:p>
            <a:r>
              <a:rPr lang="he-IL" sz="3600" dirty="0"/>
              <a:t>ויחזה את הלידים ל-2 קבוצות: יימכר או לא יימכר. </a:t>
            </a:r>
          </a:p>
          <a:p>
            <a:endParaRPr lang="he-IL" sz="3600" dirty="0"/>
          </a:p>
          <a:p>
            <a:endParaRPr lang="he-IL" sz="3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A0744C-A85F-4E2F-962B-7F66F377E7D9}"/>
              </a:ext>
            </a:extLst>
          </p:cNvPr>
          <p:cNvSpPr txBox="1"/>
          <p:nvPr/>
        </p:nvSpPr>
        <p:spPr>
          <a:xfrm>
            <a:off x="17183100" y="3697675"/>
            <a:ext cx="3311151" cy="923330"/>
          </a:xfrm>
          <a:prstGeom prst="rect">
            <a:avLst/>
          </a:prstGeom>
          <a:solidFill>
            <a:srgbClr val="73BF43"/>
          </a:solidFill>
        </p:spPr>
        <p:txBody>
          <a:bodyPr wrap="square" rtlCol="1">
            <a:spAutoFit/>
          </a:bodyPr>
          <a:lstStyle/>
          <a:p>
            <a:pPr algn="just"/>
            <a:r>
              <a:rPr lang="he-IL" sz="5400" b="1" dirty="0">
                <a:solidFill>
                  <a:schemeClr val="bg1"/>
                </a:solidFill>
              </a:rPr>
              <a:t>4. תוצאות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18E6A9-9C22-4E65-B9C4-3259241905ED}"/>
              </a:ext>
            </a:extLst>
          </p:cNvPr>
          <p:cNvSpPr txBox="1"/>
          <p:nvPr/>
        </p:nvSpPr>
        <p:spPr>
          <a:xfrm>
            <a:off x="2870075" y="18020960"/>
            <a:ext cx="17602200" cy="10589406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r" rtl="1" fontAlgn="base"/>
            <a:r>
              <a:rPr lang="he-IL" sz="3600" b="0" i="0" dirty="0">
                <a:solidFill>
                  <a:srgbClr val="000000"/>
                </a:solidFill>
                <a:effectLst/>
              </a:rPr>
              <a:t>פרויקט זה כלל בתוכו שלבים רבים לטובת בניית המערכת ועירב בתוכו שילוב של עולמות למידת המכונה יחד עם בניית אתר והתממשקות ל-</a:t>
            </a:r>
            <a:r>
              <a:rPr lang="en-US" sz="3600" b="0" i="0" dirty="0">
                <a:solidFill>
                  <a:srgbClr val="000000"/>
                </a:solidFill>
                <a:effectLst/>
              </a:rPr>
              <a:t>API</a:t>
            </a:r>
            <a:r>
              <a:rPr lang="he-IL" sz="3600" b="0" i="0" dirty="0">
                <a:solidFill>
                  <a:srgbClr val="000000"/>
                </a:solidFill>
                <a:effectLst/>
              </a:rPr>
              <a:t>. </a:t>
            </a:r>
          </a:p>
          <a:p>
            <a:pPr algn="r" rtl="1" fontAlgn="base"/>
            <a:endParaRPr lang="he-IL" sz="3600" b="0" i="0" dirty="0">
              <a:solidFill>
                <a:srgbClr val="000000"/>
              </a:solidFill>
              <a:effectLst/>
            </a:endParaRPr>
          </a:p>
          <a:p>
            <a:pPr algn="r" rtl="1" fontAlgn="base"/>
            <a:r>
              <a:rPr lang="he-IL" sz="3600" b="0" i="0" dirty="0">
                <a:solidFill>
                  <a:srgbClr val="000000"/>
                </a:solidFill>
                <a:effectLst/>
              </a:rPr>
              <a:t>לאחר סקירת המצב הקיים בארץ ובחו"ל, תוך הגדרת בעלי העניין, הצלחנו לאפיין את מטרת, יעדיי ומדדי הפרויקט ובחרנו בחלופה המועדפת להקמת המערכת - פיתוח עצמאי תוך שימוש בחבילות חינמיות בתכנות בשפת הקוד</a:t>
            </a:r>
            <a:r>
              <a:rPr lang="en-US" sz="3600" b="0" i="0" dirty="0">
                <a:solidFill>
                  <a:srgbClr val="000000"/>
                </a:solidFill>
                <a:effectLst/>
              </a:rPr>
              <a:t>Python </a:t>
            </a:r>
            <a:r>
              <a:rPr lang="he-IL" sz="3600" b="0" i="0" dirty="0">
                <a:solidFill>
                  <a:srgbClr val="000000"/>
                </a:solidFill>
                <a:effectLst/>
              </a:rPr>
              <a:t> תוך התאמה לדרישות הפונקציונליות, לזמן והעלות הנדרשים לפרויקט. </a:t>
            </a:r>
          </a:p>
          <a:p>
            <a:pPr algn="r" rtl="1" fontAlgn="base"/>
            <a:endParaRPr lang="he-IL" sz="3600" b="0" i="0" dirty="0">
              <a:solidFill>
                <a:srgbClr val="000000"/>
              </a:solidFill>
              <a:effectLst/>
            </a:endParaRPr>
          </a:p>
          <a:p>
            <a:pPr algn="r" rtl="1" fontAlgn="base"/>
            <a:r>
              <a:rPr lang="he-IL" sz="3600" b="0" i="0" dirty="0">
                <a:solidFill>
                  <a:srgbClr val="000000"/>
                </a:solidFill>
                <a:effectLst/>
              </a:rPr>
              <a:t>סקירת הספרות אפשרה להעמיק בחלופות המגוונות בעולם התכנות על מנת לבנות את המערכת והאתר והסקנו כי בעזרת שימוש ב-</a:t>
            </a:r>
            <a:r>
              <a:rPr lang="en-US" sz="3600" b="0" i="0" dirty="0">
                <a:solidFill>
                  <a:srgbClr val="000000"/>
                </a:solidFill>
                <a:effectLst/>
              </a:rPr>
              <a:t>Python </a:t>
            </a:r>
            <a:r>
              <a:rPr lang="he-IL" sz="3600" b="0" i="0" dirty="0">
                <a:solidFill>
                  <a:srgbClr val="000000"/>
                </a:solidFill>
                <a:effectLst/>
              </a:rPr>
              <a:t> כשפת תכנות, תוך כדי שילוב של תכנות מונחה עצמים נוכל לבנות מערכת דינמית עבור המשתמש. </a:t>
            </a:r>
          </a:p>
          <a:p>
            <a:pPr algn="r" rtl="1" fontAlgn="base"/>
            <a:r>
              <a:rPr lang="he-IL" sz="3600" b="0" i="0" dirty="0">
                <a:solidFill>
                  <a:srgbClr val="000000"/>
                </a:solidFill>
                <a:effectLst/>
              </a:rPr>
              <a:t>כמו כן, שפת הפיתוח של בניית האלגוריתמים השונים הינה</a:t>
            </a:r>
            <a:r>
              <a:rPr lang="en-US" sz="3600" b="0" i="0" dirty="0">
                <a:solidFill>
                  <a:srgbClr val="000000"/>
                </a:solidFill>
                <a:effectLst/>
              </a:rPr>
              <a:t>Python </a:t>
            </a:r>
            <a:r>
              <a:rPr lang="he-IL" sz="3600" b="0" i="0" dirty="0">
                <a:solidFill>
                  <a:srgbClr val="000000"/>
                </a:solidFill>
                <a:effectLst/>
              </a:rPr>
              <a:t> המהווה שחקן ראשי בעולם </a:t>
            </a:r>
            <a:r>
              <a:rPr lang="he-IL" sz="3600" dirty="0">
                <a:solidFill>
                  <a:srgbClr val="000000"/>
                </a:solidFill>
              </a:rPr>
              <a:t>ה-</a:t>
            </a:r>
            <a:r>
              <a:rPr lang="en-US" sz="3600" dirty="0">
                <a:solidFill>
                  <a:srgbClr val="000000"/>
                </a:solidFill>
              </a:rPr>
              <a:t>Data Science</a:t>
            </a:r>
            <a:r>
              <a:rPr lang="he-IL" sz="3600" dirty="0">
                <a:solidFill>
                  <a:srgbClr val="000000"/>
                </a:solidFill>
              </a:rPr>
              <a:t> </a:t>
            </a:r>
            <a:r>
              <a:rPr lang="he-IL" sz="3600" b="0" i="0" dirty="0">
                <a:solidFill>
                  <a:srgbClr val="000000"/>
                </a:solidFill>
                <a:effectLst/>
              </a:rPr>
              <a:t>וכוללת בתוכה אפשרויות רבות של למידת מכונה.   </a:t>
            </a:r>
          </a:p>
          <a:p>
            <a:pPr algn="r" rtl="1" fontAlgn="base"/>
            <a:r>
              <a:rPr lang="he-IL" sz="3600" b="0" i="0" dirty="0">
                <a:solidFill>
                  <a:srgbClr val="000000"/>
                </a:solidFill>
                <a:effectLst/>
              </a:rPr>
              <a:t>בנוסף הצלחנו ליצור דאשבורד ייעודי למנהל המכירות בשביל לנתח אילו לידים הפכו למכירה, וגם לנתח את הלידים באופן כללי לפני שאנשי המכירות ינסו לבצע מכירה. </a:t>
            </a:r>
          </a:p>
          <a:p>
            <a:pPr algn="r" rtl="1" fontAlgn="base"/>
            <a:endParaRPr lang="he-IL" sz="36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8C9FB5-216E-4241-A151-0046EEC21554}"/>
              </a:ext>
            </a:extLst>
          </p:cNvPr>
          <p:cNvSpPr txBox="1"/>
          <p:nvPr/>
        </p:nvSpPr>
        <p:spPr>
          <a:xfrm>
            <a:off x="16802100" y="16071416"/>
            <a:ext cx="3692151" cy="1754326"/>
          </a:xfrm>
          <a:prstGeom prst="rect">
            <a:avLst/>
          </a:prstGeom>
          <a:solidFill>
            <a:srgbClr val="73BF43"/>
          </a:solidFill>
        </p:spPr>
        <p:txBody>
          <a:bodyPr wrap="square" rtlCol="1">
            <a:spAutoFit/>
          </a:bodyPr>
          <a:lstStyle/>
          <a:p>
            <a:pPr algn="just"/>
            <a:r>
              <a:rPr lang="he-IL" sz="5400" b="1" dirty="0">
                <a:solidFill>
                  <a:schemeClr val="bg1"/>
                </a:solidFill>
              </a:rPr>
              <a:t>5.סיכום ומסקנות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51D3A2-AE9D-4944-B19C-A30F2AFAF522}"/>
              </a:ext>
            </a:extLst>
          </p:cNvPr>
          <p:cNvSpPr txBox="1"/>
          <p:nvPr/>
        </p:nvSpPr>
        <p:spPr>
          <a:xfrm>
            <a:off x="9753600" y="628871"/>
            <a:ext cx="11097833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9600" dirty="0">
                <a:solidFill>
                  <a:schemeClr val="bg1"/>
                </a:solidFill>
              </a:rPr>
              <a:t>הנדסת תעשייה וניהול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41A70F-A603-4F86-BD0C-BEE8BA1D1F45}"/>
              </a:ext>
            </a:extLst>
          </p:cNvPr>
          <p:cNvSpPr txBox="1"/>
          <p:nvPr/>
        </p:nvSpPr>
        <p:spPr>
          <a:xfrm>
            <a:off x="23560451" y="815144"/>
            <a:ext cx="16208624" cy="1446550"/>
          </a:xfrm>
          <a:prstGeom prst="rect">
            <a:avLst/>
          </a:prstGeom>
          <a:noFill/>
        </p:spPr>
        <p:txBody>
          <a:bodyPr wrap="square" rtlCol="1" anchor="ctr" anchorCtr="0">
            <a:spAutoFit/>
          </a:bodyPr>
          <a:lstStyle/>
          <a:p>
            <a:r>
              <a:rPr lang="he-IL" sz="4400" b="1" dirty="0">
                <a:solidFill>
                  <a:schemeClr val="bg1"/>
                </a:solidFill>
              </a:rPr>
              <a:t>דניאל </a:t>
            </a:r>
            <a:r>
              <a:rPr lang="he-IL" sz="4400" b="1" dirty="0" err="1">
                <a:solidFill>
                  <a:schemeClr val="bg1"/>
                </a:solidFill>
              </a:rPr>
              <a:t>לבקוביץ</a:t>
            </a:r>
            <a:r>
              <a:rPr lang="he-IL" sz="4400" b="1" dirty="0">
                <a:solidFill>
                  <a:schemeClr val="bg1"/>
                </a:solidFill>
              </a:rPr>
              <a:t> </a:t>
            </a:r>
            <a:r>
              <a:rPr lang="he-IL" sz="4400" b="1" dirty="0" err="1">
                <a:solidFill>
                  <a:schemeClr val="bg1"/>
                </a:solidFill>
              </a:rPr>
              <a:t>וטניה</a:t>
            </a:r>
            <a:r>
              <a:rPr lang="he-IL" sz="4400" b="1" dirty="0">
                <a:solidFill>
                  <a:schemeClr val="bg1"/>
                </a:solidFill>
              </a:rPr>
              <a:t> </a:t>
            </a:r>
            <a:r>
              <a:rPr lang="he-IL" sz="4400" b="1" dirty="0" err="1">
                <a:solidFill>
                  <a:schemeClr val="bg1"/>
                </a:solidFill>
              </a:rPr>
              <a:t>פילוזוף</a:t>
            </a:r>
            <a:endParaRPr lang="he-IL" sz="4400" b="1" dirty="0">
              <a:solidFill>
                <a:schemeClr val="bg1"/>
              </a:solidFill>
            </a:endParaRPr>
          </a:p>
          <a:p>
            <a:r>
              <a:rPr lang="he-IL" sz="4400" b="1" dirty="0">
                <a:solidFill>
                  <a:schemeClr val="bg1"/>
                </a:solidFill>
              </a:rPr>
              <a:t>מנחה: מר אבי עסיס</a:t>
            </a:r>
          </a:p>
        </p:txBody>
      </p:sp>
      <p:pic>
        <p:nvPicPr>
          <p:cNvPr id="1030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D7485074-7176-4CDA-987D-0D1FED30F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1329" y="26087880"/>
            <a:ext cx="3518244" cy="167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con&#10;&#10;Description automatically generated">
            <a:extLst>
              <a:ext uri="{FF2B5EF4-FFF2-40B4-BE49-F238E27FC236}">
                <a16:creationId xmlns:a16="http://schemas.microsoft.com/office/drawing/2014/main" id="{7236EC76-FD6E-4EB8-8AF0-EBC90191B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8550" y="26659535"/>
            <a:ext cx="2025250" cy="202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8EE9E7B4-CC11-403F-85D4-06CD8863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1377" y="26087880"/>
            <a:ext cx="2366074" cy="236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oogle API PHP Client | Drupal.org">
            <a:extLst>
              <a:ext uri="{FF2B5EF4-FFF2-40B4-BE49-F238E27FC236}">
                <a16:creationId xmlns:a16="http://schemas.microsoft.com/office/drawing/2014/main" id="{C145A6EB-9821-4BB9-99CA-6C8CEB7C3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3134" y="26123246"/>
            <a:ext cx="4868365" cy="243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What is machine learning? | Geekboots">
            <a:extLst>
              <a:ext uri="{FF2B5EF4-FFF2-40B4-BE49-F238E27FC236}">
                <a16:creationId xmlns:a16="http://schemas.microsoft.com/office/drawing/2014/main" id="{3ABA64E7-0FA9-4BA5-AA25-3C40BEAB5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7639" y="16676827"/>
            <a:ext cx="4922837" cy="276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lasks in Python. Flask is a micro web framework written… | by Shivangi  Sareen | Medium">
            <a:extLst>
              <a:ext uri="{FF2B5EF4-FFF2-40B4-BE49-F238E27FC236}">
                <a16:creationId xmlns:a16="http://schemas.microsoft.com/office/drawing/2014/main" id="{2BB85ECD-463C-49D5-B277-0D32C27A1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895" y="26511378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48388007-B609-40C7-B7AB-0F629C22E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730" y="3253291"/>
            <a:ext cx="4047172" cy="355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CD238B-9355-454C-839F-56532EC4889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2" r="3613"/>
          <a:stretch/>
        </p:blipFill>
        <p:spPr>
          <a:xfrm>
            <a:off x="2870075" y="7131607"/>
            <a:ext cx="6341658" cy="3556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84C229-FBDA-49FD-8745-C9A06BC4A8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15264" y="11417704"/>
            <a:ext cx="15944345" cy="450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2866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10338</TotalTime>
  <Words>578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ערכת נושא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ניר אלנברג</dc:creator>
  <cp:lastModifiedBy>Daniel Levkovitz</cp:lastModifiedBy>
  <cp:revision>68</cp:revision>
  <dcterms:created xsi:type="dcterms:W3CDTF">2017-02-20T11:23:11Z</dcterms:created>
  <dcterms:modified xsi:type="dcterms:W3CDTF">2022-05-29T14:57:38Z</dcterms:modified>
</cp:coreProperties>
</file>