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60" r:id="rId6"/>
    <p:sldId id="275" r:id="rId7"/>
    <p:sldId id="263" r:id="rId8"/>
    <p:sldId id="272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251"/>
    <a:srgbClr val="5D9B9B"/>
    <a:srgbClr val="FA632A"/>
    <a:srgbClr val="AA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 autoAdjust="0"/>
    <p:restoredTop sz="94622" autoAdjust="0"/>
  </p:normalViewPr>
  <p:slideViewPr>
    <p:cSldViewPr>
      <p:cViewPr varScale="1">
        <p:scale>
          <a:sx n="54" d="100"/>
          <a:sy n="54" d="100"/>
        </p:scale>
        <p:origin x="61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D9B9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5-4F71-AA82-0BB934D3CF44}"/>
              </c:ext>
            </c:extLst>
          </c:dPt>
          <c:dPt>
            <c:idx val="1"/>
            <c:bubble3D val="0"/>
            <c:spPr>
              <a:solidFill>
                <a:srgbClr val="5552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C5-4F71-AA82-0BB934D3CF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5-46CA-AEEB-81CE162588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5-46CA-AEEB-81CE16258841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5-4F71-AA82-0BB934D3C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95400" y="4661648"/>
            <a:ext cx="7739195" cy="4444252"/>
            <a:chOff x="124239" y="-66675"/>
            <a:chExt cx="10318927" cy="5925670"/>
          </a:xfrm>
        </p:grpSpPr>
        <p:sp>
          <p:nvSpPr>
            <p:cNvPr id="4" name="TextBox 4"/>
            <p:cNvSpPr txBox="1"/>
            <p:nvPr/>
          </p:nvSpPr>
          <p:spPr>
            <a:xfrm>
              <a:off x="127000" y="1611370"/>
              <a:ext cx="10316166" cy="272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endParaRPr lang="en-US" sz="140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5302223"/>
              <a:ext cx="10316166" cy="55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Your Interview Training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-66675"/>
              <a:ext cx="10316166" cy="115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DE LA PRÁCTICA AL ÉXITO: </a:t>
              </a:r>
            </a:p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TU ENTREVISTA PERFECTA ESTÁ A UN CLICK.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124239" y="4676154"/>
              <a:ext cx="10316166" cy="0"/>
            </a:xfrm>
            <a:prstGeom prst="line">
              <a:avLst/>
            </a:prstGeom>
            <a:ln w="1397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28" name="Picture 4" descr="Cómo enfrentar un ascenso en mi trabajo? - Orientador Laboral">
            <a:extLst>
              <a:ext uri="{FF2B5EF4-FFF2-40B4-BE49-F238E27FC236}">
                <a16:creationId xmlns:a16="http://schemas.microsoft.com/office/drawing/2014/main" id="{73E523BA-EEC3-44D2-A0FC-8FF8F57F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/>
          <a:stretch/>
        </p:blipFill>
        <p:spPr bwMode="auto">
          <a:xfrm>
            <a:off x="9525000" y="649515"/>
            <a:ext cx="7946346" cy="5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CC8F7D-1609-412F-A40A-C2D82114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990600" y="6248027"/>
            <a:ext cx="6188548" cy="1539466"/>
          </a:xfrm>
          <a:prstGeom prst="rect">
            <a:avLst/>
          </a:prstGeom>
        </p:spPr>
      </p:pic>
      <p:pic>
        <p:nvPicPr>
          <p:cNvPr id="1030" name="Picture 6" descr="símbolo del cursor del ratón sobre fondo transparente 17178335 PNG">
            <a:extLst>
              <a:ext uri="{FF2B5EF4-FFF2-40B4-BE49-F238E27FC236}">
                <a16:creationId xmlns:a16="http://schemas.microsoft.com/office/drawing/2014/main" id="{0A209752-5091-4F1C-BF82-75EE209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25" y="5026578"/>
            <a:ext cx="573152" cy="5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895600" y="3771900"/>
            <a:ext cx="4880090" cy="769441"/>
            <a:chOff x="-1" y="-9525"/>
            <a:chExt cx="6506786" cy="1025921"/>
          </a:xfrm>
        </p:grpSpPr>
        <p:sp>
          <p:nvSpPr>
            <p:cNvPr id="6" name="TextBox 6"/>
            <p:cNvSpPr txBox="1"/>
            <p:nvPr/>
          </p:nvSpPr>
          <p:spPr>
            <a:xfrm>
              <a:off x="-1" y="-9525"/>
              <a:ext cx="2180873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 a 5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85673" y="281754"/>
              <a:ext cx="4021112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rondas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08496" y="3771900"/>
            <a:ext cx="5238440" cy="769441"/>
            <a:chOff x="-1" y="-9525"/>
            <a:chExt cx="6984586" cy="1025921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-9525"/>
              <a:ext cx="3874178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10-20%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467777" y="218018"/>
              <a:ext cx="3516808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tasa</a:t>
              </a:r>
              <a:r>
                <a:rPr lang="en-US" sz="32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</a:t>
              </a: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éxito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5E837BBA-162B-4192-BD2F-2CA3FD7A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77595"/>
              </p:ext>
            </p:extLst>
          </p:nvPr>
        </p:nvGraphicFramePr>
        <p:xfrm>
          <a:off x="10021584" y="4680974"/>
          <a:ext cx="5375492" cy="268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" name="Gráfico 25" descr="Sala de juntas con relleno sólido">
            <a:extLst>
              <a:ext uri="{FF2B5EF4-FFF2-40B4-BE49-F238E27FC236}">
                <a16:creationId xmlns:a16="http://schemas.microsoft.com/office/drawing/2014/main" id="{ECE6017D-CFE0-472B-B3C8-5EC044E00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130" y="4729003"/>
            <a:ext cx="2584534" cy="25845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5F2B56-1C78-411B-9E72-87070287DD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818195" y="1150855"/>
            <a:ext cx="12651610" cy="2285604"/>
            <a:chOff x="0" y="-9525"/>
            <a:chExt cx="16868813" cy="304747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68813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dirty="0">
                  <a:solidFill>
                    <a:srgbClr val="1411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ublic Sans"/>
                  <a:ea typeface="Public Sans"/>
                  <a:cs typeface="Public Sans"/>
                  <a:sym typeface="Public Sans"/>
                </a:rPr>
                <a:t>+ 1,000,000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1097"/>
              <a:ext cx="16868813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Entrevistas </a:t>
              </a:r>
              <a:r>
                <a:rPr lang="en-US" sz="36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técnicas</a:t>
              </a: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 todo el año</a:t>
              </a:r>
            </a:p>
          </p:txBody>
        </p:sp>
      </p:grpSp>
      <p:pic>
        <p:nvPicPr>
          <p:cNvPr id="1030" name="Picture 6" descr="Preguntas de entrevista de trabajo | Blog Santander Open Academy">
            <a:extLst>
              <a:ext uri="{FF2B5EF4-FFF2-40B4-BE49-F238E27FC236}">
                <a16:creationId xmlns:a16="http://schemas.microsoft.com/office/drawing/2014/main" id="{F6C40229-5E85-409D-A23D-D4642E1D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9955"/>
            <a:ext cx="96012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3681273" y="3784589"/>
            <a:ext cx="10925454" cy="2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8204" y="786705"/>
            <a:ext cx="967459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555251"/>
                </a:solidFill>
                <a:latin typeface="Public Sans"/>
                <a:ea typeface="Public Sans"/>
                <a:cs typeface="Public Sans"/>
                <a:sym typeface="Public Sans"/>
              </a:rPr>
              <a:t>Proceso</a:t>
            </a:r>
            <a:r>
              <a:rPr lang="en-US" sz="9000" dirty="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9000" dirty="0">
                <a:solidFill>
                  <a:srgbClr val="5D9B9B"/>
                </a:solidFill>
                <a:latin typeface="Public Sans"/>
                <a:ea typeface="Public Sans"/>
                <a:cs typeface="Public Sans"/>
                <a:sym typeface="Public Sans"/>
              </a:rPr>
              <a:t>Web</a:t>
            </a:r>
          </a:p>
        </p:txBody>
      </p:sp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4267200" y="3695700"/>
            <a:ext cx="147828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D9B9B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5FA4DD-8CCD-4BB9-98F0-63E20B11A5B0}"/>
              </a:ext>
            </a:extLst>
          </p:cNvPr>
          <p:cNvSpPr txBox="1"/>
          <p:nvPr/>
        </p:nvSpPr>
        <p:spPr>
          <a:xfrm>
            <a:off x="2524125" y="5232113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1#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7F0D45C-B48B-4535-A9DA-AB12D63CC14F}"/>
              </a:ext>
            </a:extLst>
          </p:cNvPr>
          <p:cNvSpPr txBox="1"/>
          <p:nvPr/>
        </p:nvSpPr>
        <p:spPr>
          <a:xfrm>
            <a:off x="2443162" y="6024891"/>
            <a:ext cx="364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Campo de entrevista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4AF429-40E5-42A8-BC23-7BD03465A1A1}"/>
              </a:ext>
            </a:extLst>
          </p:cNvPr>
          <p:cNvSpPr txBox="1"/>
          <p:nvPr/>
        </p:nvSpPr>
        <p:spPr>
          <a:xfrm>
            <a:off x="2443161" y="6896100"/>
            <a:ext cx="3648075" cy="168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Data </a:t>
            </a:r>
            <a:r>
              <a:rPr lang="es-ES" sz="2400" i="1" dirty="0" err="1">
                <a:latin typeface="Public Sans" panose="020B0604020202020204" charset="0"/>
              </a:rPr>
              <a:t>Science</a:t>
            </a:r>
            <a:endParaRPr lang="es-ES" sz="2400" i="1" dirty="0">
              <a:latin typeface="Public Sans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Finanzas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Marketing digital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7D93F5C-9CC8-4AB6-ABED-E715D73C59E0}"/>
              </a:ext>
            </a:extLst>
          </p:cNvPr>
          <p:cNvSpPr txBox="1"/>
          <p:nvPr/>
        </p:nvSpPr>
        <p:spPr>
          <a:xfrm>
            <a:off x="10144124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1#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2BCD3B2-DF0F-4186-8CB6-6A65CE201000}"/>
              </a:ext>
            </a:extLst>
          </p:cNvPr>
          <p:cNvSpPr txBox="1"/>
          <p:nvPr/>
        </p:nvSpPr>
        <p:spPr>
          <a:xfrm>
            <a:off x="10144124" y="6024891"/>
            <a:ext cx="41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Preguntas de entrevista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3E5C47F-6A5F-4ECE-B326-89BC696E71BE}"/>
              </a:ext>
            </a:extLst>
          </p:cNvPr>
          <p:cNvSpPr txBox="1"/>
          <p:nvPr/>
        </p:nvSpPr>
        <p:spPr>
          <a:xfrm>
            <a:off x="10417429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¿--------------?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¿--------------?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C7A1C42-0D59-45F2-8464-19868C410A3C}"/>
              </a:ext>
            </a:extLst>
          </p:cNvPr>
          <p:cNvCxnSpPr>
            <a:cxnSpLocks/>
          </p:cNvCxnSpPr>
          <p:nvPr/>
        </p:nvCxnSpPr>
        <p:spPr>
          <a:xfrm flipH="1">
            <a:off x="14554200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94524B0-063D-4E43-ACC4-C00603FCD008}"/>
              </a:ext>
            </a:extLst>
          </p:cNvPr>
          <p:cNvCxnSpPr>
            <a:cxnSpLocks/>
          </p:cNvCxnSpPr>
          <p:nvPr/>
        </p:nvCxnSpPr>
        <p:spPr>
          <a:xfrm flipH="1">
            <a:off x="89535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50714A40-4096-4765-A018-857B3829140F}"/>
              </a:ext>
            </a:extLst>
          </p:cNvPr>
          <p:cNvSpPr/>
          <p:nvPr/>
        </p:nvSpPr>
        <p:spPr>
          <a:xfrm>
            <a:off x="7305677" y="8147047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CB3FBDD7-FCED-43D0-AC5E-2F138E75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9421236" y="7372686"/>
            <a:ext cx="1060187" cy="1060187"/>
          </a:xfrm>
          <a:prstGeom prst="rect">
            <a:avLst/>
          </a:prstGeom>
        </p:spPr>
      </p:pic>
      <p:pic>
        <p:nvPicPr>
          <p:cNvPr id="26" name="Gráfico 25" descr="Flecha: curva ligera con relleno sólido">
            <a:extLst>
              <a:ext uri="{FF2B5EF4-FFF2-40B4-BE49-F238E27FC236}">
                <a16:creationId xmlns:a16="http://schemas.microsoft.com/office/drawing/2014/main" id="{334CCD4C-9BD2-43BB-956C-A3B99D7C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030307" y="7498561"/>
            <a:ext cx="1060187" cy="106018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5E00399-22E7-4136-8AA0-65B18A57B527}"/>
              </a:ext>
            </a:extLst>
          </p:cNvPr>
          <p:cNvSpPr txBox="1"/>
          <p:nvPr/>
        </p:nvSpPr>
        <p:spPr>
          <a:xfrm>
            <a:off x="6567489" y="9178715"/>
            <a:ext cx="3648075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Persona Dudosa PNG ,dibujos Pintado A Mano, Personaje, Expresión PNG y PSD  para Descargar Gratis | Pngtree">
            <a:extLst>
              <a:ext uri="{FF2B5EF4-FFF2-40B4-BE49-F238E27FC236}">
                <a16:creationId xmlns:a16="http://schemas.microsoft.com/office/drawing/2014/main" id="{65BFB50E-C26D-4357-AF28-2F2CA5A1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40" y="2496682"/>
            <a:ext cx="2189618" cy="21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246DEB-B8DB-48B1-A64D-16C8CF364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86300"/>
            <a:ext cx="13716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-838200" y="3695700"/>
            <a:ext cx="179832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425AD-3215-48F8-812C-9002CE505F57}"/>
              </a:ext>
            </a:extLst>
          </p:cNvPr>
          <p:cNvSpPr txBox="1"/>
          <p:nvPr/>
        </p:nvSpPr>
        <p:spPr>
          <a:xfrm>
            <a:off x="3514724" y="5232113"/>
            <a:ext cx="35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2#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DEA919-6542-4DEA-A3FB-5A2A29CCDB22}"/>
              </a:ext>
            </a:extLst>
          </p:cNvPr>
          <p:cNvSpPr txBox="1"/>
          <p:nvPr/>
        </p:nvSpPr>
        <p:spPr>
          <a:xfrm>
            <a:off x="3433762" y="6024891"/>
            <a:ext cx="380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Respuesta preguntas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B82D0A-3B25-4ADD-8827-3C57FE04E572}"/>
              </a:ext>
            </a:extLst>
          </p:cNvPr>
          <p:cNvSpPr txBox="1"/>
          <p:nvPr/>
        </p:nvSpPr>
        <p:spPr>
          <a:xfrm>
            <a:off x="3433761" y="6896100"/>
            <a:ext cx="3648075" cy="5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En mi opinión….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C77C6-7232-4CB9-926F-80B97AEE3E76}"/>
              </a:ext>
            </a:extLst>
          </p:cNvPr>
          <p:cNvSpPr txBox="1"/>
          <p:nvPr/>
        </p:nvSpPr>
        <p:spPr>
          <a:xfrm>
            <a:off x="10699496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2#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77EEE7-A684-4023-9C24-8BB34B21C44C}"/>
              </a:ext>
            </a:extLst>
          </p:cNvPr>
          <p:cNvSpPr txBox="1"/>
          <p:nvPr/>
        </p:nvSpPr>
        <p:spPr>
          <a:xfrm>
            <a:off x="10439400" y="6024891"/>
            <a:ext cx="471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Evaluaciones de preguntas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F6FBC9-05A6-4967-88DB-CF1A2F94757C}"/>
              </a:ext>
            </a:extLst>
          </p:cNvPr>
          <p:cNvSpPr txBox="1"/>
          <p:nvPr/>
        </p:nvSpPr>
        <p:spPr>
          <a:xfrm>
            <a:off x="10972801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-------------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-------------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03454EE-681A-4064-94B8-06AACD8A3053}"/>
              </a:ext>
            </a:extLst>
          </p:cNvPr>
          <p:cNvCxnSpPr>
            <a:cxnSpLocks/>
          </p:cNvCxnSpPr>
          <p:nvPr/>
        </p:nvCxnSpPr>
        <p:spPr>
          <a:xfrm flipH="1">
            <a:off x="1298204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4E73C35-2C31-465E-9321-182A534EAA53}"/>
              </a:ext>
            </a:extLst>
          </p:cNvPr>
          <p:cNvCxnSpPr>
            <a:cxnSpLocks/>
          </p:cNvCxnSpPr>
          <p:nvPr/>
        </p:nvCxnSpPr>
        <p:spPr>
          <a:xfrm flipH="1">
            <a:off x="7430902" y="3811542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0D98447-63A8-4ADC-B6E2-7D614A2985F4}"/>
              </a:ext>
            </a:extLst>
          </p:cNvPr>
          <p:cNvCxnSpPr>
            <a:cxnSpLocks/>
          </p:cNvCxnSpPr>
          <p:nvPr/>
        </p:nvCxnSpPr>
        <p:spPr>
          <a:xfrm flipH="1">
            <a:off x="135636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E3A656E-3F11-4C38-BE98-618F54E4F165}"/>
              </a:ext>
            </a:extLst>
          </p:cNvPr>
          <p:cNvSpPr/>
          <p:nvPr/>
        </p:nvSpPr>
        <p:spPr>
          <a:xfrm>
            <a:off x="533400" y="5067300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15" name="Gráfico 14" descr="Flecha: curva ligera con relleno sólido">
            <a:extLst>
              <a:ext uri="{FF2B5EF4-FFF2-40B4-BE49-F238E27FC236}">
                <a16:creationId xmlns:a16="http://schemas.microsoft.com/office/drawing/2014/main" id="{AB4316DD-D4FA-4BBA-A05D-8E1A0CA1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9777">
            <a:off x="2318723" y="5733193"/>
            <a:ext cx="1060187" cy="106018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64224-7DF5-4EF7-84B4-A56F7609B031}"/>
              </a:ext>
            </a:extLst>
          </p:cNvPr>
          <p:cNvSpPr txBox="1"/>
          <p:nvPr/>
        </p:nvSpPr>
        <p:spPr>
          <a:xfrm>
            <a:off x="312529" y="6308502"/>
            <a:ext cx="2512641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DAE893D-7088-4726-B668-3D0AC888C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A4B966F1-02B2-4AB3-A73D-61BB3C299632}"/>
              </a:ext>
            </a:extLst>
          </p:cNvPr>
          <p:cNvSpPr/>
          <p:nvPr/>
        </p:nvSpPr>
        <p:spPr>
          <a:xfrm>
            <a:off x="8058150" y="8169965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2</a:t>
            </a:r>
          </a:p>
        </p:txBody>
      </p:sp>
      <p:pic>
        <p:nvPicPr>
          <p:cNvPr id="24" name="Gráfico 23" descr="Flecha: curva ligera con relleno sólido">
            <a:extLst>
              <a:ext uri="{FF2B5EF4-FFF2-40B4-BE49-F238E27FC236}">
                <a16:creationId xmlns:a16="http://schemas.microsoft.com/office/drawing/2014/main" id="{CC821B2C-7BAA-473A-9EAB-C9EDE55D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10173709" y="7395604"/>
            <a:ext cx="1060187" cy="1060187"/>
          </a:xfrm>
          <a:prstGeom prst="rect">
            <a:avLst/>
          </a:prstGeom>
        </p:spPr>
      </p:pic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9592C851-D7AE-4F5B-B4FC-21A8A5B4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782780" y="7521479"/>
            <a:ext cx="1060187" cy="1060187"/>
          </a:xfrm>
          <a:prstGeom prst="rect">
            <a:avLst/>
          </a:prstGeom>
        </p:spPr>
      </p:pic>
      <p:pic>
        <p:nvPicPr>
          <p:cNvPr id="27" name="Picture 10" descr="Manos escribiendo texto en el teclado del portátil | Vector Premium">
            <a:extLst>
              <a:ext uri="{FF2B5EF4-FFF2-40B4-BE49-F238E27FC236}">
                <a16:creationId xmlns:a16="http://schemas.microsoft.com/office/drawing/2014/main" id="{A26A29E3-3038-4701-B1F1-1A3F0B964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722"/>
          <a:stretch/>
        </p:blipFill>
        <p:spPr bwMode="auto">
          <a:xfrm>
            <a:off x="3723792" y="2215948"/>
            <a:ext cx="3225178" cy="17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ctores e ilustraciones de Persona Feliz Png para descargar gratis |  Freepik">
            <a:extLst>
              <a:ext uri="{FF2B5EF4-FFF2-40B4-BE49-F238E27FC236}">
                <a16:creationId xmlns:a16="http://schemas.microsoft.com/office/drawing/2014/main" id="{C3596086-3606-407F-8DD2-97CB5A97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2427033"/>
            <a:ext cx="2487867" cy="24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7410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6C1EFDB-ECCD-474F-9F91-627AB87D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95700"/>
            <a:ext cx="6858000" cy="4038600"/>
          </a:xfrm>
          <a:prstGeom prst="rect">
            <a:avLst/>
          </a:prstGeom>
        </p:spPr>
      </p:pic>
      <p:pic>
        <p:nvPicPr>
          <p:cNvPr id="15" name="Gráfico 14" descr="Monitor con relleno sólido">
            <a:extLst>
              <a:ext uri="{FF2B5EF4-FFF2-40B4-BE49-F238E27FC236}">
                <a16:creationId xmlns:a16="http://schemas.microsoft.com/office/drawing/2014/main" id="{4F7916E4-9E8D-4A46-9BB6-68CD5DC4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1943100"/>
            <a:ext cx="8686800" cy="8686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2A0A5B-5D6B-4152-9547-23B056A192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6946561" y="1181100"/>
            <a:ext cx="5156878" cy="1282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3223" y="419100"/>
            <a:ext cx="7767627" cy="137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Gracias!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273" y="9548417"/>
            <a:ext cx="7767627" cy="46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i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Daniel Garrido Prados</a:t>
            </a:r>
            <a:endParaRPr lang="en-US" sz="3000" i="1" dirty="0">
              <a:solidFill>
                <a:srgbClr val="FA632A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457200" y="2019300"/>
            <a:ext cx="6324600" cy="0"/>
          </a:xfrm>
          <a:prstGeom prst="line">
            <a:avLst/>
          </a:prstGeom>
          <a:ln w="139700" cap="flat">
            <a:solidFill>
              <a:srgbClr val="5D9B9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Gráfico 9" descr="Monitor con relleno sólido">
            <a:extLst>
              <a:ext uri="{FF2B5EF4-FFF2-40B4-BE49-F238E27FC236}">
                <a16:creationId xmlns:a16="http://schemas.microsoft.com/office/drawing/2014/main" id="{976CDD20-821E-4464-87E4-32DF02D5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900" y="996095"/>
            <a:ext cx="10436902" cy="103607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E5DCD2-68FF-47CF-8A7F-2020C2E99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238500"/>
            <a:ext cx="4515160" cy="4515160"/>
          </a:xfrm>
          <a:prstGeom prst="rect">
            <a:avLst/>
          </a:prstGeom>
        </p:spPr>
      </p:pic>
      <p:pic>
        <p:nvPicPr>
          <p:cNvPr id="4098" name="Picture 2" descr="Feliz Grupo De Personas Celebrando Juntos | Elementos graficos Plantilla  EPS Descarga Gratuita - Pikbest">
            <a:extLst>
              <a:ext uri="{FF2B5EF4-FFF2-40B4-BE49-F238E27FC236}">
                <a16:creationId xmlns:a16="http://schemas.microsoft.com/office/drawing/2014/main" id="{386D2CD6-0A25-426C-BC35-0CC9A4B3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0" y="3683832"/>
            <a:ext cx="7259242" cy="42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573775-C44C-4602-A7D1-CA6C599102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0481054" y="194346"/>
            <a:ext cx="5955852" cy="1603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104</Words>
  <Application>Microsoft Office PowerPoint</Application>
  <PresentationFormat>Personalizado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Consolas</vt:lpstr>
      <vt:lpstr>Arial</vt:lpstr>
      <vt:lpstr>Public Sans Bold</vt:lpstr>
      <vt:lpstr>Public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Orange Dark Simple and Straightforward Gym Business Meeting Visual Charts Presentation</dc:title>
  <cp:lastModifiedBy>Daniel Garrido Prados</cp:lastModifiedBy>
  <cp:revision>31</cp:revision>
  <dcterms:created xsi:type="dcterms:W3CDTF">2006-08-16T00:00:00Z</dcterms:created>
  <dcterms:modified xsi:type="dcterms:W3CDTF">2025-03-03T22:59:14Z</dcterms:modified>
  <dc:identifier>DAGgn6yfH4U</dc:identifier>
</cp:coreProperties>
</file>