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3200625" cx="323992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08">
          <p15:clr>
            <a:srgbClr val="A4A3A4"/>
          </p15:clr>
        </p15:guide>
        <p15:guide id="2" pos="1813">
          <p15:clr>
            <a:srgbClr val="A4A3A4"/>
          </p15:clr>
        </p15:guide>
        <p15:guide id="3" pos="452">
          <p15:clr>
            <a:srgbClr val="A4A3A4"/>
          </p15:clr>
        </p15:guide>
        <p15:guide id="4" pos="19957">
          <p15:clr>
            <a:srgbClr val="A4A3A4"/>
          </p15:clr>
        </p15:guide>
        <p15:guide id="5" orient="horz" pos="452">
          <p15:clr>
            <a:srgbClr val="A4A3A4"/>
          </p15:clr>
        </p15:guide>
        <p15:guide id="6" orient="horz" pos="26761">
          <p15:clr>
            <a:srgbClr val="A4A3A4"/>
          </p15:clr>
        </p15:guide>
        <p15:guide id="7" pos="10431">
          <p15:clr>
            <a:srgbClr val="A4A3A4"/>
          </p15:clr>
        </p15:guide>
        <p15:guide id="8" pos="9978">
          <p15:clr>
            <a:srgbClr val="A4A3A4"/>
          </p15:clr>
        </p15:guide>
        <p15:guide id="9" orient="horz" pos="13607">
          <p15:clr>
            <a:srgbClr val="A4A3A4"/>
          </p15:clr>
        </p15:guide>
        <p15:guide id="10" pos="3174">
          <p15:clr>
            <a:srgbClr val="A4A3A4"/>
          </p15:clr>
        </p15:guide>
        <p15:guide id="11" orient="horz" pos="4739">
          <p15:clr>
            <a:srgbClr val="A4A3A4"/>
          </p15:clr>
        </p15:guide>
        <p15:guide id="12" pos="5215">
          <p15:clr>
            <a:srgbClr val="A4A3A4"/>
          </p15:clr>
        </p15:guide>
        <p15:guide id="13" pos="15194">
          <p15:clr>
            <a:srgbClr val="A4A3A4"/>
          </p15:clr>
        </p15:guide>
        <p15:guide id="14" pos="10204">
          <p15:clr>
            <a:srgbClr val="A4A3A4"/>
          </p15:clr>
        </p15:guide>
      </p15:sldGuideLst>
    </p:ext>
    <p:ext uri="GoogleSlidesCustomDataVersion2">
      <go:slidesCustomData xmlns:go="http://customooxmlschemas.google.com/" r:id="rId7" roundtripDataSignature="AMtx7mhn0GAeGp/f8nug33O7Cw7B0WIF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08" orient="horz"/>
        <p:guide pos="1813"/>
        <p:guide pos="452"/>
        <p:guide pos="19957"/>
        <p:guide pos="452" orient="horz"/>
        <p:guide pos="26761" orient="horz"/>
        <p:guide pos="10431"/>
        <p:guide pos="9978"/>
        <p:guide pos="13607" orient="horz"/>
        <p:guide pos="3174"/>
        <p:guide pos="4739" orient="horz"/>
        <p:guide pos="5215"/>
        <p:guide pos="15194"/>
        <p:guide pos="102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2429947" y="7070108"/>
            <a:ext cx="27539395" cy="1504022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1259"/>
              <a:buFont typeface="Calibri"/>
              <a:buNone/>
              <a:defRPr sz="2125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 type="subTitle"/>
          </p:nvPr>
        </p:nvSpPr>
        <p:spPr>
          <a:xfrm>
            <a:off x="4049911" y="22690338"/>
            <a:ext cx="24299466" cy="1043015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543"/>
              </a:spcBef>
              <a:spcAft>
                <a:spcPts val="0"/>
              </a:spcAft>
              <a:buClr>
                <a:schemeClr val="dk1"/>
              </a:buClr>
              <a:buSzPts val="8504"/>
              <a:buNone/>
              <a:defRPr sz="8504"/>
            </a:lvl1pPr>
            <a:lvl2pPr lvl="1" algn="ctr">
              <a:lnSpc>
                <a:spcPct val="90000"/>
              </a:lnSpc>
              <a:spcBef>
                <a:spcPts val="1772"/>
              </a:spcBef>
              <a:spcAft>
                <a:spcPts val="0"/>
              </a:spcAft>
              <a:buClr>
                <a:schemeClr val="dk1"/>
              </a:buClr>
              <a:buSzPts val="7086"/>
              <a:buNone/>
              <a:defRPr sz="7086"/>
            </a:lvl2pPr>
            <a:lvl3pPr lvl="2" algn="ctr">
              <a:lnSpc>
                <a:spcPct val="90000"/>
              </a:lnSpc>
              <a:spcBef>
                <a:spcPts val="1772"/>
              </a:spcBef>
              <a:spcAft>
                <a:spcPts val="0"/>
              </a:spcAft>
              <a:buClr>
                <a:schemeClr val="dk1"/>
              </a:buClr>
              <a:buSzPts val="6378"/>
              <a:buNone/>
              <a:defRPr sz="6378"/>
            </a:lvl3pPr>
            <a:lvl4pPr lvl="3" algn="ctr">
              <a:lnSpc>
                <a:spcPct val="90000"/>
              </a:lnSpc>
              <a:spcBef>
                <a:spcPts val="1772"/>
              </a:spcBef>
              <a:spcAft>
                <a:spcPts val="0"/>
              </a:spcAft>
              <a:buClr>
                <a:schemeClr val="dk1"/>
              </a:buClr>
              <a:buSzPts val="5669"/>
              <a:buNone/>
              <a:defRPr sz="5669"/>
            </a:lvl4pPr>
            <a:lvl5pPr lvl="4" algn="ctr">
              <a:lnSpc>
                <a:spcPct val="90000"/>
              </a:lnSpc>
              <a:spcBef>
                <a:spcPts val="1772"/>
              </a:spcBef>
              <a:spcAft>
                <a:spcPts val="0"/>
              </a:spcAft>
              <a:buClr>
                <a:schemeClr val="dk1"/>
              </a:buClr>
              <a:buSzPts val="5669"/>
              <a:buNone/>
              <a:defRPr sz="5669"/>
            </a:lvl5pPr>
            <a:lvl6pPr lvl="5" algn="ctr">
              <a:lnSpc>
                <a:spcPct val="90000"/>
              </a:lnSpc>
              <a:spcBef>
                <a:spcPts val="1772"/>
              </a:spcBef>
              <a:spcAft>
                <a:spcPts val="0"/>
              </a:spcAft>
              <a:buClr>
                <a:schemeClr val="dk1"/>
              </a:buClr>
              <a:buSzPts val="5669"/>
              <a:buNone/>
              <a:defRPr sz="5669"/>
            </a:lvl6pPr>
            <a:lvl7pPr lvl="6" algn="ctr">
              <a:lnSpc>
                <a:spcPct val="90000"/>
              </a:lnSpc>
              <a:spcBef>
                <a:spcPts val="1772"/>
              </a:spcBef>
              <a:spcAft>
                <a:spcPts val="0"/>
              </a:spcAft>
              <a:buClr>
                <a:schemeClr val="dk1"/>
              </a:buClr>
              <a:buSzPts val="5669"/>
              <a:buNone/>
              <a:defRPr sz="5669"/>
            </a:lvl7pPr>
            <a:lvl8pPr lvl="7" algn="ctr">
              <a:lnSpc>
                <a:spcPct val="90000"/>
              </a:lnSpc>
              <a:spcBef>
                <a:spcPts val="1772"/>
              </a:spcBef>
              <a:spcAft>
                <a:spcPts val="0"/>
              </a:spcAft>
              <a:buClr>
                <a:schemeClr val="dk1"/>
              </a:buClr>
              <a:buSzPts val="5669"/>
              <a:buNone/>
              <a:defRPr sz="5669"/>
            </a:lvl8pPr>
            <a:lvl9pPr lvl="8" algn="ctr">
              <a:lnSpc>
                <a:spcPct val="90000"/>
              </a:lnSpc>
              <a:spcBef>
                <a:spcPts val="1772"/>
              </a:spcBef>
              <a:spcAft>
                <a:spcPts val="0"/>
              </a:spcAft>
              <a:buClr>
                <a:schemeClr val="dk1"/>
              </a:buClr>
              <a:buSzPts val="5669"/>
              <a:buNone/>
              <a:defRPr sz="5669"/>
            </a:lvl9pPr>
          </a:lstStyle>
          <a:p/>
        </p:txBody>
      </p:sp>
      <p:sp>
        <p:nvSpPr>
          <p:cNvPr id="14" name="Google Shape;14;p4"/>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2227451" y="2300044"/>
            <a:ext cx="27944386"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2494440" y="11233181"/>
            <a:ext cx="27410408" cy="279443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71" name="Google Shape;71;p13"/>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8373518" y="17112258"/>
            <a:ext cx="36610544" cy="6986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5801170" y="10328657"/>
            <a:ext cx="36610544" cy="205532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77" name="Google Shape;77;p14"/>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2227451" y="2300044"/>
            <a:ext cx="27944386"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2227451" y="11500170"/>
            <a:ext cx="27944386" cy="274104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20" name="Google Shape;20;p5"/>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2210578" y="10770172"/>
            <a:ext cx="27944386" cy="179702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1259"/>
              <a:buFont typeface="Calibri"/>
              <a:buNone/>
              <a:defRPr sz="2125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2210578" y="28910440"/>
            <a:ext cx="27944386" cy="94501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543"/>
              </a:spcBef>
              <a:spcAft>
                <a:spcPts val="0"/>
              </a:spcAft>
              <a:buClr>
                <a:schemeClr val="dk1"/>
              </a:buClr>
              <a:buSzPts val="8504"/>
              <a:buNone/>
              <a:defRPr sz="8504">
                <a:solidFill>
                  <a:schemeClr val="dk1"/>
                </a:solidFill>
              </a:defRPr>
            </a:lvl1pPr>
            <a:lvl2pPr indent="-228600" lvl="1" marL="914400" algn="l">
              <a:lnSpc>
                <a:spcPct val="90000"/>
              </a:lnSpc>
              <a:spcBef>
                <a:spcPts val="1772"/>
              </a:spcBef>
              <a:spcAft>
                <a:spcPts val="0"/>
              </a:spcAft>
              <a:buClr>
                <a:srgbClr val="888888"/>
              </a:buClr>
              <a:buSzPts val="7086"/>
              <a:buNone/>
              <a:defRPr sz="7086">
                <a:solidFill>
                  <a:srgbClr val="888888"/>
                </a:solidFill>
              </a:defRPr>
            </a:lvl2pPr>
            <a:lvl3pPr indent="-228600" lvl="2" marL="1371600" algn="l">
              <a:lnSpc>
                <a:spcPct val="90000"/>
              </a:lnSpc>
              <a:spcBef>
                <a:spcPts val="1772"/>
              </a:spcBef>
              <a:spcAft>
                <a:spcPts val="0"/>
              </a:spcAft>
              <a:buClr>
                <a:srgbClr val="888888"/>
              </a:buClr>
              <a:buSzPts val="6378"/>
              <a:buNone/>
              <a:defRPr sz="6378">
                <a:solidFill>
                  <a:srgbClr val="888888"/>
                </a:solidFill>
              </a:defRPr>
            </a:lvl3pPr>
            <a:lvl4pPr indent="-228600" lvl="3" marL="1828800" algn="l">
              <a:lnSpc>
                <a:spcPct val="90000"/>
              </a:lnSpc>
              <a:spcBef>
                <a:spcPts val="1772"/>
              </a:spcBef>
              <a:spcAft>
                <a:spcPts val="0"/>
              </a:spcAft>
              <a:buClr>
                <a:srgbClr val="888888"/>
              </a:buClr>
              <a:buSzPts val="5669"/>
              <a:buNone/>
              <a:defRPr sz="5669">
                <a:solidFill>
                  <a:srgbClr val="888888"/>
                </a:solidFill>
              </a:defRPr>
            </a:lvl4pPr>
            <a:lvl5pPr indent="-228600" lvl="4" marL="2286000" algn="l">
              <a:lnSpc>
                <a:spcPct val="90000"/>
              </a:lnSpc>
              <a:spcBef>
                <a:spcPts val="1772"/>
              </a:spcBef>
              <a:spcAft>
                <a:spcPts val="0"/>
              </a:spcAft>
              <a:buClr>
                <a:srgbClr val="888888"/>
              </a:buClr>
              <a:buSzPts val="5669"/>
              <a:buNone/>
              <a:defRPr sz="5669">
                <a:solidFill>
                  <a:srgbClr val="888888"/>
                </a:solidFill>
              </a:defRPr>
            </a:lvl5pPr>
            <a:lvl6pPr indent="-228600" lvl="5" marL="2743200" algn="l">
              <a:lnSpc>
                <a:spcPct val="90000"/>
              </a:lnSpc>
              <a:spcBef>
                <a:spcPts val="1772"/>
              </a:spcBef>
              <a:spcAft>
                <a:spcPts val="0"/>
              </a:spcAft>
              <a:buClr>
                <a:srgbClr val="888888"/>
              </a:buClr>
              <a:buSzPts val="5669"/>
              <a:buNone/>
              <a:defRPr sz="5669">
                <a:solidFill>
                  <a:srgbClr val="888888"/>
                </a:solidFill>
              </a:defRPr>
            </a:lvl6pPr>
            <a:lvl7pPr indent="-228600" lvl="6" marL="3200400" algn="l">
              <a:lnSpc>
                <a:spcPct val="90000"/>
              </a:lnSpc>
              <a:spcBef>
                <a:spcPts val="1772"/>
              </a:spcBef>
              <a:spcAft>
                <a:spcPts val="0"/>
              </a:spcAft>
              <a:buClr>
                <a:srgbClr val="888888"/>
              </a:buClr>
              <a:buSzPts val="5669"/>
              <a:buNone/>
              <a:defRPr sz="5669">
                <a:solidFill>
                  <a:srgbClr val="888888"/>
                </a:solidFill>
              </a:defRPr>
            </a:lvl7pPr>
            <a:lvl8pPr indent="-228600" lvl="7" marL="3657600" algn="l">
              <a:lnSpc>
                <a:spcPct val="90000"/>
              </a:lnSpc>
              <a:spcBef>
                <a:spcPts val="1772"/>
              </a:spcBef>
              <a:spcAft>
                <a:spcPts val="0"/>
              </a:spcAft>
              <a:buClr>
                <a:srgbClr val="888888"/>
              </a:buClr>
              <a:buSzPts val="5669"/>
              <a:buNone/>
              <a:defRPr sz="5669">
                <a:solidFill>
                  <a:srgbClr val="888888"/>
                </a:solidFill>
              </a:defRPr>
            </a:lvl8pPr>
            <a:lvl9pPr indent="-228600" lvl="8" marL="4114800" algn="l">
              <a:lnSpc>
                <a:spcPct val="90000"/>
              </a:lnSpc>
              <a:spcBef>
                <a:spcPts val="1772"/>
              </a:spcBef>
              <a:spcAft>
                <a:spcPts val="0"/>
              </a:spcAft>
              <a:buClr>
                <a:srgbClr val="888888"/>
              </a:buClr>
              <a:buSzPts val="5669"/>
              <a:buNone/>
              <a:defRPr sz="5669">
                <a:solidFill>
                  <a:srgbClr val="888888"/>
                </a:solidFill>
              </a:defRPr>
            </a:lvl9pPr>
          </a:lstStyle>
          <a:p/>
        </p:txBody>
      </p:sp>
      <p:sp>
        <p:nvSpPr>
          <p:cNvPr id="26" name="Google Shape;26;p6"/>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2227451" y="2300044"/>
            <a:ext cx="27944386"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 type="body"/>
          </p:nvPr>
        </p:nvSpPr>
        <p:spPr>
          <a:xfrm>
            <a:off x="2227451" y="11500170"/>
            <a:ext cx="13769697" cy="274104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32" name="Google Shape;32;p7"/>
          <p:cNvSpPr txBox="1"/>
          <p:nvPr>
            <p:ph idx="2" type="body"/>
          </p:nvPr>
        </p:nvSpPr>
        <p:spPr>
          <a:xfrm>
            <a:off x="16402140" y="11500170"/>
            <a:ext cx="13769697" cy="274104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33" name="Google Shape;33;p7"/>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2231671" y="2300044"/>
            <a:ext cx="27944386"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 type="body"/>
          </p:nvPr>
        </p:nvSpPr>
        <p:spPr>
          <a:xfrm>
            <a:off x="2231675" y="10590160"/>
            <a:ext cx="13706415" cy="519007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543"/>
              </a:spcBef>
              <a:spcAft>
                <a:spcPts val="0"/>
              </a:spcAft>
              <a:buClr>
                <a:schemeClr val="dk1"/>
              </a:buClr>
              <a:buSzPts val="8504"/>
              <a:buNone/>
              <a:defRPr b="1" sz="8504"/>
            </a:lvl1pPr>
            <a:lvl2pPr indent="-228600" lvl="1" marL="914400" algn="l">
              <a:lnSpc>
                <a:spcPct val="90000"/>
              </a:lnSpc>
              <a:spcBef>
                <a:spcPts val="1772"/>
              </a:spcBef>
              <a:spcAft>
                <a:spcPts val="0"/>
              </a:spcAft>
              <a:buClr>
                <a:schemeClr val="dk1"/>
              </a:buClr>
              <a:buSzPts val="7086"/>
              <a:buNone/>
              <a:defRPr b="1" sz="7086"/>
            </a:lvl2pPr>
            <a:lvl3pPr indent="-228600" lvl="2" marL="1371600" algn="l">
              <a:lnSpc>
                <a:spcPct val="90000"/>
              </a:lnSpc>
              <a:spcBef>
                <a:spcPts val="1772"/>
              </a:spcBef>
              <a:spcAft>
                <a:spcPts val="0"/>
              </a:spcAft>
              <a:buClr>
                <a:schemeClr val="dk1"/>
              </a:buClr>
              <a:buSzPts val="6378"/>
              <a:buNone/>
              <a:defRPr b="1" sz="6378"/>
            </a:lvl3pPr>
            <a:lvl4pPr indent="-228600" lvl="3" marL="1828800" algn="l">
              <a:lnSpc>
                <a:spcPct val="90000"/>
              </a:lnSpc>
              <a:spcBef>
                <a:spcPts val="1772"/>
              </a:spcBef>
              <a:spcAft>
                <a:spcPts val="0"/>
              </a:spcAft>
              <a:buClr>
                <a:schemeClr val="dk1"/>
              </a:buClr>
              <a:buSzPts val="5669"/>
              <a:buNone/>
              <a:defRPr b="1" sz="5669"/>
            </a:lvl4pPr>
            <a:lvl5pPr indent="-228600" lvl="4" marL="2286000" algn="l">
              <a:lnSpc>
                <a:spcPct val="90000"/>
              </a:lnSpc>
              <a:spcBef>
                <a:spcPts val="1772"/>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39" name="Google Shape;39;p8"/>
          <p:cNvSpPr txBox="1"/>
          <p:nvPr>
            <p:ph idx="2" type="body"/>
          </p:nvPr>
        </p:nvSpPr>
        <p:spPr>
          <a:xfrm>
            <a:off x="2231675" y="15780233"/>
            <a:ext cx="13706415" cy="23210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40" name="Google Shape;40;p8"/>
          <p:cNvSpPr txBox="1"/>
          <p:nvPr>
            <p:ph idx="3" type="body"/>
          </p:nvPr>
        </p:nvSpPr>
        <p:spPr>
          <a:xfrm>
            <a:off x="16402142" y="10590160"/>
            <a:ext cx="13773917" cy="519007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543"/>
              </a:spcBef>
              <a:spcAft>
                <a:spcPts val="0"/>
              </a:spcAft>
              <a:buClr>
                <a:schemeClr val="dk1"/>
              </a:buClr>
              <a:buSzPts val="8504"/>
              <a:buNone/>
              <a:defRPr b="1" sz="8504"/>
            </a:lvl1pPr>
            <a:lvl2pPr indent="-228600" lvl="1" marL="914400" algn="l">
              <a:lnSpc>
                <a:spcPct val="90000"/>
              </a:lnSpc>
              <a:spcBef>
                <a:spcPts val="1772"/>
              </a:spcBef>
              <a:spcAft>
                <a:spcPts val="0"/>
              </a:spcAft>
              <a:buClr>
                <a:schemeClr val="dk1"/>
              </a:buClr>
              <a:buSzPts val="7086"/>
              <a:buNone/>
              <a:defRPr b="1" sz="7086"/>
            </a:lvl2pPr>
            <a:lvl3pPr indent="-228600" lvl="2" marL="1371600" algn="l">
              <a:lnSpc>
                <a:spcPct val="90000"/>
              </a:lnSpc>
              <a:spcBef>
                <a:spcPts val="1772"/>
              </a:spcBef>
              <a:spcAft>
                <a:spcPts val="0"/>
              </a:spcAft>
              <a:buClr>
                <a:schemeClr val="dk1"/>
              </a:buClr>
              <a:buSzPts val="6378"/>
              <a:buNone/>
              <a:defRPr b="1" sz="6378"/>
            </a:lvl3pPr>
            <a:lvl4pPr indent="-228600" lvl="3" marL="1828800" algn="l">
              <a:lnSpc>
                <a:spcPct val="90000"/>
              </a:lnSpc>
              <a:spcBef>
                <a:spcPts val="1772"/>
              </a:spcBef>
              <a:spcAft>
                <a:spcPts val="0"/>
              </a:spcAft>
              <a:buClr>
                <a:schemeClr val="dk1"/>
              </a:buClr>
              <a:buSzPts val="5669"/>
              <a:buNone/>
              <a:defRPr b="1" sz="5669"/>
            </a:lvl4pPr>
            <a:lvl5pPr indent="-228600" lvl="4" marL="2286000" algn="l">
              <a:lnSpc>
                <a:spcPct val="90000"/>
              </a:lnSpc>
              <a:spcBef>
                <a:spcPts val="1772"/>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41" name="Google Shape;41;p8"/>
          <p:cNvSpPr txBox="1"/>
          <p:nvPr>
            <p:ph idx="4" type="body"/>
          </p:nvPr>
        </p:nvSpPr>
        <p:spPr>
          <a:xfrm>
            <a:off x="16402142" y="15780233"/>
            <a:ext cx="13773917" cy="23210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543"/>
              </a:spcBef>
              <a:spcAft>
                <a:spcPts val="0"/>
              </a:spcAft>
              <a:buClr>
                <a:schemeClr val="dk1"/>
              </a:buClr>
              <a:buSzPts val="1800"/>
              <a:buChar char="•"/>
              <a:defRPr/>
            </a:lvl1pPr>
            <a:lvl2pPr indent="-342900" lvl="1" marL="914400" algn="l">
              <a:lnSpc>
                <a:spcPct val="90000"/>
              </a:lnSpc>
              <a:spcBef>
                <a:spcPts val="1772"/>
              </a:spcBef>
              <a:spcAft>
                <a:spcPts val="0"/>
              </a:spcAft>
              <a:buClr>
                <a:schemeClr val="dk1"/>
              </a:buClr>
              <a:buSzPts val="1800"/>
              <a:buChar char="•"/>
              <a:defRPr/>
            </a:lvl2pPr>
            <a:lvl3pPr indent="-342900" lvl="2" marL="1371600" algn="l">
              <a:lnSpc>
                <a:spcPct val="90000"/>
              </a:lnSpc>
              <a:spcBef>
                <a:spcPts val="1772"/>
              </a:spcBef>
              <a:spcAft>
                <a:spcPts val="0"/>
              </a:spcAft>
              <a:buClr>
                <a:schemeClr val="dk1"/>
              </a:buClr>
              <a:buSzPts val="1800"/>
              <a:buChar char="•"/>
              <a:defRPr/>
            </a:lvl3pPr>
            <a:lvl4pPr indent="-342900" lvl="3" marL="1828800" algn="l">
              <a:lnSpc>
                <a:spcPct val="90000"/>
              </a:lnSpc>
              <a:spcBef>
                <a:spcPts val="1772"/>
              </a:spcBef>
              <a:spcAft>
                <a:spcPts val="0"/>
              </a:spcAft>
              <a:buClr>
                <a:schemeClr val="dk1"/>
              </a:buClr>
              <a:buSzPts val="1800"/>
              <a:buChar char="•"/>
              <a:defRPr/>
            </a:lvl4pPr>
            <a:lvl5pPr indent="-342900" lvl="4" marL="2286000" algn="l">
              <a:lnSpc>
                <a:spcPct val="90000"/>
              </a:lnSpc>
              <a:spcBef>
                <a:spcPts val="1772"/>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42" name="Google Shape;42;p8"/>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2227451" y="2300044"/>
            <a:ext cx="27944386" cy="8350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2231671" y="2880042"/>
            <a:ext cx="10449614" cy="100801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1338"/>
              <a:buFont typeface="Calibri"/>
              <a:buNone/>
              <a:defRPr sz="1133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13773917" y="6220102"/>
            <a:ext cx="16402140" cy="30700453"/>
          </a:xfrm>
          <a:prstGeom prst="rect">
            <a:avLst/>
          </a:prstGeom>
          <a:noFill/>
          <a:ln>
            <a:noFill/>
          </a:ln>
        </p:spPr>
        <p:txBody>
          <a:bodyPr anchorCtr="0" anchor="t" bIns="45700" lIns="91425" spcFirstLastPara="1" rIns="91425" wrap="square" tIns="45700">
            <a:normAutofit/>
          </a:bodyPr>
          <a:lstStyle>
            <a:lvl1pPr indent="-948563" lvl="0" marL="457200" algn="l">
              <a:lnSpc>
                <a:spcPct val="90000"/>
              </a:lnSpc>
              <a:spcBef>
                <a:spcPts val="3543"/>
              </a:spcBef>
              <a:spcAft>
                <a:spcPts val="0"/>
              </a:spcAft>
              <a:buClr>
                <a:schemeClr val="dk1"/>
              </a:buClr>
              <a:buSzPts val="11338"/>
              <a:buChar char="•"/>
              <a:defRPr sz="11338"/>
            </a:lvl1pPr>
            <a:lvl2pPr indent="-858583" lvl="1" marL="914400" algn="l">
              <a:lnSpc>
                <a:spcPct val="90000"/>
              </a:lnSpc>
              <a:spcBef>
                <a:spcPts val="1772"/>
              </a:spcBef>
              <a:spcAft>
                <a:spcPts val="0"/>
              </a:spcAft>
              <a:buClr>
                <a:schemeClr val="dk1"/>
              </a:buClr>
              <a:buSzPts val="9921"/>
              <a:buChar char="•"/>
              <a:defRPr sz="9921"/>
            </a:lvl2pPr>
            <a:lvl3pPr indent="-768604" lvl="2" marL="1371600" algn="l">
              <a:lnSpc>
                <a:spcPct val="90000"/>
              </a:lnSpc>
              <a:spcBef>
                <a:spcPts val="1772"/>
              </a:spcBef>
              <a:spcAft>
                <a:spcPts val="0"/>
              </a:spcAft>
              <a:buClr>
                <a:schemeClr val="dk1"/>
              </a:buClr>
              <a:buSzPts val="8504"/>
              <a:buChar char="•"/>
              <a:defRPr sz="8504"/>
            </a:lvl3pPr>
            <a:lvl4pPr indent="-678561" lvl="3" marL="1828800" algn="l">
              <a:lnSpc>
                <a:spcPct val="90000"/>
              </a:lnSpc>
              <a:spcBef>
                <a:spcPts val="1772"/>
              </a:spcBef>
              <a:spcAft>
                <a:spcPts val="0"/>
              </a:spcAft>
              <a:buClr>
                <a:schemeClr val="dk1"/>
              </a:buClr>
              <a:buSzPts val="7086"/>
              <a:buChar char="•"/>
              <a:defRPr sz="7086"/>
            </a:lvl4pPr>
            <a:lvl5pPr indent="-678561" lvl="4" marL="2286000" algn="l">
              <a:lnSpc>
                <a:spcPct val="90000"/>
              </a:lnSpc>
              <a:spcBef>
                <a:spcPts val="1772"/>
              </a:spcBef>
              <a:spcAft>
                <a:spcPts val="0"/>
              </a:spcAft>
              <a:buClr>
                <a:schemeClr val="dk1"/>
              </a:buClr>
              <a:buSzPts val="7086"/>
              <a:buChar char="•"/>
              <a:defRPr sz="7086"/>
            </a:lvl5pPr>
            <a:lvl6pPr indent="-678560" lvl="5" marL="2743200" algn="l">
              <a:lnSpc>
                <a:spcPct val="90000"/>
              </a:lnSpc>
              <a:spcBef>
                <a:spcPts val="1772"/>
              </a:spcBef>
              <a:spcAft>
                <a:spcPts val="0"/>
              </a:spcAft>
              <a:buClr>
                <a:schemeClr val="dk1"/>
              </a:buClr>
              <a:buSzPts val="7086"/>
              <a:buChar char="•"/>
              <a:defRPr sz="7086"/>
            </a:lvl6pPr>
            <a:lvl7pPr indent="-678560" lvl="6" marL="3200400" algn="l">
              <a:lnSpc>
                <a:spcPct val="90000"/>
              </a:lnSpc>
              <a:spcBef>
                <a:spcPts val="1772"/>
              </a:spcBef>
              <a:spcAft>
                <a:spcPts val="0"/>
              </a:spcAft>
              <a:buClr>
                <a:schemeClr val="dk1"/>
              </a:buClr>
              <a:buSzPts val="7086"/>
              <a:buChar char="•"/>
              <a:defRPr sz="7086"/>
            </a:lvl7pPr>
            <a:lvl8pPr indent="-678560" lvl="7" marL="3657600" algn="l">
              <a:lnSpc>
                <a:spcPct val="90000"/>
              </a:lnSpc>
              <a:spcBef>
                <a:spcPts val="1772"/>
              </a:spcBef>
              <a:spcAft>
                <a:spcPts val="0"/>
              </a:spcAft>
              <a:buClr>
                <a:schemeClr val="dk1"/>
              </a:buClr>
              <a:buSzPts val="7086"/>
              <a:buChar char="•"/>
              <a:defRPr sz="7086"/>
            </a:lvl8pPr>
            <a:lvl9pPr indent="-678560" lvl="8" marL="4114800" algn="l">
              <a:lnSpc>
                <a:spcPct val="90000"/>
              </a:lnSpc>
              <a:spcBef>
                <a:spcPts val="1772"/>
              </a:spcBef>
              <a:spcAft>
                <a:spcPts val="0"/>
              </a:spcAft>
              <a:buClr>
                <a:schemeClr val="dk1"/>
              </a:buClr>
              <a:buSzPts val="7086"/>
              <a:buChar char="•"/>
              <a:defRPr sz="7086"/>
            </a:lvl9pPr>
          </a:lstStyle>
          <a:p/>
        </p:txBody>
      </p:sp>
      <p:sp>
        <p:nvSpPr>
          <p:cNvPr id="57" name="Google Shape;57;p11"/>
          <p:cNvSpPr txBox="1"/>
          <p:nvPr>
            <p:ph idx="2" type="body"/>
          </p:nvPr>
        </p:nvSpPr>
        <p:spPr>
          <a:xfrm>
            <a:off x="2231671" y="12960191"/>
            <a:ext cx="10449614" cy="240103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543"/>
              </a:spcBef>
              <a:spcAft>
                <a:spcPts val="0"/>
              </a:spcAft>
              <a:buClr>
                <a:schemeClr val="dk1"/>
              </a:buClr>
              <a:buSzPts val="5669"/>
              <a:buNone/>
              <a:defRPr sz="5669"/>
            </a:lvl1pPr>
            <a:lvl2pPr indent="-228600" lvl="1" marL="914400" algn="l">
              <a:lnSpc>
                <a:spcPct val="90000"/>
              </a:lnSpc>
              <a:spcBef>
                <a:spcPts val="1772"/>
              </a:spcBef>
              <a:spcAft>
                <a:spcPts val="0"/>
              </a:spcAft>
              <a:buClr>
                <a:schemeClr val="dk1"/>
              </a:buClr>
              <a:buSzPts val="4960"/>
              <a:buNone/>
              <a:defRPr sz="4960"/>
            </a:lvl2pPr>
            <a:lvl3pPr indent="-228600" lvl="2" marL="1371600" algn="l">
              <a:lnSpc>
                <a:spcPct val="90000"/>
              </a:lnSpc>
              <a:spcBef>
                <a:spcPts val="1772"/>
              </a:spcBef>
              <a:spcAft>
                <a:spcPts val="0"/>
              </a:spcAft>
              <a:buClr>
                <a:schemeClr val="dk1"/>
              </a:buClr>
              <a:buSzPts val="4252"/>
              <a:buNone/>
              <a:defRPr sz="4252"/>
            </a:lvl3pPr>
            <a:lvl4pPr indent="-228600" lvl="3" marL="1828800" algn="l">
              <a:lnSpc>
                <a:spcPct val="90000"/>
              </a:lnSpc>
              <a:spcBef>
                <a:spcPts val="1772"/>
              </a:spcBef>
              <a:spcAft>
                <a:spcPts val="0"/>
              </a:spcAft>
              <a:buClr>
                <a:schemeClr val="dk1"/>
              </a:buClr>
              <a:buSzPts val="3543"/>
              <a:buNone/>
              <a:defRPr sz="3543"/>
            </a:lvl4pPr>
            <a:lvl5pPr indent="-228600" lvl="4" marL="2286000" algn="l">
              <a:lnSpc>
                <a:spcPct val="90000"/>
              </a:lnSpc>
              <a:spcBef>
                <a:spcPts val="1772"/>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58" name="Google Shape;58;p11"/>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2231671" y="2880042"/>
            <a:ext cx="10449614" cy="100801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1338"/>
              <a:buFont typeface="Calibri"/>
              <a:buNone/>
              <a:defRPr sz="1133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13773917" y="6220102"/>
            <a:ext cx="16402140" cy="30700453"/>
          </a:xfrm>
          <a:prstGeom prst="rect">
            <a:avLst/>
          </a:prstGeom>
          <a:noFill/>
          <a:ln>
            <a:noFill/>
          </a:ln>
        </p:spPr>
      </p:sp>
      <p:sp>
        <p:nvSpPr>
          <p:cNvPr id="64" name="Google Shape;64;p12"/>
          <p:cNvSpPr txBox="1"/>
          <p:nvPr>
            <p:ph idx="1" type="body"/>
          </p:nvPr>
        </p:nvSpPr>
        <p:spPr>
          <a:xfrm>
            <a:off x="2231671" y="12960191"/>
            <a:ext cx="10449614" cy="240103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543"/>
              </a:spcBef>
              <a:spcAft>
                <a:spcPts val="0"/>
              </a:spcAft>
              <a:buClr>
                <a:schemeClr val="dk1"/>
              </a:buClr>
              <a:buSzPts val="5669"/>
              <a:buNone/>
              <a:defRPr sz="5669"/>
            </a:lvl1pPr>
            <a:lvl2pPr indent="-228600" lvl="1" marL="914400" algn="l">
              <a:lnSpc>
                <a:spcPct val="90000"/>
              </a:lnSpc>
              <a:spcBef>
                <a:spcPts val="1772"/>
              </a:spcBef>
              <a:spcAft>
                <a:spcPts val="0"/>
              </a:spcAft>
              <a:buClr>
                <a:schemeClr val="dk1"/>
              </a:buClr>
              <a:buSzPts val="4960"/>
              <a:buNone/>
              <a:defRPr sz="4960"/>
            </a:lvl2pPr>
            <a:lvl3pPr indent="-228600" lvl="2" marL="1371600" algn="l">
              <a:lnSpc>
                <a:spcPct val="90000"/>
              </a:lnSpc>
              <a:spcBef>
                <a:spcPts val="1772"/>
              </a:spcBef>
              <a:spcAft>
                <a:spcPts val="0"/>
              </a:spcAft>
              <a:buClr>
                <a:schemeClr val="dk1"/>
              </a:buClr>
              <a:buSzPts val="4252"/>
              <a:buNone/>
              <a:defRPr sz="4252"/>
            </a:lvl3pPr>
            <a:lvl4pPr indent="-228600" lvl="3" marL="1828800" algn="l">
              <a:lnSpc>
                <a:spcPct val="90000"/>
              </a:lnSpc>
              <a:spcBef>
                <a:spcPts val="1772"/>
              </a:spcBef>
              <a:spcAft>
                <a:spcPts val="0"/>
              </a:spcAft>
              <a:buClr>
                <a:schemeClr val="dk1"/>
              </a:buClr>
              <a:buSzPts val="3543"/>
              <a:buNone/>
              <a:defRPr sz="3543"/>
            </a:lvl4pPr>
            <a:lvl5pPr indent="-228600" lvl="4" marL="2286000" algn="l">
              <a:lnSpc>
                <a:spcPct val="90000"/>
              </a:lnSpc>
              <a:spcBef>
                <a:spcPts val="1772"/>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65" name="Google Shape;65;p12"/>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2227451" y="2300044"/>
            <a:ext cx="27944386" cy="835012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5590"/>
              <a:buFont typeface="Calibri"/>
              <a:buNone/>
              <a:defRPr b="0" i="0" sz="15589"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2227451" y="11500170"/>
            <a:ext cx="27944386" cy="27410408"/>
          </a:xfrm>
          <a:prstGeom prst="rect">
            <a:avLst/>
          </a:prstGeom>
          <a:noFill/>
          <a:ln>
            <a:noFill/>
          </a:ln>
        </p:spPr>
        <p:txBody>
          <a:bodyPr anchorCtr="0" anchor="t" bIns="45700" lIns="91425" spcFirstLastPara="1" rIns="91425" wrap="square" tIns="45700">
            <a:normAutofit/>
          </a:bodyPr>
          <a:lstStyle>
            <a:lvl1pPr indent="-858583" lvl="0" marL="457200" marR="0" rtl="0" algn="l">
              <a:lnSpc>
                <a:spcPct val="90000"/>
              </a:lnSpc>
              <a:spcBef>
                <a:spcPts val="3543"/>
              </a:spcBef>
              <a:spcAft>
                <a:spcPts val="0"/>
              </a:spcAft>
              <a:buClr>
                <a:schemeClr val="dk1"/>
              </a:buClr>
              <a:buSzPts val="9921"/>
              <a:buFont typeface="Arial"/>
              <a:buChar char="•"/>
              <a:defRPr b="0" i="0" sz="9921" u="none" cap="none" strike="noStrike">
                <a:solidFill>
                  <a:schemeClr val="dk1"/>
                </a:solidFill>
                <a:latin typeface="Calibri"/>
                <a:ea typeface="Calibri"/>
                <a:cs typeface="Calibri"/>
                <a:sym typeface="Calibri"/>
              </a:defRPr>
            </a:lvl1pPr>
            <a:lvl2pPr indent="-768604" lvl="1" marL="914400" marR="0" rtl="0" algn="l">
              <a:lnSpc>
                <a:spcPct val="90000"/>
              </a:lnSpc>
              <a:spcBef>
                <a:spcPts val="1772"/>
              </a:spcBef>
              <a:spcAft>
                <a:spcPts val="0"/>
              </a:spcAft>
              <a:buClr>
                <a:schemeClr val="dk1"/>
              </a:buClr>
              <a:buSzPts val="8504"/>
              <a:buFont typeface="Arial"/>
              <a:buChar char="•"/>
              <a:defRPr b="0" i="0" sz="8504" u="none" cap="none" strike="noStrike">
                <a:solidFill>
                  <a:schemeClr val="dk1"/>
                </a:solidFill>
                <a:latin typeface="Calibri"/>
                <a:ea typeface="Calibri"/>
                <a:cs typeface="Calibri"/>
                <a:sym typeface="Calibri"/>
              </a:defRPr>
            </a:lvl2pPr>
            <a:lvl3pPr indent="-678561" lvl="2" marL="1371600" marR="0" rtl="0" algn="l">
              <a:lnSpc>
                <a:spcPct val="90000"/>
              </a:lnSpc>
              <a:spcBef>
                <a:spcPts val="1772"/>
              </a:spcBef>
              <a:spcAft>
                <a:spcPts val="0"/>
              </a:spcAft>
              <a:buClr>
                <a:schemeClr val="dk1"/>
              </a:buClr>
              <a:buSzPts val="7086"/>
              <a:buFont typeface="Arial"/>
              <a:buChar char="•"/>
              <a:defRPr b="0" i="0" sz="7086" u="none" cap="none" strike="noStrike">
                <a:solidFill>
                  <a:schemeClr val="dk1"/>
                </a:solidFill>
                <a:latin typeface="Calibri"/>
                <a:ea typeface="Calibri"/>
                <a:cs typeface="Calibri"/>
                <a:sym typeface="Calibri"/>
              </a:defRPr>
            </a:lvl3pPr>
            <a:lvl4pPr indent="-633603" lvl="3" marL="1828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4pPr>
            <a:lvl5pPr indent="-633603" lvl="4" marL="22860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2227451" y="40040601"/>
            <a:ext cx="7289840" cy="230003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52"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10732264" y="40040601"/>
            <a:ext cx="10934760" cy="230003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252"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22881997" y="40040601"/>
            <a:ext cx="7289840" cy="230003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252"/>
              <a:buFont typeface="Arial"/>
              <a:buNone/>
              <a:defRPr b="0" i="0" sz="425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3.png"/><Relationship Id="rId22" Type="http://schemas.openxmlformats.org/officeDocument/2006/relationships/image" Target="../media/image18.png"/><Relationship Id="rId21" Type="http://schemas.openxmlformats.org/officeDocument/2006/relationships/image" Target="../media/image20.png"/><Relationship Id="rId24" Type="http://schemas.openxmlformats.org/officeDocument/2006/relationships/image" Target="../media/image4.png"/><Relationship Id="rId23"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5.png"/><Relationship Id="rId9" Type="http://schemas.openxmlformats.org/officeDocument/2006/relationships/image" Target="../media/image21.png"/><Relationship Id="rId25"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8.png"/><Relationship Id="rId11" Type="http://schemas.openxmlformats.org/officeDocument/2006/relationships/image" Target="../media/image2.png"/><Relationship Id="rId10" Type="http://schemas.openxmlformats.org/officeDocument/2006/relationships/image" Target="../media/image19.png"/><Relationship Id="rId13" Type="http://schemas.openxmlformats.org/officeDocument/2006/relationships/image" Target="../media/image12.png"/><Relationship Id="rId12" Type="http://schemas.openxmlformats.org/officeDocument/2006/relationships/image" Target="../media/image16.png"/><Relationship Id="rId15" Type="http://schemas.openxmlformats.org/officeDocument/2006/relationships/image" Target="../media/image14.png"/><Relationship Id="rId14" Type="http://schemas.openxmlformats.org/officeDocument/2006/relationships/image" Target="../media/image13.png"/><Relationship Id="rId17" Type="http://schemas.openxmlformats.org/officeDocument/2006/relationships/image" Target="../media/image3.png"/><Relationship Id="rId16" Type="http://schemas.openxmlformats.org/officeDocument/2006/relationships/image" Target="../media/image17.png"/><Relationship Id="rId19" Type="http://schemas.openxmlformats.org/officeDocument/2006/relationships/image" Target="../media/image9.png"/><Relationship Id="rId1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7580671" y="995870"/>
            <a:ext cx="24101100" cy="2555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8000"/>
              <a:buFont typeface="Arial"/>
              <a:buNone/>
            </a:pPr>
            <a:r>
              <a:rPr b="1" lang="pt-BR" sz="8000">
                <a:solidFill>
                  <a:schemeClr val="dk1"/>
                </a:solidFill>
                <a:latin typeface="Calibri"/>
                <a:ea typeface="Calibri"/>
                <a:cs typeface="Calibri"/>
                <a:sym typeface="Calibri"/>
              </a:rPr>
              <a:t>A study of superconducting circuits for quantum computing</a:t>
            </a:r>
            <a:endParaRPr b="0" i="0" sz="1400" u="none" cap="none" strike="noStrike">
              <a:solidFill>
                <a:srgbClr val="000000"/>
              </a:solidFill>
              <a:latin typeface="Arial"/>
              <a:ea typeface="Arial"/>
              <a:cs typeface="Arial"/>
              <a:sym typeface="Arial"/>
            </a:endParaRPr>
          </a:p>
        </p:txBody>
      </p:sp>
      <p:sp>
        <p:nvSpPr>
          <p:cNvPr id="85" name="Google Shape;85;p1"/>
          <p:cNvSpPr txBox="1"/>
          <p:nvPr/>
        </p:nvSpPr>
        <p:spPr>
          <a:xfrm>
            <a:off x="7580671" y="3817115"/>
            <a:ext cx="24101100" cy="303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lang="pt-BR" sz="4400">
                <a:solidFill>
                  <a:schemeClr val="dk1"/>
                </a:solidFill>
                <a:latin typeface="Calibri"/>
                <a:ea typeface="Calibri"/>
                <a:cs typeface="Calibri"/>
                <a:sym typeface="Calibri"/>
              </a:rPr>
              <a:t>Aluno: Daniel Gonçalves Benvenutti</a:t>
            </a:r>
            <a:r>
              <a:rPr b="1" i="0" lang="pt-BR" sz="4400" u="none" cap="none" strike="noStrike">
                <a:solidFill>
                  <a:schemeClr val="dk1"/>
                </a:solidFill>
                <a:latin typeface="Calibri"/>
                <a:ea typeface="Calibri"/>
                <a:cs typeface="Calibri"/>
                <a:sym typeface="Calibri"/>
              </a:rPr>
              <a:t> </a:t>
            </a:r>
            <a:r>
              <a:rPr b="0" i="0" lang="pt-BR" sz="4400" u="none" cap="none" strike="noStrike">
                <a:solidFill>
                  <a:schemeClr val="dk1"/>
                </a:solidFill>
                <a:latin typeface="Calibri"/>
                <a:ea typeface="Calibri"/>
                <a:cs typeface="Calibri"/>
                <a:sym typeface="Calibri"/>
              </a:rPr>
              <a:t>(UNICAMP) </a:t>
            </a:r>
            <a:r>
              <a:rPr b="1" lang="pt-BR" sz="4400">
                <a:solidFill>
                  <a:schemeClr val="dk1"/>
                </a:solidFill>
                <a:latin typeface="Calibri"/>
                <a:ea typeface="Calibri"/>
                <a:cs typeface="Calibri"/>
                <a:sym typeface="Calibri"/>
              </a:rPr>
              <a:t>Orientador: Francisco Rouxinol </a:t>
            </a:r>
            <a:r>
              <a:rPr lang="pt-BR" sz="4400">
                <a:solidFill>
                  <a:schemeClr val="dk1"/>
                </a:solidFill>
                <a:latin typeface="Calibri"/>
                <a:ea typeface="Calibri"/>
                <a:cs typeface="Calibri"/>
                <a:sym typeface="Calibri"/>
              </a:rPr>
              <a:t>(UNICAMP)</a:t>
            </a:r>
            <a:endParaRPr i="0" sz="4400" u="none"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4400"/>
              <a:buFont typeface="Arial"/>
              <a:buNone/>
            </a:pPr>
            <a:r>
              <a:rPr b="0" i="0" lang="pt-BR" sz="4400" u="none" cap="none" strike="noStrike">
                <a:solidFill>
                  <a:schemeClr val="dk1"/>
                </a:solidFill>
                <a:latin typeface="Calibri"/>
                <a:ea typeface="Calibri"/>
                <a:cs typeface="Calibri"/>
                <a:sym typeface="Calibri"/>
              </a:rPr>
              <a:t>Financiamento: PIBIC/CNPq</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4400"/>
              <a:buFont typeface="Arial"/>
              <a:buNone/>
            </a:pPr>
            <a:r>
              <a:rPr b="1" i="1" lang="pt-BR" sz="4400" u="none" cap="none" strike="noStrike">
                <a:solidFill>
                  <a:schemeClr val="dk1"/>
                </a:solidFill>
                <a:latin typeface="Calibri"/>
                <a:ea typeface="Calibri"/>
                <a:cs typeface="Calibri"/>
                <a:sym typeface="Calibri"/>
              </a:rPr>
              <a:t>Palavras-Chave: </a:t>
            </a:r>
            <a:r>
              <a:rPr b="1" i="1" lang="pt-BR" sz="4400">
                <a:solidFill>
                  <a:schemeClr val="dk1"/>
                </a:solidFill>
                <a:latin typeface="Calibri"/>
                <a:ea typeface="Calibri"/>
                <a:cs typeface="Calibri"/>
                <a:sym typeface="Calibri"/>
              </a:rPr>
              <a:t>Eletrodinâmica Quântica, Informação e Computação Quântica, Circuitos</a:t>
            </a:r>
            <a:endParaRPr b="1" i="1" sz="44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4400"/>
              <a:buFont typeface="Arial"/>
              <a:buNone/>
            </a:pPr>
            <a:r>
              <a:rPr b="1" i="1" lang="pt-BR" sz="4400">
                <a:solidFill>
                  <a:schemeClr val="dk1"/>
                </a:solidFill>
                <a:latin typeface="Calibri"/>
                <a:ea typeface="Calibri"/>
                <a:cs typeface="Calibri"/>
                <a:sym typeface="Calibri"/>
              </a:rPr>
              <a:t>Supercondutores</a:t>
            </a:r>
            <a:endParaRPr b="1" i="1" sz="4400">
              <a:solidFill>
                <a:schemeClr val="dk1"/>
              </a:solidFill>
              <a:latin typeface="Calibri"/>
              <a:ea typeface="Calibri"/>
              <a:cs typeface="Calibri"/>
              <a:sym typeface="Calibri"/>
            </a:endParaRPr>
          </a:p>
        </p:txBody>
      </p:sp>
      <p:sp>
        <p:nvSpPr>
          <p:cNvPr id="86" name="Google Shape;86;p1"/>
          <p:cNvSpPr txBox="1"/>
          <p:nvPr/>
        </p:nvSpPr>
        <p:spPr>
          <a:xfrm>
            <a:off x="717550" y="30327130"/>
            <a:ext cx="15122400" cy="11636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pt-BR" sz="6000" u="none" cap="none" strike="noStrike">
                <a:solidFill>
                  <a:schemeClr val="dk1"/>
                </a:solidFill>
                <a:latin typeface="Calibri"/>
                <a:ea typeface="Calibri"/>
                <a:cs typeface="Calibri"/>
                <a:sym typeface="Calibri"/>
              </a:rPr>
              <a:t>METODOLOGIA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3000"/>
              </a:spcBef>
              <a:spcAft>
                <a:spcPts val="0"/>
              </a:spcAft>
              <a:buClr>
                <a:srgbClr val="000000"/>
              </a:buClr>
              <a:buSzPts val="3600"/>
              <a:buFont typeface="Arial"/>
              <a:buNone/>
            </a:pPr>
            <a:r>
              <a:rPr b="0" i="0" lang="pt-BR" sz="3600" u="none" cap="none" strike="noStrike">
                <a:solidFill>
                  <a:schemeClr val="dk1"/>
                </a:solidFill>
                <a:latin typeface="Calibri"/>
                <a:ea typeface="Calibri"/>
                <a:cs typeface="Calibri"/>
                <a:sym typeface="Calibri"/>
              </a:rPr>
              <a:t>	</a:t>
            </a:r>
            <a:r>
              <a:rPr b="1" i="0" lang="pt-BR" sz="3600" u="none" cap="none" strike="noStrike">
                <a:solidFill>
                  <a:schemeClr val="dk1"/>
                </a:solidFill>
                <a:latin typeface="Calibri"/>
                <a:ea typeface="Calibri"/>
                <a:cs typeface="Calibri"/>
                <a:sym typeface="Calibri"/>
              </a:rPr>
              <a:t> </a:t>
            </a:r>
            <a:r>
              <a:rPr lang="pt-BR" sz="3600">
                <a:solidFill>
                  <a:schemeClr val="dk1"/>
                </a:solidFill>
                <a:latin typeface="Calibri"/>
                <a:ea typeface="Calibri"/>
                <a:cs typeface="Calibri"/>
                <a:sym typeface="Calibri"/>
              </a:rPr>
              <a:t>O projeto de IC consistiu no início de um estudo de bibliografia sobre a física e o funcionamento de dispositivos supercondutores. Primeiramente com o trabalho de Gross [1] fazemos a dedução de equações eletromagnéticas em uma forma quântica para descrever o comportamento dos elétrons no material supercondutor chegando às equações de London:</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rPr lang="pt-BR" sz="3600">
                <a:solidFill>
                  <a:schemeClr val="dk1"/>
                </a:solidFill>
                <a:latin typeface="Calibri"/>
                <a:ea typeface="Calibri"/>
                <a:cs typeface="Calibri"/>
                <a:sym typeface="Calibri"/>
              </a:rPr>
              <a:t>À quantização de fluxo e finalmente ao funcionamento das junções de Josephson com as equações de Josephson:</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rPr lang="pt-BR" sz="3600">
                <a:solidFill>
                  <a:schemeClr val="dk1"/>
                </a:solidFill>
                <a:latin typeface="Calibri"/>
                <a:ea typeface="Calibri"/>
                <a:cs typeface="Calibri"/>
                <a:sym typeface="Calibri"/>
              </a:rPr>
              <a:t>Então em Girvin [2] revimos o oscilador harmônico LC quântico e modificamos sua hamiltoniana para usar a junção no lugar do indutor como um indutor não linear:</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rPr lang="pt-BR" sz="3600">
                <a:solidFill>
                  <a:schemeClr val="dk1"/>
                </a:solidFill>
                <a:latin typeface="Calibri"/>
                <a:ea typeface="Calibri"/>
                <a:cs typeface="Calibri"/>
                <a:sym typeface="Calibri"/>
              </a:rPr>
              <a:t>Então adicionamos uma cavidade (um oscilador harmônico quântico) para interagir com esse sistema e simplificamos ele para um sistema de dois níveis chegando na Hamiltoniana de James-Cumming:</a:t>
            </a:r>
            <a:endParaRPr sz="3600">
              <a:solidFill>
                <a:schemeClr val="dk1"/>
              </a:solidFill>
              <a:latin typeface="Calibri"/>
              <a:ea typeface="Calibri"/>
              <a:cs typeface="Calibri"/>
              <a:sym typeface="Calibri"/>
            </a:endParaRPr>
          </a:p>
        </p:txBody>
      </p:sp>
      <p:sp>
        <p:nvSpPr>
          <p:cNvPr id="87" name="Google Shape;87;p1"/>
          <p:cNvSpPr txBox="1"/>
          <p:nvPr/>
        </p:nvSpPr>
        <p:spPr>
          <a:xfrm>
            <a:off x="16559213" y="15582659"/>
            <a:ext cx="15122400" cy="1197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pt-BR" sz="6000" u="none" cap="none" strike="noStrike">
                <a:solidFill>
                  <a:schemeClr val="dk1"/>
                </a:solidFill>
                <a:latin typeface="Calibri"/>
                <a:ea typeface="Calibri"/>
                <a:cs typeface="Calibri"/>
                <a:sym typeface="Calibri"/>
              </a:rPr>
              <a:t>RESULTADOS E DISCUSSÃO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3000"/>
              </a:spcBef>
              <a:spcAft>
                <a:spcPts val="0"/>
              </a:spcAft>
              <a:buClr>
                <a:srgbClr val="000000"/>
              </a:buClr>
              <a:buSzPts val="3600"/>
              <a:buFont typeface="Arial"/>
              <a:buNone/>
            </a:pPr>
            <a:r>
              <a:rPr b="0" i="0" lang="pt-BR" sz="3600" u="none" cap="none" strike="noStrike">
                <a:solidFill>
                  <a:schemeClr val="dk1"/>
                </a:solidFill>
                <a:latin typeface="Calibri"/>
                <a:ea typeface="Calibri"/>
                <a:cs typeface="Calibri"/>
                <a:sym typeface="Calibri"/>
              </a:rPr>
              <a:t>	</a:t>
            </a:r>
            <a:r>
              <a:rPr b="1" i="0" lang="pt-BR" sz="3600" u="none" cap="none" strike="noStrike">
                <a:solidFill>
                  <a:schemeClr val="dk1"/>
                </a:solidFill>
                <a:latin typeface="Calibri"/>
                <a:ea typeface="Calibri"/>
                <a:cs typeface="Calibri"/>
                <a:sym typeface="Calibri"/>
              </a:rPr>
              <a:t> </a:t>
            </a:r>
            <a:r>
              <a:rPr lang="pt-BR" sz="3600">
                <a:solidFill>
                  <a:schemeClr val="dk1"/>
                </a:solidFill>
                <a:latin typeface="Calibri"/>
                <a:ea typeface="Calibri"/>
                <a:cs typeface="Calibri"/>
                <a:sym typeface="Calibri"/>
              </a:rPr>
              <a:t>Nas simulações do qutip foram implementadas com sucesso as portas de um qubit, figura 1 e figura 3. Assim como foi implementada uma porta CNOT a partir dessas portas de um qubit e da porta iSWAP de dois qubits. </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rPr lang="pt-BR" sz="3600">
                <a:solidFill>
                  <a:schemeClr val="dk1"/>
                </a:solidFill>
                <a:latin typeface="Calibri"/>
                <a:ea typeface="Calibri"/>
                <a:cs typeface="Calibri"/>
                <a:sym typeface="Calibri"/>
              </a:rPr>
              <a:t>Foi então simulada as operações 𝐶𝑁𝑂𝑇</a:t>
            </a:r>
            <a:r>
              <a:rPr baseline="-25000" lang="pt-BR" sz="3600">
                <a:solidFill>
                  <a:schemeClr val="dk1"/>
                </a:solidFill>
                <a:latin typeface="Calibri"/>
                <a:ea typeface="Calibri"/>
                <a:cs typeface="Calibri"/>
                <a:sym typeface="Calibri"/>
              </a:rPr>
              <a:t>1,2</a:t>
            </a:r>
            <a:r>
              <a:rPr lang="pt-BR" sz="3600">
                <a:solidFill>
                  <a:schemeClr val="dk1"/>
                </a:solidFill>
                <a:latin typeface="Calibri"/>
                <a:ea typeface="Calibri"/>
                <a:cs typeface="Calibri"/>
                <a:sym typeface="Calibri"/>
              </a:rPr>
              <a:t> 𝑋</a:t>
            </a:r>
            <a:r>
              <a:rPr baseline="-25000" lang="pt-BR" sz="3600">
                <a:solidFill>
                  <a:schemeClr val="dk1"/>
                </a:solidFill>
                <a:latin typeface="Calibri"/>
                <a:ea typeface="Calibri"/>
                <a:cs typeface="Calibri"/>
                <a:sym typeface="Calibri"/>
              </a:rPr>
              <a:t>2</a:t>
            </a:r>
            <a:r>
              <a:rPr lang="pt-BR" sz="3600">
                <a:solidFill>
                  <a:schemeClr val="dk1"/>
                </a:solidFill>
                <a:latin typeface="Calibri"/>
                <a:ea typeface="Calibri"/>
                <a:cs typeface="Calibri"/>
                <a:sym typeface="Calibri"/>
              </a:rPr>
              <a:t>𝐻</a:t>
            </a:r>
            <a:r>
              <a:rPr baseline="-25000" lang="pt-BR" sz="3600">
                <a:solidFill>
                  <a:schemeClr val="dk1"/>
                </a:solidFill>
                <a:latin typeface="Calibri"/>
                <a:ea typeface="Calibri"/>
                <a:cs typeface="Calibri"/>
                <a:sym typeface="Calibri"/>
              </a:rPr>
              <a:t>1</a:t>
            </a:r>
            <a:r>
              <a:rPr lang="pt-BR" sz="3600">
                <a:solidFill>
                  <a:schemeClr val="dk1"/>
                </a:solidFill>
                <a:latin typeface="Calibri"/>
                <a:ea typeface="Calibri"/>
                <a:cs typeface="Calibri"/>
                <a:sym typeface="Calibri"/>
              </a:rPr>
              <a:t> |0</a:t>
            </a:r>
            <a:r>
              <a:rPr baseline="-25000" lang="pt-BR" sz="3600">
                <a:solidFill>
                  <a:schemeClr val="dk1"/>
                </a:solidFill>
                <a:latin typeface="Calibri"/>
                <a:ea typeface="Calibri"/>
                <a:cs typeface="Calibri"/>
                <a:sym typeface="Calibri"/>
              </a:rPr>
              <a:t>2</a:t>
            </a:r>
            <a:r>
              <a:rPr lang="pt-BR" sz="3600">
                <a:solidFill>
                  <a:schemeClr val="dk1"/>
                </a:solidFill>
                <a:latin typeface="Calibri"/>
                <a:ea typeface="Calibri"/>
                <a:cs typeface="Calibri"/>
                <a:sym typeface="Calibri"/>
              </a:rPr>
              <a:t>0</a:t>
            </a:r>
            <a:r>
              <a:rPr baseline="-25000" lang="pt-BR" sz="3600">
                <a:solidFill>
                  <a:schemeClr val="dk1"/>
                </a:solidFill>
                <a:latin typeface="Calibri"/>
                <a:ea typeface="Calibri"/>
                <a:cs typeface="Calibri"/>
                <a:sym typeface="Calibri"/>
              </a:rPr>
              <a:t>1</a:t>
            </a:r>
            <a:r>
              <a:rPr lang="pt-BR" sz="3600">
                <a:solidFill>
                  <a:schemeClr val="dk1"/>
                </a:solidFill>
                <a:latin typeface="Calibri"/>
                <a:ea typeface="Calibri"/>
                <a:cs typeface="Calibri"/>
                <a:sym typeface="Calibri"/>
              </a:rPr>
              <a:t>⟩=</a:t>
            </a:r>
            <a:r>
              <a:rPr lang="pt-BR" sz="3600">
                <a:solidFill>
                  <a:schemeClr val="dk1"/>
                </a:solidFill>
                <a:latin typeface="Calibri"/>
                <a:ea typeface="Calibri"/>
                <a:cs typeface="Calibri"/>
                <a:sym typeface="Calibri"/>
              </a:rPr>
              <a:t>|0</a:t>
            </a:r>
            <a:r>
              <a:rPr baseline="-25000" lang="pt-BR" sz="3600">
                <a:solidFill>
                  <a:schemeClr val="dk1"/>
                </a:solidFill>
                <a:latin typeface="Calibri"/>
                <a:ea typeface="Calibri"/>
                <a:cs typeface="Calibri"/>
                <a:sym typeface="Calibri"/>
              </a:rPr>
              <a:t>2</a:t>
            </a:r>
            <a:r>
              <a:rPr lang="pt-BR" sz="3600">
                <a:solidFill>
                  <a:schemeClr val="dk1"/>
                </a:solidFill>
                <a:latin typeface="Calibri"/>
                <a:ea typeface="Calibri"/>
                <a:cs typeface="Calibri"/>
                <a:sym typeface="Calibri"/>
              </a:rPr>
              <a:t>1</a:t>
            </a:r>
            <a:r>
              <a:rPr baseline="-25000" lang="pt-BR" sz="3600">
                <a:solidFill>
                  <a:schemeClr val="dk1"/>
                </a:solidFill>
                <a:latin typeface="Calibri"/>
                <a:ea typeface="Calibri"/>
                <a:cs typeface="Calibri"/>
                <a:sym typeface="Calibri"/>
              </a:rPr>
              <a:t>1</a:t>
            </a:r>
            <a:r>
              <a:rPr lang="pt-BR" sz="3600">
                <a:solidFill>
                  <a:schemeClr val="dk1"/>
                </a:solidFill>
                <a:latin typeface="Calibri"/>
                <a:ea typeface="Calibri"/>
                <a:cs typeface="Calibri"/>
                <a:sym typeface="Calibri"/>
              </a:rPr>
              <a:t>⟩+|1</a:t>
            </a:r>
            <a:r>
              <a:rPr baseline="-25000" lang="pt-BR" sz="3600">
                <a:solidFill>
                  <a:schemeClr val="dk1"/>
                </a:solidFill>
                <a:latin typeface="Calibri"/>
                <a:ea typeface="Calibri"/>
                <a:cs typeface="Calibri"/>
                <a:sym typeface="Calibri"/>
              </a:rPr>
              <a:t>2</a:t>
            </a:r>
            <a:r>
              <a:rPr lang="pt-BR" sz="3600">
                <a:solidFill>
                  <a:schemeClr val="dk1"/>
                </a:solidFill>
                <a:latin typeface="Calibri"/>
                <a:ea typeface="Calibri"/>
                <a:cs typeface="Calibri"/>
                <a:sym typeface="Calibri"/>
              </a:rPr>
              <a:t>0</a:t>
            </a:r>
            <a:r>
              <a:rPr baseline="-25000" lang="pt-BR" sz="3600">
                <a:solidFill>
                  <a:schemeClr val="dk1"/>
                </a:solidFill>
                <a:latin typeface="Calibri"/>
                <a:ea typeface="Calibri"/>
                <a:cs typeface="Calibri"/>
                <a:sym typeface="Calibri"/>
              </a:rPr>
              <a:t>1</a:t>
            </a:r>
            <a:r>
              <a:rPr lang="pt-BR" sz="3600">
                <a:solidFill>
                  <a:schemeClr val="dk1"/>
                </a:solidFill>
                <a:latin typeface="Calibri"/>
                <a:ea typeface="Calibri"/>
                <a:cs typeface="Calibri"/>
                <a:sym typeface="Calibri"/>
              </a:rPr>
              <a:t>⟩</a:t>
            </a:r>
            <a:r>
              <a:rPr lang="pt-BR" sz="3600">
                <a:solidFill>
                  <a:schemeClr val="dk1"/>
                </a:solidFill>
                <a:latin typeface="Calibri"/>
                <a:ea typeface="Calibri"/>
                <a:cs typeface="Calibri"/>
                <a:sym typeface="Calibri"/>
              </a:rPr>
              <a:t> e obtida a matriz de densidade a comparar com a matriz esperada na figura 2. As linhas e colunas da matriz correspondem aos estados dos qubits (</a:t>
            </a:r>
            <a:r>
              <a:rPr lang="pt-BR" sz="3600">
                <a:solidFill>
                  <a:schemeClr val="dk1"/>
                </a:solidFill>
                <a:latin typeface="Calibri"/>
                <a:ea typeface="Calibri"/>
                <a:cs typeface="Calibri"/>
                <a:sym typeface="Calibri"/>
              </a:rPr>
              <a:t>|0</a:t>
            </a:r>
            <a:r>
              <a:rPr baseline="-25000" lang="pt-BR" sz="3600">
                <a:solidFill>
                  <a:schemeClr val="dk1"/>
                </a:solidFill>
                <a:latin typeface="Calibri"/>
                <a:ea typeface="Calibri"/>
                <a:cs typeface="Calibri"/>
                <a:sym typeface="Calibri"/>
              </a:rPr>
              <a:t>2</a:t>
            </a:r>
            <a:r>
              <a:rPr lang="pt-BR" sz="3600">
                <a:solidFill>
                  <a:schemeClr val="dk1"/>
                </a:solidFill>
                <a:latin typeface="Calibri"/>
                <a:ea typeface="Calibri"/>
                <a:cs typeface="Calibri"/>
                <a:sym typeface="Calibri"/>
              </a:rPr>
              <a:t>0</a:t>
            </a:r>
            <a:r>
              <a:rPr baseline="-25000" lang="pt-BR" sz="3600">
                <a:solidFill>
                  <a:schemeClr val="dk1"/>
                </a:solidFill>
                <a:latin typeface="Calibri"/>
                <a:ea typeface="Calibri"/>
                <a:cs typeface="Calibri"/>
                <a:sym typeface="Calibri"/>
              </a:rPr>
              <a:t>1</a:t>
            </a:r>
            <a:r>
              <a:rPr lang="pt-BR" sz="3600">
                <a:solidFill>
                  <a:schemeClr val="dk1"/>
                </a:solidFill>
                <a:latin typeface="Calibri"/>
                <a:ea typeface="Calibri"/>
                <a:cs typeface="Calibri"/>
                <a:sym typeface="Calibri"/>
              </a:rPr>
              <a:t>⟩,|0</a:t>
            </a:r>
            <a:r>
              <a:rPr baseline="-25000" lang="pt-BR" sz="3600">
                <a:solidFill>
                  <a:schemeClr val="dk1"/>
                </a:solidFill>
                <a:latin typeface="Calibri"/>
                <a:ea typeface="Calibri"/>
                <a:cs typeface="Calibri"/>
                <a:sym typeface="Calibri"/>
              </a:rPr>
              <a:t>2</a:t>
            </a:r>
            <a:r>
              <a:rPr lang="pt-BR" sz="3600">
                <a:solidFill>
                  <a:schemeClr val="dk1"/>
                </a:solidFill>
                <a:latin typeface="Calibri"/>
                <a:ea typeface="Calibri"/>
                <a:cs typeface="Calibri"/>
                <a:sym typeface="Calibri"/>
              </a:rPr>
              <a:t>1</a:t>
            </a:r>
            <a:r>
              <a:rPr baseline="-25000" lang="pt-BR" sz="3600">
                <a:solidFill>
                  <a:schemeClr val="dk1"/>
                </a:solidFill>
                <a:latin typeface="Calibri"/>
                <a:ea typeface="Calibri"/>
                <a:cs typeface="Calibri"/>
                <a:sym typeface="Calibri"/>
              </a:rPr>
              <a:t>1</a:t>
            </a:r>
            <a:r>
              <a:rPr lang="pt-BR" sz="3600">
                <a:solidFill>
                  <a:schemeClr val="dk1"/>
                </a:solidFill>
                <a:latin typeface="Calibri"/>
                <a:ea typeface="Calibri"/>
                <a:cs typeface="Calibri"/>
                <a:sym typeface="Calibri"/>
              </a:rPr>
              <a:t>⟩,|1</a:t>
            </a:r>
            <a:r>
              <a:rPr baseline="-25000" lang="pt-BR" sz="3600">
                <a:solidFill>
                  <a:schemeClr val="dk1"/>
                </a:solidFill>
                <a:latin typeface="Calibri"/>
                <a:ea typeface="Calibri"/>
                <a:cs typeface="Calibri"/>
                <a:sym typeface="Calibri"/>
              </a:rPr>
              <a:t>2</a:t>
            </a:r>
            <a:r>
              <a:rPr lang="pt-BR" sz="3600">
                <a:solidFill>
                  <a:schemeClr val="dk1"/>
                </a:solidFill>
                <a:latin typeface="Calibri"/>
                <a:ea typeface="Calibri"/>
                <a:cs typeface="Calibri"/>
                <a:sym typeface="Calibri"/>
              </a:rPr>
              <a:t>0</a:t>
            </a:r>
            <a:r>
              <a:rPr baseline="-25000" lang="pt-BR" sz="3600">
                <a:solidFill>
                  <a:schemeClr val="dk1"/>
                </a:solidFill>
                <a:latin typeface="Calibri"/>
                <a:ea typeface="Calibri"/>
                <a:cs typeface="Calibri"/>
                <a:sym typeface="Calibri"/>
              </a:rPr>
              <a:t>1</a:t>
            </a:r>
            <a:r>
              <a:rPr lang="pt-BR" sz="3600">
                <a:solidFill>
                  <a:schemeClr val="dk1"/>
                </a:solidFill>
                <a:latin typeface="Calibri"/>
                <a:ea typeface="Calibri"/>
                <a:cs typeface="Calibri"/>
                <a:sym typeface="Calibri"/>
              </a:rPr>
              <a:t>⟩,|1</a:t>
            </a:r>
            <a:r>
              <a:rPr baseline="-25000" lang="pt-BR" sz="3600">
                <a:solidFill>
                  <a:schemeClr val="dk1"/>
                </a:solidFill>
                <a:latin typeface="Calibri"/>
                <a:ea typeface="Calibri"/>
                <a:cs typeface="Calibri"/>
                <a:sym typeface="Calibri"/>
              </a:rPr>
              <a:t>2</a:t>
            </a:r>
            <a:r>
              <a:rPr lang="pt-BR" sz="3600">
                <a:solidFill>
                  <a:schemeClr val="dk1"/>
                </a:solidFill>
                <a:latin typeface="Calibri"/>
                <a:ea typeface="Calibri"/>
                <a:cs typeface="Calibri"/>
                <a:sym typeface="Calibri"/>
              </a:rPr>
              <a:t>1</a:t>
            </a:r>
            <a:r>
              <a:rPr baseline="-25000" lang="pt-BR" sz="3600">
                <a:solidFill>
                  <a:schemeClr val="dk1"/>
                </a:solidFill>
                <a:latin typeface="Calibri"/>
                <a:ea typeface="Calibri"/>
                <a:cs typeface="Calibri"/>
                <a:sym typeface="Calibri"/>
              </a:rPr>
              <a:t>1</a:t>
            </a:r>
            <a:r>
              <a:rPr lang="pt-BR" sz="3600">
                <a:solidFill>
                  <a:schemeClr val="dk1"/>
                </a:solidFill>
                <a:latin typeface="Calibri"/>
                <a:ea typeface="Calibri"/>
                <a:cs typeface="Calibri"/>
                <a:sym typeface="Calibri"/>
              </a:rPr>
              <a:t>⟩</a:t>
            </a:r>
            <a:r>
              <a:rPr lang="pt-BR" sz="3600">
                <a:solidFill>
                  <a:schemeClr val="dk1"/>
                </a:solidFill>
                <a:latin typeface="Calibri"/>
                <a:ea typeface="Calibri"/>
                <a:cs typeface="Calibri"/>
                <a:sym typeface="Calibri"/>
              </a:rPr>
              <a:t>) com a diagonal representando as probabilidades de cada estado.</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rPr lang="pt-BR" sz="3600">
                <a:solidFill>
                  <a:schemeClr val="dk1"/>
                </a:solidFill>
                <a:latin typeface="Calibri"/>
                <a:ea typeface="Calibri"/>
                <a:cs typeface="Calibri"/>
                <a:sym typeface="Calibri"/>
              </a:rPr>
              <a:t>Foi também investigado o papel do fator de interação </a:t>
            </a:r>
            <a:r>
              <a:rPr i="1" lang="pt-BR" sz="3600">
                <a:solidFill>
                  <a:schemeClr val="dk1"/>
                </a:solidFill>
                <a:latin typeface="Calibri"/>
                <a:ea typeface="Calibri"/>
                <a:cs typeface="Calibri"/>
                <a:sym typeface="Calibri"/>
              </a:rPr>
              <a:t>g </a:t>
            </a:r>
            <a:r>
              <a:rPr lang="pt-BR" sz="3600">
                <a:solidFill>
                  <a:schemeClr val="dk1"/>
                </a:solidFill>
                <a:latin typeface="Calibri"/>
                <a:ea typeface="Calibri"/>
                <a:cs typeface="Calibri"/>
                <a:sym typeface="Calibri"/>
              </a:rPr>
              <a:t>da Hamiltoniana mas entre dois qubits (não entre um qubit e a cavidade como na equação da seção anterior) com uma simulação que tenta emular o que seria um processo de calibração desse valor. Figura 4. O valor de g utilizado na simulação foi de 0.06283 e o inferido da figura 4 foi de 0.05236.</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rPr lang="pt-BR" sz="3600">
                <a:solidFill>
                  <a:schemeClr val="dk1"/>
                </a:solidFill>
                <a:latin typeface="Calibri"/>
                <a:ea typeface="Calibri"/>
                <a:cs typeface="Calibri"/>
                <a:sym typeface="Calibri"/>
              </a:rPr>
              <a:t>Foi também feito o equivalente na simulação de um processo de medida observando o deslocamento na frequência da cavidade quando o qubit está no estado excitado, figura 6. Enfim na figura 5 o está  chip projetado de um qubit do tipo transmon no qiskit metal e sua simulação eletromagnética no CST.</a:t>
            </a:r>
            <a:endParaRPr sz="3600">
              <a:solidFill>
                <a:schemeClr val="dk1"/>
              </a:solidFill>
              <a:latin typeface="Calibri"/>
              <a:ea typeface="Calibri"/>
              <a:cs typeface="Calibri"/>
              <a:sym typeface="Calibri"/>
            </a:endParaRPr>
          </a:p>
        </p:txBody>
      </p:sp>
      <p:sp>
        <p:nvSpPr>
          <p:cNvPr id="88" name="Google Shape;88;p1"/>
          <p:cNvSpPr txBox="1"/>
          <p:nvPr/>
        </p:nvSpPr>
        <p:spPr>
          <a:xfrm>
            <a:off x="16559213" y="31593979"/>
            <a:ext cx="15122400" cy="4171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pt-BR" sz="6000" u="none" cap="none" strike="noStrike">
                <a:solidFill>
                  <a:schemeClr val="dk1"/>
                </a:solidFill>
                <a:latin typeface="Calibri"/>
                <a:ea typeface="Calibri"/>
                <a:cs typeface="Calibri"/>
                <a:sym typeface="Calibri"/>
              </a:rPr>
              <a:t>CONCLUSÕES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3000"/>
              </a:spcBef>
              <a:spcAft>
                <a:spcPts val="0"/>
              </a:spcAft>
              <a:buClr>
                <a:srgbClr val="000000"/>
              </a:buClr>
              <a:buSzPts val="3600"/>
              <a:buFont typeface="Arial"/>
              <a:buNone/>
            </a:pPr>
            <a:r>
              <a:rPr b="1" i="0" lang="pt-BR" sz="3600" u="none" cap="none" strike="noStrike">
                <a:solidFill>
                  <a:schemeClr val="dk1"/>
                </a:solidFill>
                <a:latin typeface="Calibri"/>
                <a:ea typeface="Calibri"/>
                <a:cs typeface="Calibri"/>
                <a:sym typeface="Calibri"/>
              </a:rPr>
              <a:t>	 </a:t>
            </a:r>
            <a:r>
              <a:rPr lang="pt-BR" sz="3600">
                <a:solidFill>
                  <a:schemeClr val="dk1"/>
                </a:solidFill>
                <a:latin typeface="Calibri"/>
                <a:ea typeface="Calibri"/>
                <a:cs typeface="Calibri"/>
                <a:sym typeface="Calibri"/>
              </a:rPr>
              <a:t>Esse projeto foi uma introdução quase completa ao </a:t>
            </a:r>
            <a:r>
              <a:rPr lang="pt-BR" sz="3600">
                <a:solidFill>
                  <a:schemeClr val="dk1"/>
                </a:solidFill>
                <a:latin typeface="Calibri"/>
                <a:ea typeface="Calibri"/>
                <a:cs typeface="Calibri"/>
                <a:sym typeface="Calibri"/>
              </a:rPr>
              <a:t>funcionamento dos dispositivos quânticos supercondutores faltando somente a parte prática/experimental de fato. Dando uma base sólida para dar esse próximo passo. Com aprofundamento na teoria e implementação desse conhecimento nas simulações.</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717550" y="7586204"/>
            <a:ext cx="15122400" cy="805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pt-BR" sz="6000" u="none" cap="none" strike="noStrike">
                <a:solidFill>
                  <a:schemeClr val="dk1"/>
                </a:solidFill>
                <a:latin typeface="Calibri"/>
                <a:ea typeface="Calibri"/>
                <a:cs typeface="Calibri"/>
                <a:sym typeface="Calibri"/>
              </a:rPr>
              <a:t>INTRODUÇÃO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3000"/>
              </a:spcBef>
              <a:spcAft>
                <a:spcPts val="0"/>
              </a:spcAft>
              <a:buClr>
                <a:srgbClr val="000000"/>
              </a:buClr>
              <a:buSzPts val="3600"/>
              <a:buFont typeface="Arial"/>
              <a:buNone/>
            </a:pPr>
            <a:r>
              <a:rPr b="0" i="0" lang="pt-BR" sz="3600" u="none" cap="none" strike="noStrike">
                <a:solidFill>
                  <a:schemeClr val="dk1"/>
                </a:solidFill>
                <a:latin typeface="Calibri"/>
                <a:ea typeface="Calibri"/>
                <a:cs typeface="Calibri"/>
                <a:sym typeface="Calibri"/>
              </a:rPr>
              <a:t>	</a:t>
            </a:r>
            <a:r>
              <a:rPr lang="pt-BR" sz="3600">
                <a:solidFill>
                  <a:schemeClr val="dk1"/>
                </a:solidFill>
                <a:latin typeface="Calibri"/>
                <a:ea typeface="Calibri"/>
                <a:cs typeface="Calibri"/>
                <a:sym typeface="Calibri"/>
              </a:rPr>
              <a:t>A computação quântica é um campo promissor que tem aplicações na resolução mais eficiente de problemas diversos como logística, captura de carbono, física do estado sólido, desenvolvimento de medicamentos, em formas de inteligência artificial melhores entre outras. O grande problema dessa tecnologia é a implementação física dos computadores quânticos que está ainda em uma fase de desenvolvimento extremamente experimental e com dificuldades de escalar os dispositivos para tamanhos onde sejam práticos. Há também outros problemas limitantes como a correção de erros, o tempo de coêrencia e o tempo de relaxação. O projeto de iniciação científica concluído é um estudo e simulação de uma das maneiras de realizar a peça fundamental de um computador quântico, o qubit, através de osciladores anharmonicos supercondutores com junções de Josephson.</a:t>
            </a:r>
            <a:endParaRPr b="0" i="0" sz="1400" u="none" cap="none" strike="noStrike">
              <a:solidFill>
                <a:srgbClr val="000000"/>
              </a:solidFill>
              <a:latin typeface="Arial"/>
              <a:ea typeface="Arial"/>
              <a:cs typeface="Arial"/>
              <a:sym typeface="Arial"/>
            </a:endParaRPr>
          </a:p>
        </p:txBody>
      </p:sp>
      <p:cxnSp>
        <p:nvCxnSpPr>
          <p:cNvPr id="90" name="Google Shape;90;p1"/>
          <p:cNvCxnSpPr/>
          <p:nvPr/>
        </p:nvCxnSpPr>
        <p:spPr>
          <a:xfrm>
            <a:off x="717550" y="7200900"/>
            <a:ext cx="30964188" cy="0"/>
          </a:xfrm>
          <a:prstGeom prst="straightConnector1">
            <a:avLst/>
          </a:prstGeom>
          <a:noFill/>
          <a:ln cap="rnd" cmpd="sng" w="101600">
            <a:solidFill>
              <a:srgbClr val="002060"/>
            </a:solidFill>
            <a:prstDash val="solid"/>
            <a:miter lim="800000"/>
            <a:headEnd len="sm" w="sm" type="none"/>
            <a:tailEnd len="sm" w="sm" type="none"/>
          </a:ln>
        </p:spPr>
      </p:cxnSp>
      <p:sp>
        <p:nvSpPr>
          <p:cNvPr id="91" name="Google Shape;91;p1"/>
          <p:cNvSpPr txBox="1"/>
          <p:nvPr/>
        </p:nvSpPr>
        <p:spPr>
          <a:xfrm>
            <a:off x="16559214" y="35509553"/>
            <a:ext cx="15122400" cy="3232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pt-BR" sz="6000" u="none" cap="none" strike="noStrike">
                <a:solidFill>
                  <a:schemeClr val="dk1"/>
                </a:solidFill>
                <a:latin typeface="Calibri"/>
                <a:ea typeface="Calibri"/>
                <a:cs typeface="Calibri"/>
                <a:sym typeface="Calibri"/>
              </a:rPr>
              <a:t>BIBLIOGRAFIA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600"/>
              <a:buFont typeface="Arial"/>
              <a:buNone/>
            </a:pPr>
            <a:r>
              <a:rPr b="0" i="0" lang="pt-BR" sz="3600" u="none" cap="none" strike="noStrike">
                <a:solidFill>
                  <a:schemeClr val="dk1"/>
                </a:solidFill>
                <a:latin typeface="Calibri"/>
                <a:ea typeface="Calibri"/>
                <a:cs typeface="Calibri"/>
                <a:sym typeface="Calibri"/>
              </a:rPr>
              <a:t>POSTER, Citada No. 1 </a:t>
            </a:r>
            <a:r>
              <a:rPr b="1" i="0" lang="pt-BR" sz="3600" u="none" cap="none" strike="noStrike">
                <a:solidFill>
                  <a:schemeClr val="dk1"/>
                </a:solidFill>
                <a:latin typeface="Calibri"/>
                <a:ea typeface="Calibri"/>
                <a:cs typeface="Calibri"/>
                <a:sym typeface="Calibri"/>
              </a:rPr>
              <a:t>“</a:t>
            </a:r>
            <a:r>
              <a:rPr b="1" lang="pt-BR" sz="3600">
                <a:solidFill>
                  <a:schemeClr val="dk1"/>
                </a:solidFill>
                <a:latin typeface="Calibri"/>
                <a:ea typeface="Calibri"/>
                <a:cs typeface="Calibri"/>
                <a:sym typeface="Calibri"/>
              </a:rPr>
              <a:t>R. Gross, A. Marx, F. Deppe, Applied Superconductivity: Josephson Effect and Superconducting Electronics, Walter De Gruyter Incorporated, 2016.”</a:t>
            </a:r>
            <a:endParaRPr b="1" sz="3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rPr lang="pt-BR" sz="3600">
                <a:solidFill>
                  <a:schemeClr val="dk1"/>
                </a:solidFill>
                <a:latin typeface="Calibri"/>
                <a:ea typeface="Calibri"/>
                <a:cs typeface="Calibri"/>
                <a:sym typeface="Calibri"/>
              </a:rPr>
              <a:t>POSTER, Citada No. 2 </a:t>
            </a:r>
            <a:r>
              <a:rPr b="1" lang="pt-BR" sz="3600">
                <a:solidFill>
                  <a:schemeClr val="dk1"/>
                </a:solidFill>
                <a:latin typeface="Calibri"/>
                <a:ea typeface="Calibri"/>
                <a:cs typeface="Calibri"/>
                <a:sym typeface="Calibri"/>
              </a:rPr>
              <a:t>S. M. Girvin, R. J. Schoelkopf in 2015.</a:t>
            </a:r>
            <a:endParaRPr b="1" sz="3600">
              <a:solidFill>
                <a:schemeClr val="dk1"/>
              </a:solidFill>
              <a:latin typeface="Calibri"/>
              <a:ea typeface="Calibri"/>
              <a:cs typeface="Calibri"/>
              <a:sym typeface="Calibri"/>
            </a:endParaRPr>
          </a:p>
        </p:txBody>
      </p:sp>
      <p:cxnSp>
        <p:nvCxnSpPr>
          <p:cNvPr id="92" name="Google Shape;92;p1"/>
          <p:cNvCxnSpPr/>
          <p:nvPr/>
        </p:nvCxnSpPr>
        <p:spPr>
          <a:xfrm>
            <a:off x="16559213" y="38995412"/>
            <a:ext cx="15122525" cy="0"/>
          </a:xfrm>
          <a:prstGeom prst="straightConnector1">
            <a:avLst/>
          </a:prstGeom>
          <a:noFill/>
          <a:ln cap="rnd" cmpd="sng" w="101600">
            <a:solidFill>
              <a:srgbClr val="002060"/>
            </a:solidFill>
            <a:prstDash val="solid"/>
            <a:miter lim="800000"/>
            <a:headEnd len="sm" w="sm" type="none"/>
            <a:tailEnd len="sm" w="sm" type="none"/>
          </a:ln>
        </p:spPr>
      </p:cxnSp>
      <p:sp>
        <p:nvSpPr>
          <p:cNvPr id="93" name="Google Shape;93;p1"/>
          <p:cNvSpPr txBox="1"/>
          <p:nvPr/>
        </p:nvSpPr>
        <p:spPr>
          <a:xfrm>
            <a:off x="16198850" y="39262113"/>
            <a:ext cx="15122524"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pt-BR" sz="6000" u="none" cap="none" strike="noStrike">
                <a:solidFill>
                  <a:schemeClr val="dk1"/>
                </a:solidFill>
                <a:latin typeface="Calibri"/>
                <a:ea typeface="Calibri"/>
                <a:cs typeface="Calibri"/>
                <a:sym typeface="Calibri"/>
              </a:rPr>
              <a:t>APOIO/AGRADECIMENTOS</a:t>
            </a:r>
            <a:endParaRPr b="0" i="0" sz="1400" u="none" cap="none" strike="noStrike">
              <a:solidFill>
                <a:srgbClr val="000000"/>
              </a:solidFill>
              <a:latin typeface="Arial"/>
              <a:ea typeface="Arial"/>
              <a:cs typeface="Arial"/>
              <a:sym typeface="Arial"/>
            </a:endParaRPr>
          </a:p>
        </p:txBody>
      </p:sp>
      <p:pic>
        <p:nvPicPr>
          <p:cNvPr id="94" name="Google Shape;94;p1"/>
          <p:cNvPicPr preferRelativeResize="0"/>
          <p:nvPr/>
        </p:nvPicPr>
        <p:blipFill rotWithShape="1">
          <a:blip r:embed="rId3">
            <a:alphaModFix/>
          </a:blip>
          <a:srcRect b="0" l="0" r="0" t="0"/>
          <a:stretch/>
        </p:blipFill>
        <p:spPr>
          <a:xfrm>
            <a:off x="717550" y="1159145"/>
            <a:ext cx="6557689" cy="4782540"/>
          </a:xfrm>
          <a:prstGeom prst="rect">
            <a:avLst/>
          </a:prstGeom>
          <a:noFill/>
          <a:ln>
            <a:noFill/>
          </a:ln>
        </p:spPr>
      </p:pic>
      <p:pic>
        <p:nvPicPr>
          <p:cNvPr id="95" name="Google Shape;95;p1"/>
          <p:cNvPicPr preferRelativeResize="0"/>
          <p:nvPr/>
        </p:nvPicPr>
        <p:blipFill>
          <a:blip r:embed="rId4">
            <a:alphaModFix/>
          </a:blip>
          <a:stretch>
            <a:fillRect/>
          </a:stretch>
        </p:blipFill>
        <p:spPr>
          <a:xfrm>
            <a:off x="16659512" y="40148751"/>
            <a:ext cx="2618050" cy="2618050"/>
          </a:xfrm>
          <a:prstGeom prst="rect">
            <a:avLst/>
          </a:prstGeom>
          <a:noFill/>
          <a:ln>
            <a:noFill/>
          </a:ln>
        </p:spPr>
      </p:pic>
      <p:pic>
        <p:nvPicPr>
          <p:cNvPr descr="Logotipo&#10;&#10;Descrição gerada automaticamente" id="96" name="Google Shape;96;p1"/>
          <p:cNvPicPr preferRelativeResize="0"/>
          <p:nvPr/>
        </p:nvPicPr>
        <p:blipFill rotWithShape="1">
          <a:blip r:embed="rId5">
            <a:alphaModFix/>
          </a:blip>
          <a:srcRect b="0" l="0" r="0" t="0"/>
          <a:stretch/>
        </p:blipFill>
        <p:spPr>
          <a:xfrm>
            <a:off x="20097113" y="40583344"/>
            <a:ext cx="4086226" cy="1258116"/>
          </a:xfrm>
          <a:prstGeom prst="rect">
            <a:avLst/>
          </a:prstGeom>
          <a:noFill/>
          <a:ln>
            <a:noFill/>
          </a:ln>
        </p:spPr>
      </p:pic>
      <p:pic>
        <p:nvPicPr>
          <p:cNvPr descr="Uma imagem contendo bicicleta, trem, laranja, grande&#10;&#10;Descrição gerada automaticamente" id="97" name="Google Shape;97;p1"/>
          <p:cNvPicPr preferRelativeResize="0"/>
          <p:nvPr/>
        </p:nvPicPr>
        <p:blipFill rotWithShape="1">
          <a:blip r:embed="rId6">
            <a:alphaModFix/>
          </a:blip>
          <a:srcRect b="0" l="0" r="0" t="0"/>
          <a:stretch/>
        </p:blipFill>
        <p:spPr>
          <a:xfrm>
            <a:off x="24975015" y="40199950"/>
            <a:ext cx="2242364" cy="2515686"/>
          </a:xfrm>
          <a:prstGeom prst="rect">
            <a:avLst/>
          </a:prstGeom>
          <a:noFill/>
          <a:ln>
            <a:noFill/>
          </a:ln>
        </p:spPr>
      </p:pic>
      <p:pic>
        <p:nvPicPr>
          <p:cNvPr descr="Forma&#10;&#10;Descrição gerada automaticamente com confiança baixa" id="98" name="Google Shape;98;p1"/>
          <p:cNvPicPr preferRelativeResize="0"/>
          <p:nvPr/>
        </p:nvPicPr>
        <p:blipFill rotWithShape="1">
          <a:blip r:embed="rId7">
            <a:alphaModFix/>
          </a:blip>
          <a:srcRect b="0" l="0" r="0" t="0"/>
          <a:stretch/>
        </p:blipFill>
        <p:spPr>
          <a:xfrm>
            <a:off x="28009050" y="40394152"/>
            <a:ext cx="2127257" cy="2127257"/>
          </a:xfrm>
          <a:prstGeom prst="rect">
            <a:avLst/>
          </a:prstGeom>
          <a:noFill/>
          <a:ln>
            <a:noFill/>
          </a:ln>
        </p:spPr>
      </p:pic>
      <p:pic>
        <p:nvPicPr>
          <p:cNvPr id="99" name="Google Shape;99;p1"/>
          <p:cNvPicPr preferRelativeResize="0"/>
          <p:nvPr/>
        </p:nvPicPr>
        <p:blipFill>
          <a:blip r:embed="rId8">
            <a:alphaModFix/>
          </a:blip>
          <a:stretch>
            <a:fillRect/>
          </a:stretch>
        </p:blipFill>
        <p:spPr>
          <a:xfrm>
            <a:off x="3241200" y="34636935"/>
            <a:ext cx="2127250" cy="999811"/>
          </a:xfrm>
          <a:prstGeom prst="rect">
            <a:avLst/>
          </a:prstGeom>
          <a:noFill/>
          <a:ln>
            <a:noFill/>
          </a:ln>
        </p:spPr>
      </p:pic>
      <p:pic>
        <p:nvPicPr>
          <p:cNvPr id="100" name="Google Shape;100;p1"/>
          <p:cNvPicPr preferRelativeResize="0"/>
          <p:nvPr/>
        </p:nvPicPr>
        <p:blipFill>
          <a:blip r:embed="rId9">
            <a:alphaModFix/>
          </a:blip>
          <a:stretch>
            <a:fillRect/>
          </a:stretch>
        </p:blipFill>
        <p:spPr>
          <a:xfrm>
            <a:off x="10190398" y="34679575"/>
            <a:ext cx="2127250" cy="914525"/>
          </a:xfrm>
          <a:prstGeom prst="rect">
            <a:avLst/>
          </a:prstGeom>
          <a:noFill/>
          <a:ln>
            <a:noFill/>
          </a:ln>
        </p:spPr>
      </p:pic>
      <p:pic>
        <p:nvPicPr>
          <p:cNvPr id="101" name="Google Shape;101;p1"/>
          <p:cNvPicPr preferRelativeResize="0"/>
          <p:nvPr/>
        </p:nvPicPr>
        <p:blipFill>
          <a:blip r:embed="rId10">
            <a:alphaModFix/>
          </a:blip>
          <a:stretch>
            <a:fillRect/>
          </a:stretch>
        </p:blipFill>
        <p:spPr>
          <a:xfrm>
            <a:off x="3241188" y="36931646"/>
            <a:ext cx="3965200" cy="528693"/>
          </a:xfrm>
          <a:prstGeom prst="rect">
            <a:avLst/>
          </a:prstGeom>
          <a:noFill/>
          <a:ln>
            <a:noFill/>
          </a:ln>
        </p:spPr>
      </p:pic>
      <p:pic>
        <p:nvPicPr>
          <p:cNvPr id="102" name="Google Shape;102;p1"/>
          <p:cNvPicPr preferRelativeResize="0"/>
          <p:nvPr/>
        </p:nvPicPr>
        <p:blipFill>
          <a:blip r:embed="rId11">
            <a:alphaModFix/>
          </a:blip>
          <a:stretch>
            <a:fillRect/>
          </a:stretch>
        </p:blipFill>
        <p:spPr>
          <a:xfrm>
            <a:off x="10307312" y="36738737"/>
            <a:ext cx="1893435" cy="914525"/>
          </a:xfrm>
          <a:prstGeom prst="rect">
            <a:avLst/>
          </a:prstGeom>
          <a:noFill/>
          <a:ln>
            <a:noFill/>
          </a:ln>
        </p:spPr>
      </p:pic>
      <p:pic>
        <p:nvPicPr>
          <p:cNvPr id="103" name="Google Shape;103;p1"/>
          <p:cNvPicPr preferRelativeResize="0"/>
          <p:nvPr/>
        </p:nvPicPr>
        <p:blipFill>
          <a:blip r:embed="rId12">
            <a:alphaModFix/>
          </a:blip>
          <a:stretch>
            <a:fillRect/>
          </a:stretch>
        </p:blipFill>
        <p:spPr>
          <a:xfrm>
            <a:off x="3507224" y="39298871"/>
            <a:ext cx="3433124" cy="942175"/>
          </a:xfrm>
          <a:prstGeom prst="rect">
            <a:avLst/>
          </a:prstGeom>
          <a:noFill/>
          <a:ln>
            <a:noFill/>
          </a:ln>
        </p:spPr>
      </p:pic>
      <p:pic>
        <p:nvPicPr>
          <p:cNvPr id="104" name="Google Shape;104;p1"/>
          <p:cNvPicPr preferRelativeResize="0"/>
          <p:nvPr/>
        </p:nvPicPr>
        <p:blipFill>
          <a:blip r:embed="rId13">
            <a:alphaModFix/>
          </a:blip>
          <a:stretch>
            <a:fillRect/>
          </a:stretch>
        </p:blipFill>
        <p:spPr>
          <a:xfrm>
            <a:off x="10072790" y="39298863"/>
            <a:ext cx="2362475" cy="942174"/>
          </a:xfrm>
          <a:prstGeom prst="rect">
            <a:avLst/>
          </a:prstGeom>
          <a:noFill/>
          <a:ln>
            <a:noFill/>
          </a:ln>
        </p:spPr>
      </p:pic>
      <p:grpSp>
        <p:nvGrpSpPr>
          <p:cNvPr id="105" name="Google Shape;105;p1"/>
          <p:cNvGrpSpPr/>
          <p:nvPr/>
        </p:nvGrpSpPr>
        <p:grpSpPr>
          <a:xfrm>
            <a:off x="320800" y="20556325"/>
            <a:ext cx="14870424" cy="9550625"/>
            <a:chOff x="685114" y="17846725"/>
            <a:chExt cx="14870424" cy="9550625"/>
          </a:xfrm>
        </p:grpSpPr>
        <p:sp>
          <p:nvSpPr>
            <p:cNvPr id="106" name="Google Shape;106;p1"/>
            <p:cNvSpPr txBox="1"/>
            <p:nvPr/>
          </p:nvSpPr>
          <p:spPr>
            <a:xfrm>
              <a:off x="1081857" y="18615369"/>
              <a:ext cx="8299200" cy="138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pt-BR" sz="2800">
                  <a:solidFill>
                    <a:schemeClr val="dk1"/>
                  </a:solidFill>
                  <a:latin typeface="Calibri"/>
                  <a:ea typeface="Calibri"/>
                  <a:cs typeface="Calibri"/>
                  <a:sym typeface="Calibri"/>
                </a:rPr>
                <a:t>Figura 1: topo: pulsos do drive para a porta H no qubit 1 azul e portas 𝐻ZHXX qubit 2 verde. fundo: probabilidade de estar no estado escitado ao longo da simulação.</a:t>
              </a:r>
              <a:endParaRPr i="1" sz="2800">
                <a:solidFill>
                  <a:schemeClr val="dk1"/>
                </a:solidFill>
                <a:latin typeface="Calibri"/>
                <a:ea typeface="Calibri"/>
                <a:cs typeface="Calibri"/>
                <a:sym typeface="Calibri"/>
              </a:endParaRPr>
            </a:p>
          </p:txBody>
        </p:sp>
        <p:sp>
          <p:nvSpPr>
            <p:cNvPr id="107" name="Google Shape;107;p1"/>
            <p:cNvSpPr txBox="1"/>
            <p:nvPr/>
          </p:nvSpPr>
          <p:spPr>
            <a:xfrm>
              <a:off x="9922439" y="17846725"/>
              <a:ext cx="5633100" cy="181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pt-BR" sz="2800">
                  <a:solidFill>
                    <a:schemeClr val="dk1"/>
                  </a:solidFill>
                  <a:latin typeface="Calibri"/>
                  <a:ea typeface="Calibri"/>
                  <a:cs typeface="Calibri"/>
                  <a:sym typeface="Calibri"/>
                </a:rPr>
                <a:t>Figura 2: Resultado da s</a:t>
              </a:r>
              <a:r>
                <a:rPr i="1" lang="pt-BR" sz="2800">
                  <a:solidFill>
                    <a:schemeClr val="dk1"/>
                  </a:solidFill>
                  <a:latin typeface="Calibri"/>
                  <a:ea typeface="Calibri"/>
                  <a:cs typeface="Calibri"/>
                  <a:sym typeface="Calibri"/>
                </a:rPr>
                <a:t>imulação da</a:t>
              </a:r>
              <a:r>
                <a:rPr i="1" lang="pt-BR" sz="2800">
                  <a:solidFill>
                    <a:schemeClr val="dk1"/>
                  </a:solidFill>
                  <a:latin typeface="Calibri"/>
                  <a:ea typeface="Calibri"/>
                  <a:cs typeface="Calibri"/>
                  <a:sym typeface="Calibri"/>
                </a:rPr>
                <a:t> porta CNOT. topo: matriz esperada, meio: simulação sem dissipação e fundo: com dissipação.</a:t>
              </a:r>
              <a:endParaRPr b="0" i="0" sz="1400" u="none" cap="none" strike="noStrike">
                <a:solidFill>
                  <a:srgbClr val="000000"/>
                </a:solidFill>
                <a:latin typeface="Arial"/>
                <a:ea typeface="Arial"/>
                <a:cs typeface="Arial"/>
                <a:sym typeface="Arial"/>
              </a:endParaRPr>
            </a:p>
          </p:txBody>
        </p:sp>
        <p:sp>
          <p:nvSpPr>
            <p:cNvPr id="108" name="Google Shape;108;p1"/>
            <p:cNvSpPr txBox="1"/>
            <p:nvPr/>
          </p:nvSpPr>
          <p:spPr>
            <a:xfrm>
              <a:off x="5816952" y="24288150"/>
              <a:ext cx="4761300" cy="3109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pt-BR" sz="2800">
                  <a:solidFill>
                    <a:schemeClr val="dk1"/>
                  </a:solidFill>
                  <a:latin typeface="Calibri"/>
                  <a:ea typeface="Calibri"/>
                  <a:cs typeface="Calibri"/>
                  <a:sym typeface="Calibri"/>
                </a:rPr>
                <a:t>Figura 4: probabilidade de o qubit 2 estar no estado excitado dado o período de um iSWAP e a dessintonia do outro qubit. Podemos inferir g a partir do período da oscilação no acoplamento mais forte.</a:t>
              </a:r>
              <a:endParaRPr b="0" i="0" sz="1400" u="none" cap="none" strike="noStrike">
                <a:solidFill>
                  <a:srgbClr val="000000"/>
                </a:solidFill>
                <a:latin typeface="Arial"/>
                <a:ea typeface="Arial"/>
                <a:cs typeface="Arial"/>
                <a:sym typeface="Arial"/>
              </a:endParaRPr>
            </a:p>
          </p:txBody>
        </p:sp>
        <p:sp>
          <p:nvSpPr>
            <p:cNvPr id="109" name="Google Shape;109;p1"/>
            <p:cNvSpPr txBox="1"/>
            <p:nvPr/>
          </p:nvSpPr>
          <p:spPr>
            <a:xfrm>
              <a:off x="685114" y="24908375"/>
              <a:ext cx="5114700" cy="138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pt-BR" sz="2800">
                  <a:solidFill>
                    <a:schemeClr val="dk1"/>
                  </a:solidFill>
                  <a:latin typeface="Calibri"/>
                  <a:ea typeface="Calibri"/>
                  <a:cs typeface="Calibri"/>
                  <a:sym typeface="Calibri"/>
                </a:rPr>
                <a:t>Figura 3: Esfera de Bloch com a dinâmica da simulação de uma única porta Hadamard no qubit 1 </a:t>
              </a:r>
              <a:endParaRPr b="0" i="0" sz="1400" u="none" cap="none" strike="noStrike">
                <a:solidFill>
                  <a:srgbClr val="000000"/>
                </a:solidFill>
                <a:latin typeface="Arial"/>
                <a:ea typeface="Arial"/>
                <a:cs typeface="Arial"/>
                <a:sym typeface="Arial"/>
              </a:endParaRPr>
            </a:p>
          </p:txBody>
        </p:sp>
      </p:grpSp>
      <p:pic>
        <p:nvPicPr>
          <p:cNvPr id="110" name="Google Shape;110;p1"/>
          <p:cNvPicPr preferRelativeResize="0"/>
          <p:nvPr/>
        </p:nvPicPr>
        <p:blipFill>
          <a:blip r:embed="rId14">
            <a:alphaModFix/>
          </a:blip>
          <a:stretch>
            <a:fillRect/>
          </a:stretch>
        </p:blipFill>
        <p:spPr>
          <a:xfrm>
            <a:off x="5429026" y="41886623"/>
            <a:ext cx="7630392" cy="1015650"/>
          </a:xfrm>
          <a:prstGeom prst="rect">
            <a:avLst/>
          </a:prstGeom>
          <a:noFill/>
          <a:ln>
            <a:noFill/>
          </a:ln>
        </p:spPr>
      </p:pic>
      <p:sp>
        <p:nvSpPr>
          <p:cNvPr id="111" name="Google Shape;111;p1"/>
          <p:cNvSpPr txBox="1"/>
          <p:nvPr/>
        </p:nvSpPr>
        <p:spPr>
          <a:xfrm>
            <a:off x="17065700" y="7738604"/>
            <a:ext cx="15122400" cy="8327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3000"/>
              </a:spcBef>
              <a:spcAft>
                <a:spcPts val="0"/>
              </a:spcAft>
              <a:buClr>
                <a:srgbClr val="000000"/>
              </a:buClr>
              <a:buSzPts val="3600"/>
              <a:buFont typeface="Arial"/>
              <a:buNone/>
            </a:pPr>
            <a:r>
              <a:rPr b="0" i="0" lang="pt-BR" sz="3600" u="none" cap="none" strike="noStrike">
                <a:solidFill>
                  <a:schemeClr val="dk1"/>
                </a:solidFill>
                <a:latin typeface="Calibri"/>
                <a:ea typeface="Calibri"/>
                <a:cs typeface="Calibri"/>
                <a:sym typeface="Calibri"/>
              </a:rPr>
              <a:t>	</a:t>
            </a:r>
            <a:r>
              <a:rPr lang="pt-BR" sz="3600">
                <a:solidFill>
                  <a:schemeClr val="dk1"/>
                </a:solidFill>
                <a:latin typeface="Calibri"/>
                <a:ea typeface="Calibri"/>
                <a:cs typeface="Calibri"/>
                <a:sym typeface="Calibri"/>
              </a:rPr>
              <a:t>A continuação do projeto consistiu em simular na ferramenta python Qutip um ou mais qubits acoplados a uma cavidade usando essa Hamiltoniana. Qutip pode simular sistemas quânticos através de suas hamiltonianas com uma parte separada para os termos da mesma que variam no tempo. Esses termos seriam  termos que aparecem para controlar o qubit, os termos de </a:t>
            </a:r>
            <a:r>
              <a:rPr i="1" lang="pt-BR" sz="3600">
                <a:solidFill>
                  <a:schemeClr val="dk1"/>
                </a:solidFill>
                <a:latin typeface="Calibri"/>
                <a:ea typeface="Calibri"/>
                <a:cs typeface="Calibri"/>
                <a:sym typeface="Calibri"/>
              </a:rPr>
              <a:t>drive </a:t>
            </a:r>
            <a:r>
              <a:rPr lang="pt-BR" sz="3600">
                <a:solidFill>
                  <a:schemeClr val="dk1"/>
                </a:solidFill>
                <a:latin typeface="Calibri"/>
                <a:ea typeface="Calibri"/>
                <a:cs typeface="Calibri"/>
                <a:sym typeface="Calibri"/>
              </a:rPr>
              <a:t>na forma:</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rPr lang="pt-BR" sz="3600">
                <a:solidFill>
                  <a:schemeClr val="dk1"/>
                </a:solidFill>
                <a:latin typeface="Calibri"/>
                <a:ea typeface="Calibri"/>
                <a:cs typeface="Calibri"/>
                <a:sym typeface="Calibri"/>
              </a:rPr>
              <a:t>Com essas simulações as portas lógicas quânticas de um e dois qubits como Hadamard e CNOT foram implementadas ajustando os parametros do </a:t>
            </a:r>
            <a:r>
              <a:rPr i="1" lang="pt-BR" sz="3600">
                <a:solidFill>
                  <a:schemeClr val="dk1"/>
                </a:solidFill>
                <a:latin typeface="Calibri"/>
                <a:ea typeface="Calibri"/>
                <a:cs typeface="Calibri"/>
                <a:sym typeface="Calibri"/>
              </a:rPr>
              <a:t>drive</a:t>
            </a:r>
            <a:r>
              <a:rPr lang="pt-BR" sz="3600">
                <a:solidFill>
                  <a:schemeClr val="dk1"/>
                </a:solidFill>
                <a:latin typeface="Calibri"/>
                <a:ea typeface="Calibri"/>
                <a:cs typeface="Calibri"/>
                <a:sym typeface="Calibri"/>
              </a:rPr>
              <a:t>. Assim como foi implementado o processo de medida.</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rPr lang="pt-BR" sz="3600">
                <a:solidFill>
                  <a:schemeClr val="dk1"/>
                </a:solidFill>
                <a:latin typeface="Calibri"/>
                <a:ea typeface="Calibri"/>
                <a:cs typeface="Calibri"/>
                <a:sym typeface="Calibri"/>
              </a:rPr>
              <a:t>Enfim como sobrou tempo no projeto foi projetado um chip usando a ferramenta qiskit metal da IBM e esse chip foi então simulado no software CST.</a:t>
            </a:r>
            <a:endParaRPr sz="3600">
              <a:solidFill>
                <a:schemeClr val="dk1"/>
              </a:solidFill>
              <a:latin typeface="Calibri"/>
              <a:ea typeface="Calibri"/>
              <a:cs typeface="Calibri"/>
              <a:sym typeface="Calibri"/>
            </a:endParaRPr>
          </a:p>
          <a:p>
            <a:pPr indent="0" lvl="0" marL="0" marR="0" rtl="0" algn="just">
              <a:lnSpc>
                <a:spcPct val="100000"/>
              </a:lnSpc>
              <a:spcBef>
                <a:spcPts val="3000"/>
              </a:spcBef>
              <a:spcAft>
                <a:spcPts val="0"/>
              </a:spcAft>
              <a:buClr>
                <a:srgbClr val="000000"/>
              </a:buClr>
              <a:buSzPts val="3600"/>
              <a:buFont typeface="Arial"/>
              <a:buNone/>
            </a:pPr>
            <a:r>
              <a:t/>
            </a:r>
            <a:endParaRPr sz="3600">
              <a:solidFill>
                <a:schemeClr val="dk1"/>
              </a:solidFill>
              <a:latin typeface="Calibri"/>
              <a:ea typeface="Calibri"/>
              <a:cs typeface="Calibri"/>
              <a:sym typeface="Calibri"/>
            </a:endParaRPr>
          </a:p>
        </p:txBody>
      </p:sp>
      <p:pic>
        <p:nvPicPr>
          <p:cNvPr id="112" name="Google Shape;112;p1"/>
          <p:cNvPicPr preferRelativeResize="0"/>
          <p:nvPr/>
        </p:nvPicPr>
        <p:blipFill>
          <a:blip r:embed="rId15">
            <a:alphaModFix/>
          </a:blip>
          <a:stretch>
            <a:fillRect/>
          </a:stretch>
        </p:blipFill>
        <p:spPr>
          <a:xfrm>
            <a:off x="23445662" y="10885737"/>
            <a:ext cx="2362475" cy="660700"/>
          </a:xfrm>
          <a:prstGeom prst="rect">
            <a:avLst/>
          </a:prstGeom>
          <a:noFill/>
          <a:ln>
            <a:noFill/>
          </a:ln>
        </p:spPr>
      </p:pic>
      <p:pic>
        <p:nvPicPr>
          <p:cNvPr id="113" name="Google Shape;113;p1"/>
          <p:cNvPicPr preferRelativeResize="0"/>
          <p:nvPr/>
        </p:nvPicPr>
        <p:blipFill>
          <a:blip r:embed="rId16">
            <a:alphaModFix/>
          </a:blip>
          <a:stretch>
            <a:fillRect/>
          </a:stretch>
        </p:blipFill>
        <p:spPr>
          <a:xfrm>
            <a:off x="1490525" y="15871263"/>
            <a:ext cx="6753225" cy="2962275"/>
          </a:xfrm>
          <a:prstGeom prst="rect">
            <a:avLst/>
          </a:prstGeom>
          <a:noFill/>
          <a:ln>
            <a:noFill/>
          </a:ln>
        </p:spPr>
      </p:pic>
      <p:pic>
        <p:nvPicPr>
          <p:cNvPr id="114" name="Google Shape;114;p1"/>
          <p:cNvPicPr preferRelativeResize="0"/>
          <p:nvPr/>
        </p:nvPicPr>
        <p:blipFill>
          <a:blip r:embed="rId17">
            <a:alphaModFix/>
          </a:blip>
          <a:stretch>
            <a:fillRect/>
          </a:stretch>
        </p:blipFill>
        <p:spPr>
          <a:xfrm>
            <a:off x="1490525" y="18713325"/>
            <a:ext cx="6753226" cy="2778466"/>
          </a:xfrm>
          <a:prstGeom prst="rect">
            <a:avLst/>
          </a:prstGeom>
          <a:noFill/>
          <a:ln>
            <a:noFill/>
          </a:ln>
        </p:spPr>
      </p:pic>
      <p:pic>
        <p:nvPicPr>
          <p:cNvPr id="115" name="Google Shape;115;p1"/>
          <p:cNvPicPr preferRelativeResize="0"/>
          <p:nvPr/>
        </p:nvPicPr>
        <p:blipFill rotWithShape="1">
          <a:blip r:embed="rId18">
            <a:alphaModFix/>
          </a:blip>
          <a:srcRect b="0" l="0" r="0" t="9812"/>
          <a:stretch/>
        </p:blipFill>
        <p:spPr>
          <a:xfrm>
            <a:off x="8926075" y="18055575"/>
            <a:ext cx="6218925" cy="1258100"/>
          </a:xfrm>
          <a:prstGeom prst="rect">
            <a:avLst/>
          </a:prstGeom>
          <a:noFill/>
          <a:ln>
            <a:noFill/>
          </a:ln>
        </p:spPr>
      </p:pic>
      <p:pic>
        <p:nvPicPr>
          <p:cNvPr id="116" name="Google Shape;116;p1"/>
          <p:cNvPicPr preferRelativeResize="0"/>
          <p:nvPr/>
        </p:nvPicPr>
        <p:blipFill>
          <a:blip r:embed="rId19">
            <a:alphaModFix/>
          </a:blip>
          <a:stretch>
            <a:fillRect/>
          </a:stretch>
        </p:blipFill>
        <p:spPr>
          <a:xfrm>
            <a:off x="8887525" y="19344438"/>
            <a:ext cx="6296025" cy="1181100"/>
          </a:xfrm>
          <a:prstGeom prst="rect">
            <a:avLst/>
          </a:prstGeom>
          <a:noFill/>
          <a:ln>
            <a:noFill/>
          </a:ln>
        </p:spPr>
      </p:pic>
      <p:pic>
        <p:nvPicPr>
          <p:cNvPr id="117" name="Google Shape;117;p1"/>
          <p:cNvPicPr preferRelativeResize="0"/>
          <p:nvPr/>
        </p:nvPicPr>
        <p:blipFill>
          <a:blip r:embed="rId20">
            <a:alphaModFix/>
          </a:blip>
          <a:stretch>
            <a:fillRect/>
          </a:stretch>
        </p:blipFill>
        <p:spPr>
          <a:xfrm>
            <a:off x="10478100" y="15782365"/>
            <a:ext cx="3846765" cy="2127250"/>
          </a:xfrm>
          <a:prstGeom prst="rect">
            <a:avLst/>
          </a:prstGeom>
          <a:noFill/>
          <a:ln>
            <a:noFill/>
          </a:ln>
        </p:spPr>
      </p:pic>
      <p:pic>
        <p:nvPicPr>
          <p:cNvPr id="118" name="Google Shape;118;p1"/>
          <p:cNvPicPr preferRelativeResize="0"/>
          <p:nvPr/>
        </p:nvPicPr>
        <p:blipFill>
          <a:blip r:embed="rId21">
            <a:alphaModFix/>
          </a:blip>
          <a:stretch>
            <a:fillRect/>
          </a:stretch>
        </p:blipFill>
        <p:spPr>
          <a:xfrm>
            <a:off x="717550" y="23480598"/>
            <a:ext cx="4321176" cy="3914386"/>
          </a:xfrm>
          <a:prstGeom prst="rect">
            <a:avLst/>
          </a:prstGeom>
          <a:noFill/>
          <a:ln>
            <a:noFill/>
          </a:ln>
        </p:spPr>
      </p:pic>
      <p:pic>
        <p:nvPicPr>
          <p:cNvPr id="119" name="Google Shape;119;p1"/>
          <p:cNvPicPr preferRelativeResize="0"/>
          <p:nvPr/>
        </p:nvPicPr>
        <p:blipFill>
          <a:blip r:embed="rId22">
            <a:alphaModFix/>
          </a:blip>
          <a:stretch>
            <a:fillRect/>
          </a:stretch>
        </p:blipFill>
        <p:spPr>
          <a:xfrm>
            <a:off x="5231050" y="23428260"/>
            <a:ext cx="4761300" cy="3416803"/>
          </a:xfrm>
          <a:prstGeom prst="rect">
            <a:avLst/>
          </a:prstGeom>
          <a:noFill/>
          <a:ln>
            <a:noFill/>
          </a:ln>
        </p:spPr>
      </p:pic>
      <p:pic>
        <p:nvPicPr>
          <p:cNvPr id="120" name="Google Shape;120;p1"/>
          <p:cNvPicPr preferRelativeResize="0"/>
          <p:nvPr/>
        </p:nvPicPr>
        <p:blipFill>
          <a:blip r:embed="rId23">
            <a:alphaModFix/>
          </a:blip>
          <a:stretch>
            <a:fillRect/>
          </a:stretch>
        </p:blipFill>
        <p:spPr>
          <a:xfrm>
            <a:off x="16659500" y="27851500"/>
            <a:ext cx="9629994" cy="3914350"/>
          </a:xfrm>
          <a:prstGeom prst="rect">
            <a:avLst/>
          </a:prstGeom>
          <a:noFill/>
          <a:ln>
            <a:noFill/>
          </a:ln>
        </p:spPr>
      </p:pic>
      <p:pic>
        <p:nvPicPr>
          <p:cNvPr id="121" name="Google Shape;121;p1"/>
          <p:cNvPicPr preferRelativeResize="0"/>
          <p:nvPr/>
        </p:nvPicPr>
        <p:blipFill>
          <a:blip r:embed="rId24">
            <a:alphaModFix/>
          </a:blip>
          <a:stretch>
            <a:fillRect/>
          </a:stretch>
        </p:blipFill>
        <p:spPr>
          <a:xfrm>
            <a:off x="11559240" y="25663677"/>
            <a:ext cx="3433125" cy="2879395"/>
          </a:xfrm>
          <a:prstGeom prst="rect">
            <a:avLst/>
          </a:prstGeom>
          <a:noFill/>
          <a:ln>
            <a:noFill/>
          </a:ln>
        </p:spPr>
      </p:pic>
      <p:sp>
        <p:nvSpPr>
          <p:cNvPr id="122" name="Google Shape;122;p1"/>
          <p:cNvSpPr txBox="1"/>
          <p:nvPr/>
        </p:nvSpPr>
        <p:spPr>
          <a:xfrm>
            <a:off x="10895138" y="28878150"/>
            <a:ext cx="4761300" cy="224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pt-BR" sz="2800">
                <a:solidFill>
                  <a:schemeClr val="dk1"/>
                </a:solidFill>
                <a:latin typeface="Calibri"/>
                <a:ea typeface="Calibri"/>
                <a:cs typeface="Calibri"/>
                <a:sym typeface="Calibri"/>
              </a:rPr>
              <a:t>Figura 5: Topo: simulação do chip no CST </a:t>
            </a:r>
            <a:endParaRPr i="1" sz="2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i="1" lang="pt-BR" sz="2800">
                <a:solidFill>
                  <a:schemeClr val="dk1"/>
                </a:solidFill>
                <a:latin typeface="Calibri"/>
                <a:ea typeface="Calibri"/>
                <a:cs typeface="Calibri"/>
                <a:sym typeface="Calibri"/>
              </a:rPr>
              <a:t>Fundo: chip de um qubit do tipo transmon projetado no qiskit metal</a:t>
            </a:r>
            <a:endParaRPr i="1" sz="2800">
              <a:solidFill>
                <a:schemeClr val="dk1"/>
              </a:solidFill>
              <a:latin typeface="Calibri"/>
              <a:ea typeface="Calibri"/>
              <a:cs typeface="Calibri"/>
              <a:sym typeface="Calibri"/>
            </a:endParaRPr>
          </a:p>
        </p:txBody>
      </p:sp>
      <p:pic>
        <p:nvPicPr>
          <p:cNvPr id="123" name="Google Shape;123;p1"/>
          <p:cNvPicPr preferRelativeResize="0"/>
          <p:nvPr/>
        </p:nvPicPr>
        <p:blipFill>
          <a:blip r:embed="rId25">
            <a:alphaModFix/>
          </a:blip>
          <a:stretch>
            <a:fillRect/>
          </a:stretch>
        </p:blipFill>
        <p:spPr>
          <a:xfrm>
            <a:off x="11115196" y="22863225"/>
            <a:ext cx="4321176" cy="2465373"/>
          </a:xfrm>
          <a:prstGeom prst="rect">
            <a:avLst/>
          </a:prstGeom>
          <a:noFill/>
          <a:ln>
            <a:noFill/>
          </a:ln>
        </p:spPr>
      </p:pic>
      <p:sp>
        <p:nvSpPr>
          <p:cNvPr id="124" name="Google Shape;124;p1"/>
          <p:cNvSpPr txBox="1"/>
          <p:nvPr/>
        </p:nvSpPr>
        <p:spPr>
          <a:xfrm>
            <a:off x="26560075" y="28182625"/>
            <a:ext cx="4761300" cy="268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pt-BR" sz="2800">
                <a:solidFill>
                  <a:schemeClr val="dk1"/>
                </a:solidFill>
                <a:latin typeface="Calibri"/>
                <a:ea typeface="Calibri"/>
                <a:cs typeface="Calibri"/>
                <a:sym typeface="Calibri"/>
              </a:rPr>
              <a:t>Figura 6: espectro da cavidade para o qubit em estado excitado e em estado ground. Na simulação fazemos um drive na cavidade e extraímos o valor do operador a.</a:t>
            </a:r>
            <a:endParaRPr i="1"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2022-09-20T18:11:25Z</dcterms:created>
  <dc:creator>Marcos Yakuwa Mekaru</dc:creator>
</cp:coreProperties>
</file>