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A9F1E12-4707-4706-AB36-25E527126357}">
          <p14:sldIdLst>
            <p14:sldId id="256"/>
          </p14:sldIdLst>
        </p14:section>
        <p14:section name="Seção sem Título" id="{72CDEFDA-134C-4BD5-A9FC-DE689917CD7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4" autoAdjust="0"/>
    <p:restoredTop sz="94660"/>
  </p:normalViewPr>
  <p:slideViewPr>
    <p:cSldViewPr snapToGrid="0">
      <p:cViewPr>
        <p:scale>
          <a:sx n="75" d="100"/>
          <a:sy n="75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4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71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819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051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01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07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3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7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30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34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39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15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5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87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98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9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2EC2-92EE-4660-BC2D-8C29F91FFF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B79361-CD4B-4EEE-A190-CFE38C498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15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77BF6-C127-4DED-BC97-63639E53C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 Zap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9BD1D-38A0-4B05-B778-4FB324189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Daniel Melo</a:t>
            </a:r>
          </a:p>
        </p:txBody>
      </p:sp>
    </p:spTree>
    <p:extLst>
      <p:ext uri="{BB962C8B-B14F-4D97-AF65-F5344CB8AC3E}">
        <p14:creationId xmlns:p14="http://schemas.microsoft.com/office/powerpoint/2010/main" val="15863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pt-BR" dirty="0"/>
              <a:t>Sugestão de análise com mais profundidade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F0E137F-7C5F-44B1-A807-1E851F1CB640}"/>
              </a:ext>
            </a:extLst>
          </p:cNvPr>
          <p:cNvSpPr/>
          <p:nvPr/>
        </p:nvSpPr>
        <p:spPr>
          <a:xfrm>
            <a:off x="677334" y="5361546"/>
            <a:ext cx="10328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Apesar de existirem poucos anúncios de KITNET, parece haver um desempenho melhor por anúncio do que nas demais unidades, mesmo se ignorarmos os outliers. Sugerimos um acompanhamento “mais de perto” e uma análise mais aprofundada nas demais cidades do estado.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0FED31E-77E5-4271-8A34-3609AB99ED49}"/>
              </a:ext>
            </a:extLst>
          </p:cNvPr>
          <p:cNvSpPr txBox="1">
            <a:spLocks/>
          </p:cNvSpPr>
          <p:nvPr/>
        </p:nvSpPr>
        <p:spPr>
          <a:xfrm>
            <a:off x="677334" y="1357780"/>
            <a:ext cx="8596668" cy="6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KITNET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CB0118-CBC9-4C38-90B6-916139E0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5845"/>
            <a:ext cx="7888502" cy="33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5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pt-BR" dirty="0"/>
              <a:t>Sugestão de análise com mais profundidade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F0E137F-7C5F-44B1-A807-1E851F1CB640}"/>
              </a:ext>
            </a:extLst>
          </p:cNvPr>
          <p:cNvSpPr/>
          <p:nvPr/>
        </p:nvSpPr>
        <p:spPr>
          <a:xfrm>
            <a:off x="677334" y="5361546"/>
            <a:ext cx="10328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portal VIVAREAL tem melhor desempenho por anúncio do que o portal ZAP. Ele também tem mais anúncios. O seu melhor desempenho está relacionado com a quantidade de anúncios que ele tem? Os anúncios que ele tem são de menores preços? Ele tem mais anúncios com exibição total de endereço?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0FED31E-77E5-4271-8A34-3609AB99ED49}"/>
              </a:ext>
            </a:extLst>
          </p:cNvPr>
          <p:cNvSpPr txBox="1">
            <a:spLocks/>
          </p:cNvSpPr>
          <p:nvPr/>
        </p:nvSpPr>
        <p:spPr>
          <a:xfrm>
            <a:off x="677334" y="1357780"/>
            <a:ext cx="8596668" cy="6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PORTAL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3C891A-46B5-48C3-BFF5-95F0617B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2" y="1770468"/>
            <a:ext cx="8446099" cy="35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2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pt-BR" dirty="0"/>
              <a:t>Sugestão de análise com mais profundidade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F0E137F-7C5F-44B1-A807-1E851F1CB640}"/>
              </a:ext>
            </a:extLst>
          </p:cNvPr>
          <p:cNvSpPr/>
          <p:nvPr/>
        </p:nvSpPr>
        <p:spPr>
          <a:xfrm>
            <a:off x="931743" y="4756064"/>
            <a:ext cx="103285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Procurar entender porque quase 90% de todos os anúncios não tiveram nenhum lead.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0FED31E-77E5-4271-8A34-3609AB99ED49}"/>
              </a:ext>
            </a:extLst>
          </p:cNvPr>
          <p:cNvSpPr txBox="1">
            <a:spLocks/>
          </p:cNvSpPr>
          <p:nvPr/>
        </p:nvSpPr>
        <p:spPr>
          <a:xfrm>
            <a:off x="677334" y="1357780"/>
            <a:ext cx="8596668" cy="6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ANÚNCIOS COM NENHUM LEAD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A22A85A-2976-4742-812C-45BE80F7BC43}"/>
              </a:ext>
            </a:extLst>
          </p:cNvPr>
          <p:cNvGrpSpPr/>
          <p:nvPr/>
        </p:nvGrpSpPr>
        <p:grpSpPr>
          <a:xfrm>
            <a:off x="3397463" y="2371552"/>
            <a:ext cx="2571113" cy="2021529"/>
            <a:chOff x="2470706" y="2300203"/>
            <a:chExt cx="2571113" cy="2021529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8D8057D2-778C-4679-9244-FD236839CA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366"/>
            <a:stretch/>
          </p:blipFill>
          <p:spPr>
            <a:xfrm>
              <a:off x="2470706" y="2300203"/>
              <a:ext cx="1817089" cy="202152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5AED3F4-D7B7-4F0F-B224-1FBB74EC84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383"/>
            <a:stretch/>
          </p:blipFill>
          <p:spPr>
            <a:xfrm>
              <a:off x="4287795" y="2300203"/>
              <a:ext cx="754024" cy="2021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45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983" y="2778211"/>
            <a:ext cx="1917585" cy="650789"/>
          </a:xfrm>
        </p:spPr>
        <p:txBody>
          <a:bodyPr>
            <a:normAutofit/>
          </a:bodyPr>
          <a:lstStyle/>
          <a:p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81925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983" y="2778211"/>
            <a:ext cx="2370666" cy="1905000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Obrigado!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Daniel Melo</a:t>
            </a:r>
          </a:p>
        </p:txBody>
      </p:sp>
    </p:spTree>
    <p:extLst>
      <p:ext uri="{BB962C8B-B14F-4D97-AF65-F5344CB8AC3E}">
        <p14:creationId xmlns:p14="http://schemas.microsoft.com/office/powerpoint/2010/main" val="385268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pt-BR" dirty="0"/>
              <a:t>Pergunta do negócio: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D4C347A-5953-4636-8FD3-DF970ABA0F0C}"/>
              </a:ext>
            </a:extLst>
          </p:cNvPr>
          <p:cNvSpPr txBox="1">
            <a:spLocks/>
          </p:cNvSpPr>
          <p:nvPr/>
        </p:nvSpPr>
        <p:spPr>
          <a:xfrm>
            <a:off x="763831" y="2393091"/>
            <a:ext cx="9208072" cy="1412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/>
              <a:t>Anúncios com endereço incompleto possuem um melhor desempenho?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6944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3864AD2-E21D-4042-87BE-3D9C0BD72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60389"/>
            <a:ext cx="4025424" cy="34134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lang="pt-BR" dirty="0"/>
              <a:t>Anúncios com exibição até a rua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B94E67-C288-4153-B985-EEB25DF99AE7}"/>
              </a:ext>
            </a:extLst>
          </p:cNvPr>
          <p:cNvSpPr/>
          <p:nvPr/>
        </p:nvSpPr>
        <p:spPr>
          <a:xfrm>
            <a:off x="2662887" y="3271350"/>
            <a:ext cx="419884" cy="222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3089AEC4-8FBB-4453-A449-0A5D599179D1}"/>
              </a:ext>
            </a:extLst>
          </p:cNvPr>
          <p:cNvSpPr/>
          <p:nvPr/>
        </p:nvSpPr>
        <p:spPr>
          <a:xfrm rot="16200000">
            <a:off x="4621707" y="3526148"/>
            <a:ext cx="484632" cy="419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3DBAEA-CD5A-4979-9E6D-39F401FEA7F8}"/>
              </a:ext>
            </a:extLst>
          </p:cNvPr>
          <p:cNvSpPr txBox="1"/>
          <p:nvPr/>
        </p:nvSpPr>
        <p:spPr>
          <a:xfrm>
            <a:off x="5714396" y="2443427"/>
            <a:ext cx="41940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 total de anúncios com endereço completo e com exibição até a rua, 9,6% tiveram algum lead. O número de leads por anúncio foi de 2,5.</a:t>
            </a:r>
          </a:p>
          <a:p>
            <a:endParaRPr lang="pt-BR" dirty="0"/>
          </a:p>
          <a:p>
            <a:r>
              <a:rPr lang="pt-BR" dirty="0"/>
              <a:t>Em ambas as métricas, os anúncios com endereço completo tiveram melhor desempenho que os anúncios com endereço incompleto.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CDD35A-A2AC-489A-8349-0DCBB8817EDC}"/>
              </a:ext>
            </a:extLst>
          </p:cNvPr>
          <p:cNvSpPr/>
          <p:nvPr/>
        </p:nvSpPr>
        <p:spPr>
          <a:xfrm>
            <a:off x="2662887" y="4313440"/>
            <a:ext cx="419884" cy="222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8A57B02-E468-476C-B818-909412448C6E}"/>
              </a:ext>
            </a:extLst>
          </p:cNvPr>
          <p:cNvSpPr/>
          <p:nvPr/>
        </p:nvSpPr>
        <p:spPr>
          <a:xfrm>
            <a:off x="3593766" y="3275466"/>
            <a:ext cx="419884" cy="222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5B6CB9D-48DF-4067-8EC1-DE773BE7CA0D}"/>
              </a:ext>
            </a:extLst>
          </p:cNvPr>
          <p:cNvSpPr/>
          <p:nvPr/>
        </p:nvSpPr>
        <p:spPr>
          <a:xfrm>
            <a:off x="3593766" y="4317556"/>
            <a:ext cx="419884" cy="222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843AA0B-BF6C-44FD-B556-E66006638099}"/>
              </a:ext>
            </a:extLst>
          </p:cNvPr>
          <p:cNvSpPr/>
          <p:nvPr/>
        </p:nvSpPr>
        <p:spPr>
          <a:xfrm>
            <a:off x="2638173" y="3966049"/>
            <a:ext cx="1368000" cy="2224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7B94D9BD-230D-499F-B7FD-1EE3D24D5927}"/>
              </a:ext>
            </a:extLst>
          </p:cNvPr>
          <p:cNvSpPr/>
          <p:nvPr/>
        </p:nvSpPr>
        <p:spPr>
          <a:xfrm rot="16200000">
            <a:off x="1383229" y="5300309"/>
            <a:ext cx="484632" cy="41988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A0F3CE2-FC34-480A-95F6-EB3362E68221}"/>
              </a:ext>
            </a:extLst>
          </p:cNvPr>
          <p:cNvSpPr txBox="1"/>
          <p:nvPr/>
        </p:nvSpPr>
        <p:spPr>
          <a:xfrm>
            <a:off x="1835484" y="5057133"/>
            <a:ext cx="298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85% de todos os leads vieram de anúncios com endereço completo</a:t>
            </a:r>
          </a:p>
        </p:txBody>
      </p:sp>
    </p:spTree>
    <p:extLst>
      <p:ext uri="{BB962C8B-B14F-4D97-AF65-F5344CB8AC3E}">
        <p14:creationId xmlns:p14="http://schemas.microsoft.com/office/powerpoint/2010/main" val="424249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A8162B-1D51-4F03-AE0E-E1A59CC8D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"/>
          <a:stretch/>
        </p:blipFill>
        <p:spPr>
          <a:xfrm>
            <a:off x="889686" y="1371600"/>
            <a:ext cx="3754150" cy="32896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lang="pt-BR" dirty="0"/>
              <a:t>Anúncios com exibição até o bairro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B94E67-C288-4153-B985-EEB25DF99AE7}"/>
              </a:ext>
            </a:extLst>
          </p:cNvPr>
          <p:cNvSpPr/>
          <p:nvPr/>
        </p:nvSpPr>
        <p:spPr>
          <a:xfrm>
            <a:off x="2662887" y="3271350"/>
            <a:ext cx="419884" cy="222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3089AEC4-8FBB-4453-A449-0A5D599179D1}"/>
              </a:ext>
            </a:extLst>
          </p:cNvPr>
          <p:cNvSpPr/>
          <p:nvPr/>
        </p:nvSpPr>
        <p:spPr>
          <a:xfrm rot="16200000">
            <a:off x="4621707" y="3526148"/>
            <a:ext cx="484632" cy="419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3DBAEA-CD5A-4979-9E6D-39F401FEA7F8}"/>
              </a:ext>
            </a:extLst>
          </p:cNvPr>
          <p:cNvSpPr txBox="1"/>
          <p:nvPr/>
        </p:nvSpPr>
        <p:spPr>
          <a:xfrm>
            <a:off x="5451131" y="1859339"/>
            <a:ext cx="4194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 total de anúncios com endereço completo e com exibição até o bairro, 7,4% tiveram algum lead. O número de leads por anúncio foi de 2,7.</a:t>
            </a:r>
          </a:p>
          <a:p>
            <a:endParaRPr lang="pt-BR" dirty="0"/>
          </a:p>
          <a:p>
            <a:r>
              <a:rPr lang="pt-BR" dirty="0"/>
              <a:t>Neste caso, os anúncios com endereço completo tiveram melhor desempenho na quantidade de anúncios com algum lead, porém, na quantidade de leads por anúncios ambos tiveram desempenho semelhante.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CDD35A-A2AC-489A-8349-0DCBB8817EDC}"/>
              </a:ext>
            </a:extLst>
          </p:cNvPr>
          <p:cNvSpPr/>
          <p:nvPr/>
        </p:nvSpPr>
        <p:spPr>
          <a:xfrm>
            <a:off x="2662887" y="4313440"/>
            <a:ext cx="419884" cy="222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8A57B02-E468-476C-B818-909412448C6E}"/>
              </a:ext>
            </a:extLst>
          </p:cNvPr>
          <p:cNvSpPr/>
          <p:nvPr/>
        </p:nvSpPr>
        <p:spPr>
          <a:xfrm>
            <a:off x="3593766" y="3275466"/>
            <a:ext cx="419884" cy="222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5B6CB9D-48DF-4067-8EC1-DE773BE7CA0D}"/>
              </a:ext>
            </a:extLst>
          </p:cNvPr>
          <p:cNvSpPr/>
          <p:nvPr/>
        </p:nvSpPr>
        <p:spPr>
          <a:xfrm>
            <a:off x="3593766" y="4317556"/>
            <a:ext cx="419884" cy="222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6216444-CB72-4CA1-99EE-8370C54D6F1E}"/>
              </a:ext>
            </a:extLst>
          </p:cNvPr>
          <p:cNvSpPr/>
          <p:nvPr/>
        </p:nvSpPr>
        <p:spPr>
          <a:xfrm>
            <a:off x="2638173" y="3966049"/>
            <a:ext cx="1368000" cy="2224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A9C644AE-44F2-4A56-9093-876618205936}"/>
              </a:ext>
            </a:extLst>
          </p:cNvPr>
          <p:cNvSpPr/>
          <p:nvPr/>
        </p:nvSpPr>
        <p:spPr>
          <a:xfrm rot="16200000">
            <a:off x="1383228" y="5300309"/>
            <a:ext cx="484632" cy="41988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EB07DD-ED65-4D09-8AE9-ABB79F5ACBBE}"/>
              </a:ext>
            </a:extLst>
          </p:cNvPr>
          <p:cNvSpPr txBox="1"/>
          <p:nvPr/>
        </p:nvSpPr>
        <p:spPr>
          <a:xfrm>
            <a:off x="1880372" y="4836987"/>
            <a:ext cx="2983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Nesta caso, tanto anúncio com endereço completo quanto aqueles com endereço incompleto apresentaram quantidade de leads semelhante.</a:t>
            </a:r>
          </a:p>
        </p:txBody>
      </p:sp>
    </p:spTree>
    <p:extLst>
      <p:ext uri="{BB962C8B-B14F-4D97-AF65-F5344CB8AC3E}">
        <p14:creationId xmlns:p14="http://schemas.microsoft.com/office/powerpoint/2010/main" val="3985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/>
      <p:bldP spid="14" grpId="0" animBg="1"/>
      <p:bldP spid="15" grpId="0" animBg="1"/>
      <p:bldP spid="16" grpId="0" animBg="1"/>
      <p:bldP spid="11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4A0024-6ECE-45CB-883D-AB1E288D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39" y="1348284"/>
            <a:ext cx="4015381" cy="3297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pt-BR" dirty="0"/>
              <a:t>Anúncios com exibição de todo o endereço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B94E67-C288-4153-B985-EEB25DF99AE7}"/>
              </a:ext>
            </a:extLst>
          </p:cNvPr>
          <p:cNvSpPr/>
          <p:nvPr/>
        </p:nvSpPr>
        <p:spPr>
          <a:xfrm>
            <a:off x="2662887" y="3271350"/>
            <a:ext cx="419884" cy="222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3089AEC4-8FBB-4453-A449-0A5D599179D1}"/>
              </a:ext>
            </a:extLst>
          </p:cNvPr>
          <p:cNvSpPr/>
          <p:nvPr/>
        </p:nvSpPr>
        <p:spPr>
          <a:xfrm rot="16200000">
            <a:off x="4621707" y="3526148"/>
            <a:ext cx="484632" cy="419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3DBAEA-CD5A-4979-9E6D-39F401FEA7F8}"/>
              </a:ext>
            </a:extLst>
          </p:cNvPr>
          <p:cNvSpPr txBox="1"/>
          <p:nvPr/>
        </p:nvSpPr>
        <p:spPr>
          <a:xfrm>
            <a:off x="5714396" y="2443427"/>
            <a:ext cx="4194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 total de anúncios com endereço completo e com exibição total do endereço, 17,1% tiveram algum lead. O número de leads por anúncio foi de 3,3.</a:t>
            </a:r>
          </a:p>
          <a:p>
            <a:endParaRPr lang="pt-BR" dirty="0"/>
          </a:p>
          <a:p>
            <a:r>
              <a:rPr lang="pt-BR" dirty="0"/>
              <a:t>Em ambas as métricas, os anúncios com endereço completo tiveram melhor desempenho que os anúncios com endereço incompleto e neste caso a diferença foi bem maior.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CDD35A-A2AC-489A-8349-0DCBB8817EDC}"/>
              </a:ext>
            </a:extLst>
          </p:cNvPr>
          <p:cNvSpPr/>
          <p:nvPr/>
        </p:nvSpPr>
        <p:spPr>
          <a:xfrm>
            <a:off x="2662887" y="4313440"/>
            <a:ext cx="419884" cy="222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8A57B02-E468-476C-B818-909412448C6E}"/>
              </a:ext>
            </a:extLst>
          </p:cNvPr>
          <p:cNvSpPr/>
          <p:nvPr/>
        </p:nvSpPr>
        <p:spPr>
          <a:xfrm>
            <a:off x="3593766" y="3275466"/>
            <a:ext cx="419884" cy="222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5B6CB9D-48DF-4067-8EC1-DE773BE7CA0D}"/>
              </a:ext>
            </a:extLst>
          </p:cNvPr>
          <p:cNvSpPr/>
          <p:nvPr/>
        </p:nvSpPr>
        <p:spPr>
          <a:xfrm>
            <a:off x="3593766" y="4317556"/>
            <a:ext cx="419884" cy="222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843AA0B-BF6C-44FD-B556-E66006638099}"/>
              </a:ext>
            </a:extLst>
          </p:cNvPr>
          <p:cNvSpPr/>
          <p:nvPr/>
        </p:nvSpPr>
        <p:spPr>
          <a:xfrm>
            <a:off x="2638173" y="3966049"/>
            <a:ext cx="1368000" cy="2224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7B94D9BD-230D-499F-B7FD-1EE3D24D5927}"/>
              </a:ext>
            </a:extLst>
          </p:cNvPr>
          <p:cNvSpPr/>
          <p:nvPr/>
        </p:nvSpPr>
        <p:spPr>
          <a:xfrm rot="16200000">
            <a:off x="1383228" y="5300309"/>
            <a:ext cx="484632" cy="41988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A0F3CE2-FC34-480A-95F6-EB3362E68221}"/>
              </a:ext>
            </a:extLst>
          </p:cNvPr>
          <p:cNvSpPr txBox="1"/>
          <p:nvPr/>
        </p:nvSpPr>
        <p:spPr>
          <a:xfrm>
            <a:off x="1835484" y="5057133"/>
            <a:ext cx="298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Quase 85% de todos os leads vieram de anúncios com endereço completo</a:t>
            </a:r>
          </a:p>
        </p:txBody>
      </p:sp>
    </p:spTree>
    <p:extLst>
      <p:ext uri="{BB962C8B-B14F-4D97-AF65-F5344CB8AC3E}">
        <p14:creationId xmlns:p14="http://schemas.microsoft.com/office/powerpoint/2010/main" val="21426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lang="pt-BR" dirty="0"/>
              <a:t>Consolidado e conclusão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3DBAEA-CD5A-4979-9E6D-39F401FEA7F8}"/>
              </a:ext>
            </a:extLst>
          </p:cNvPr>
          <p:cNvSpPr txBox="1"/>
          <p:nvPr/>
        </p:nvSpPr>
        <p:spPr>
          <a:xfrm>
            <a:off x="677334" y="4848200"/>
            <a:ext cx="1124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primeiro gráfico evidencia que os anúncios com total exibição do endereço têm melhor desempenho, até mesmo aqueles que não estão com endereço completo.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A80474-2C75-4B23-BAD9-20645C5B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64" y="1185619"/>
            <a:ext cx="8193207" cy="357667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E789518-B1AF-404E-88BF-4AC625072D2F}"/>
              </a:ext>
            </a:extLst>
          </p:cNvPr>
          <p:cNvSpPr/>
          <p:nvPr/>
        </p:nvSpPr>
        <p:spPr>
          <a:xfrm>
            <a:off x="677334" y="5502984"/>
            <a:ext cx="10328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Demonstra também que, seja qual for o nível de exibição das informações de endereço, os anúncios com endereço incompleto </a:t>
            </a:r>
            <a:r>
              <a:rPr lang="pt-BR" sz="1600" b="1" dirty="0"/>
              <a:t>NÃO </a:t>
            </a:r>
            <a:r>
              <a:rPr lang="pt-BR" sz="1600" dirty="0"/>
              <a:t>terão melhor desempenho.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32A5486-C3EB-48DB-A769-A405CC2E8BE6}"/>
              </a:ext>
            </a:extLst>
          </p:cNvPr>
          <p:cNvSpPr/>
          <p:nvPr/>
        </p:nvSpPr>
        <p:spPr>
          <a:xfrm>
            <a:off x="693806" y="6124948"/>
            <a:ext cx="10820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Já que os anúncios de melhor desempenho são os que apresentam a exibição total do endereço, sugerimos que demais anúncios também tenham a sua exibição liberada, sobretudo os “Street”, que representam a maioria.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A3563C6-DF8E-476E-9CBC-520F310F517A}"/>
              </a:ext>
            </a:extLst>
          </p:cNvPr>
          <p:cNvSpPr/>
          <p:nvPr/>
        </p:nvSpPr>
        <p:spPr>
          <a:xfrm>
            <a:off x="1439569" y="1841149"/>
            <a:ext cx="1044140" cy="265670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9CFB9C-7A43-41C4-8A6C-3B8D51242EAD}"/>
              </a:ext>
            </a:extLst>
          </p:cNvPr>
          <p:cNvSpPr/>
          <p:nvPr/>
        </p:nvSpPr>
        <p:spPr>
          <a:xfrm>
            <a:off x="5509061" y="1606378"/>
            <a:ext cx="1044140" cy="299033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00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0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pt-BR" dirty="0"/>
              <a:t>Outras variáveis que impactam o desempenho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F0E137F-7C5F-44B1-A807-1E851F1CB640}"/>
              </a:ext>
            </a:extLst>
          </p:cNvPr>
          <p:cNvSpPr/>
          <p:nvPr/>
        </p:nvSpPr>
        <p:spPr>
          <a:xfrm>
            <a:off x="677334" y="5361546"/>
            <a:ext cx="10328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Em ambas as faixas de preço, o desempenho de anúncio com endereço completo é melhor.</a:t>
            </a:r>
          </a:p>
          <a:p>
            <a:endParaRPr lang="pt-BR" sz="1600" dirty="0"/>
          </a:p>
          <a:p>
            <a:r>
              <a:rPr lang="pt-BR" sz="1600" dirty="0"/>
              <a:t>Anúncios com menores preços tem um desempenho melhor por anúncio, tanto no caso de aluguéis quanto de venda.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96DB5A-5C6A-482F-AECA-EAB37CAA8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985"/>
          <a:stretch/>
        </p:blipFill>
        <p:spPr>
          <a:xfrm>
            <a:off x="172993" y="1932479"/>
            <a:ext cx="5700702" cy="336445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59D935B-6536-424B-B3E4-BD1E18B3B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90"/>
          <a:stretch/>
        </p:blipFill>
        <p:spPr>
          <a:xfrm>
            <a:off x="5928718" y="1936596"/>
            <a:ext cx="6088215" cy="3364455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B0FED31E-77E5-4271-8A34-3609AB99ED49}"/>
              </a:ext>
            </a:extLst>
          </p:cNvPr>
          <p:cNvSpPr txBox="1">
            <a:spLocks/>
          </p:cNvSpPr>
          <p:nvPr/>
        </p:nvSpPr>
        <p:spPr>
          <a:xfrm>
            <a:off x="677334" y="1357780"/>
            <a:ext cx="8596668" cy="6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Preço</a:t>
            </a:r>
          </a:p>
        </p:txBody>
      </p:sp>
    </p:spTree>
    <p:extLst>
      <p:ext uri="{BB962C8B-B14F-4D97-AF65-F5344CB8AC3E}">
        <p14:creationId xmlns:p14="http://schemas.microsoft.com/office/powerpoint/2010/main" val="6921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pt-BR" dirty="0"/>
              <a:t>Outras variáveis que impactam o desempenho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F0E137F-7C5F-44B1-A807-1E851F1CB640}"/>
              </a:ext>
            </a:extLst>
          </p:cNvPr>
          <p:cNvSpPr/>
          <p:nvPr/>
        </p:nvSpPr>
        <p:spPr>
          <a:xfrm>
            <a:off x="677334" y="5361546"/>
            <a:ext cx="10328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Em praticamente todas as faixas, o desempenho de anúncio com endereço completo é melhor.</a:t>
            </a:r>
          </a:p>
          <a:p>
            <a:endParaRPr lang="pt-BR" sz="1600" dirty="0"/>
          </a:p>
          <a:p>
            <a:r>
              <a:rPr lang="pt-BR" sz="1600" dirty="0"/>
              <a:t>Anúncios de unidades menores tem um desempenho por anúncio melhor. Ainda que a concentração de anúncios esteja em unidades com 50 a 100 m², são as unidades com menos de 50m² que têm maior desempenho por anúncio.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0FED31E-77E5-4271-8A34-3609AB99ED49}"/>
              </a:ext>
            </a:extLst>
          </p:cNvPr>
          <p:cNvSpPr txBox="1">
            <a:spLocks/>
          </p:cNvSpPr>
          <p:nvPr/>
        </p:nvSpPr>
        <p:spPr>
          <a:xfrm>
            <a:off x="677334" y="1357780"/>
            <a:ext cx="8596668" cy="6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Tamanho da unidade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EDABF5-0D6A-4EE4-BAA3-0289D026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3" y="1861547"/>
            <a:ext cx="11871993" cy="35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C3E2-EAA1-4380-A3D7-A24DC1B5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pt-BR" dirty="0"/>
              <a:t>Outras variáveis que impactam o desempenho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F0E137F-7C5F-44B1-A807-1E851F1CB640}"/>
              </a:ext>
            </a:extLst>
          </p:cNvPr>
          <p:cNvSpPr/>
          <p:nvPr/>
        </p:nvSpPr>
        <p:spPr>
          <a:xfrm>
            <a:off x="442555" y="5126767"/>
            <a:ext cx="111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Neste caso, parece não haver relação direta entre o desempenho do anúncio e a sua idade. O que pode fazer concluir que não é pelo maior tempo em exposição no site que fará o anúncio ter mais leads.</a:t>
            </a:r>
          </a:p>
          <a:p>
            <a:endParaRPr lang="pt-BR" sz="1600" dirty="0"/>
          </a:p>
          <a:p>
            <a:r>
              <a:rPr lang="pt-BR" sz="1600" dirty="0"/>
              <a:t>Ou seja, até mesmo anúncios recém publicados conseguem melhor desempenho do que anúncios publicados há mais de um ano. A captura de mais leads se relaciona com outras questões como, por exemplo, exibição do endereço completo, faixa de preço, e até mesmo o tamanho.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0FED31E-77E5-4271-8A34-3609AB99ED49}"/>
              </a:ext>
            </a:extLst>
          </p:cNvPr>
          <p:cNvSpPr txBox="1">
            <a:spLocks/>
          </p:cNvSpPr>
          <p:nvPr/>
        </p:nvSpPr>
        <p:spPr>
          <a:xfrm>
            <a:off x="677334" y="1357780"/>
            <a:ext cx="8596668" cy="6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Idade do anúncio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498B4F-7027-47BB-B815-10049385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6" y="1853515"/>
            <a:ext cx="11946938" cy="31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6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697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Facetado</vt:lpstr>
      <vt:lpstr>Teste Zap</vt:lpstr>
      <vt:lpstr>Pergunta do negócio:  </vt:lpstr>
      <vt:lpstr>Anúncios com exibição até a rua</vt:lpstr>
      <vt:lpstr>Anúncios com exibição até o bairro</vt:lpstr>
      <vt:lpstr>Anúncios com exibição de todo o endereço</vt:lpstr>
      <vt:lpstr>Consolidado e conclusão</vt:lpstr>
      <vt:lpstr>Outras variáveis que impactam o desempenho</vt:lpstr>
      <vt:lpstr>Outras variáveis que impactam o desempenho</vt:lpstr>
      <vt:lpstr>Outras variáveis que impactam o desempenho</vt:lpstr>
      <vt:lpstr>Sugestão de análise com mais profundidade</vt:lpstr>
      <vt:lpstr>Sugestão de análise com mais profundidade</vt:lpstr>
      <vt:lpstr>Sugestão de análise com mais profundidade</vt:lpstr>
      <vt:lpstr>Dúvidas?</vt:lpstr>
      <vt:lpstr>Obrigado!  Daniel Melo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Zap</dc:title>
  <dc:creator>Daniel Melo</dc:creator>
  <cp:lastModifiedBy>Daniel Melo</cp:lastModifiedBy>
  <cp:revision>14</cp:revision>
  <dcterms:created xsi:type="dcterms:W3CDTF">2019-07-12T22:49:22Z</dcterms:created>
  <dcterms:modified xsi:type="dcterms:W3CDTF">2019-07-13T00:38:54Z</dcterms:modified>
</cp:coreProperties>
</file>