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5" r:id="rId17"/>
    <p:sldId id="276" r:id="rId18"/>
    <p:sldId id="272" r:id="rId19"/>
    <p:sldId id="277" r:id="rId20"/>
    <p:sldId id="270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Gonzaga de Melo" initials="DGdM" lastIdx="1" clrIdx="0">
    <p:extLst>
      <p:ext uri="{19B8F6BF-5375-455C-9EA6-DF929625EA0E}">
        <p15:presenceInfo xmlns:p15="http://schemas.microsoft.com/office/powerpoint/2012/main" userId="c4f4b2c2d62149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763C8-9F8C-41FA-9A51-419CCE7C8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098CC7-E9AA-46C7-B721-F46C7EC41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E6CF52-4018-4890-B8BA-6A68F9835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61AF-1E92-4EB4-9D6D-3A595082C15F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3FA6E6-19CE-4D58-8083-172A16D6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272F95-56FC-4E74-B351-9988ECB8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92D2-3AD1-43D8-AB26-972860A9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61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0EF63-89FC-4219-9D88-64954285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F8B6B9-186F-494D-8629-642076235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59591A-3026-49A3-B787-6BD6AA315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61AF-1E92-4EB4-9D6D-3A595082C15F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FB01C2-4271-45AF-A7E5-8925084C3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6D3CCE-360C-43ED-BA40-ACDCA484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92D2-3AD1-43D8-AB26-972860A9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94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D2F87CB-AD62-4C72-91C9-151267C29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58D104-4EF9-482B-B9FC-8B8EA584C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73512C-44CD-43EE-ACFA-48DBBF32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61AF-1E92-4EB4-9D6D-3A595082C15F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32A4A7-AC71-4E20-8FF4-4AC2529B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9B0FAA-A961-45CC-9E83-FA5E659F1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92D2-3AD1-43D8-AB26-972860A9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75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511FA-8C8B-471D-A765-F3C517EF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BE6CE4-174E-4631-B392-91FAEB391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7D842F-36E7-4977-89A0-B273031E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61AF-1E92-4EB4-9D6D-3A595082C15F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3EFF79-D7C2-4E9E-8EFA-2DAF7E9D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E1D854-5314-47C2-86FC-9FDF34FD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92D2-3AD1-43D8-AB26-972860A9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63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73C00-2CC8-4BB4-A5C7-169CEFFEB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DFB121-00A5-4298-A2F1-68F3C6B6B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B88F51-4126-4213-8DEC-14124FB74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61AF-1E92-4EB4-9D6D-3A595082C15F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036905-73A9-4D57-8442-4C19E48CD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434277-A17A-4AA9-9A01-69B27FEC4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92D2-3AD1-43D8-AB26-972860A9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12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55437-9D09-412B-BB8F-44A58EABC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0E9272-7506-479C-AB81-E562F4307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C410DD-41B9-4A4D-ABCF-D0C29BF1E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BDAD9E-617C-45EC-B5B2-15851B4F5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61AF-1E92-4EB4-9D6D-3A595082C15F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118B11-92C9-4194-8FC6-9C4393746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2ABD55-3369-45B3-BD05-D4EF5E2C4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92D2-3AD1-43D8-AB26-972860A9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43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217E2-AD5B-4711-B67A-44C7564C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F31231-6030-4202-BF28-D5E042200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FD2E17-EB44-4943-84B8-6F570A57B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3008FBF-0363-42C6-AC16-FD16AE912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163D4E3-D779-4B5B-8131-1AC396F0E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A35CA7D-5DDD-4259-B0E5-66DF6B2D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61AF-1E92-4EB4-9D6D-3A595082C15F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D8F5696-2F8D-47D8-B08B-2C7B1052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15517D8-6119-4E41-8533-4F854196A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92D2-3AD1-43D8-AB26-972860A9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35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7341F-10E4-4950-93B6-6A0A9244E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1D4F1F-6578-4C14-8820-321831CCE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61AF-1E92-4EB4-9D6D-3A595082C15F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B4937DD-7557-4B5C-B388-5A2E0013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833E0B5-61DF-4C6B-8694-1AB6135D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92D2-3AD1-43D8-AB26-972860A9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366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4E3F8B-65EE-4DB0-ABBB-97B6BA1D0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61AF-1E92-4EB4-9D6D-3A595082C15F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F7CBFB1-70D1-4668-8C9A-3CA11649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3CDC9ED-BD82-401A-B041-FC8464F0C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92D2-3AD1-43D8-AB26-972860A9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3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C73D7-4CA6-4994-8A5C-15777C812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1D4868-392C-40E6-BE5A-76884D153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2304A6-F03B-4C62-A689-F790F1090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BF4895-230A-4794-B1B8-7F8A3332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61AF-1E92-4EB4-9D6D-3A595082C15F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29A03C-CF25-4BDC-94B3-2969D9A3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B88DE0-FEEC-42DD-A24C-6066975DB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92D2-3AD1-43D8-AB26-972860A9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34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CFF0D-998D-478C-861F-751EEC216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6C7ECAD-FE7A-410F-972C-B3B9AC108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DCBE1B-C821-413F-9E15-43758F060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0CAC75-46B4-45D0-A74A-FD596AB6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61AF-1E92-4EB4-9D6D-3A595082C15F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F42DE6-8362-4085-A552-EAAE430D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F3AF24-E701-4FAE-AC6B-D32C39FBB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92D2-3AD1-43D8-AB26-972860A9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15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EDBCB17-69A9-46FA-9A5B-0686614E5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A218F7-D0F6-4A8D-854C-EC927C1AF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6AA9B6-6CB6-427C-90B4-E7CABE90D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C61AF-1E92-4EB4-9D6D-3A595082C15F}" type="datetimeFigureOut">
              <a:rPr lang="pt-BR" smtClean="0"/>
              <a:t>02/11/2020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767D10-DE0B-47B2-BA57-C35448705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F49D6B-8EE8-4DC6-968B-10C6E4060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C92D2-3AD1-43D8-AB26-972860A966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17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88DFD-861D-427A-8CF2-D1EFB519B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96064"/>
            <a:ext cx="9144000" cy="1075682"/>
          </a:xfrm>
        </p:spPr>
        <p:txBody>
          <a:bodyPr/>
          <a:lstStyle/>
          <a:p>
            <a:r>
              <a:rPr lang="en-US" b="1" dirty="0" err="1">
                <a:solidFill>
                  <a:srgbClr val="FF2D2D"/>
                </a:solidFill>
              </a:rPr>
              <a:t>iFood</a:t>
            </a:r>
            <a:r>
              <a:rPr lang="en-US" b="1" dirty="0">
                <a:solidFill>
                  <a:srgbClr val="FF2D2D"/>
                </a:solidFill>
              </a:rPr>
              <a:t> CRM Data Analyst Case</a:t>
            </a:r>
            <a:endParaRPr lang="pt-BR" b="1" dirty="0">
              <a:solidFill>
                <a:srgbClr val="FF2D2D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440695E-4825-4621-ACB5-D7CB42308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7256" y="6017483"/>
            <a:ext cx="1075295" cy="73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07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D67E3CE1-1B05-4008-B992-B5BCAE7B17D0}"/>
              </a:ext>
            </a:extLst>
          </p:cNvPr>
          <p:cNvSpPr txBox="1"/>
          <p:nvPr/>
        </p:nvSpPr>
        <p:spPr>
          <a:xfrm>
            <a:off x="192391" y="1223053"/>
            <a:ext cx="5581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 uma maneira geral, nossos clientes compram uma vez a cada ~25-30 dias.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68DFC54-8910-4EF4-AF58-0C2F7A2F9E1B}"/>
              </a:ext>
            </a:extLst>
          </p:cNvPr>
          <p:cNvSpPr txBox="1"/>
          <p:nvPr/>
        </p:nvSpPr>
        <p:spPr>
          <a:xfrm>
            <a:off x="129871" y="639934"/>
            <a:ext cx="979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Frequência de compra – por canal e a cada N dias (considerando a data do cadastro do cliente)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EEE96CD-72FD-4959-AB3B-4DECA7FA9786}"/>
              </a:ext>
            </a:extLst>
          </p:cNvPr>
          <p:cNvSpPr txBox="1"/>
          <p:nvPr/>
        </p:nvSpPr>
        <p:spPr>
          <a:xfrm>
            <a:off x="107459" y="5539523"/>
            <a:ext cx="116561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Estes números são ruins do ponto de vista de negócio? Seria necessário fazer algumas outras análises (por exemplo, ver essa métrica em outras empresas do mesmo ramo, olhar o histórico para ver se os números estão caindo ou subindo etc.). </a:t>
            </a:r>
          </a:p>
          <a:p>
            <a:endParaRPr lang="pt-BR" sz="1600" dirty="0"/>
          </a:p>
          <a:p>
            <a:r>
              <a:rPr lang="pt-BR" sz="1600" b="1" dirty="0"/>
              <a:t>De todo modo, o que podemos fazer para diminuir esse tempo?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7413D16-9B5E-4806-8750-80D3ADDDEE39}"/>
              </a:ext>
            </a:extLst>
          </p:cNvPr>
          <p:cNvSpPr txBox="1"/>
          <p:nvPr/>
        </p:nvSpPr>
        <p:spPr>
          <a:xfrm>
            <a:off x="6096001" y="117263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Esse número aumenta quando abrimos por canal. No canal catálogo, por exemplo, um cliente leva quase o dobro de dias para recomprar, se comparado ao canal loja física.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C62662D-5A36-44EC-9617-151768C2B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91" y="2634345"/>
            <a:ext cx="1641216" cy="17446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B8B6817-6257-497F-BDD3-0B1482EE3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139" y="2169644"/>
            <a:ext cx="3634976" cy="283756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1D99518F-53C2-46BF-9F66-5A68EFA35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9298" y="2164275"/>
            <a:ext cx="4262393" cy="2924562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A0BC4616-FDE7-4FBB-9812-270A2462C62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13A17942-AD06-4AAC-8156-756049A8C7B3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Relação Cliente X Empresa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CE908A5-C7ED-44EF-A6F0-1E9CC99DE8BE}"/>
              </a:ext>
            </a:extLst>
          </p:cNvPr>
          <p:cNvSpPr/>
          <p:nvPr/>
        </p:nvSpPr>
        <p:spPr>
          <a:xfrm>
            <a:off x="1255871" y="2822068"/>
            <a:ext cx="614807" cy="236545"/>
          </a:xfrm>
          <a:prstGeom prst="rect">
            <a:avLst/>
          </a:prstGeom>
          <a:noFill/>
          <a:ln w="28575">
            <a:solidFill>
              <a:srgbClr val="FF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6F39D265-7DC1-4BB0-8D0B-24F844C1F54F}"/>
              </a:ext>
            </a:extLst>
          </p:cNvPr>
          <p:cNvSpPr/>
          <p:nvPr/>
        </p:nvSpPr>
        <p:spPr>
          <a:xfrm>
            <a:off x="1255871" y="3693284"/>
            <a:ext cx="614807" cy="254099"/>
          </a:xfrm>
          <a:prstGeom prst="rect">
            <a:avLst/>
          </a:prstGeom>
          <a:noFill/>
          <a:ln w="28575">
            <a:solidFill>
              <a:srgbClr val="FF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179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AF451844-3B04-42AA-B7F8-00269CBA273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67E3CE1-1B05-4008-B992-B5BCAE7B17D0}"/>
              </a:ext>
            </a:extLst>
          </p:cNvPr>
          <p:cNvSpPr txBox="1"/>
          <p:nvPr/>
        </p:nvSpPr>
        <p:spPr>
          <a:xfrm>
            <a:off x="139461" y="1051789"/>
            <a:ext cx="11401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Praticamente todos os nossos clientes já receberam desconto ao menos uma vez (97% do total dos cliente já receberam).</a:t>
            </a:r>
          </a:p>
          <a:p>
            <a:r>
              <a:rPr lang="pt-BR" sz="1600" dirty="0"/>
              <a:t>Em média, de todas as compras realizadas, 20-24% foi comprado com desconto. Não parece ser um número muito elevado.</a:t>
            </a:r>
          </a:p>
          <a:p>
            <a:endParaRPr lang="pt-BR" sz="16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68DFC54-8910-4EF4-AF58-0C2F7A2F9E1B}"/>
              </a:ext>
            </a:extLst>
          </p:cNvPr>
          <p:cNvSpPr txBox="1"/>
          <p:nvPr/>
        </p:nvSpPr>
        <p:spPr>
          <a:xfrm>
            <a:off x="129872" y="612227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Descontos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EEE96CD-72FD-4959-AB3B-4DECA7FA9786}"/>
              </a:ext>
            </a:extLst>
          </p:cNvPr>
          <p:cNvSpPr txBox="1"/>
          <p:nvPr/>
        </p:nvSpPr>
        <p:spPr>
          <a:xfrm>
            <a:off x="107459" y="5497111"/>
            <a:ext cx="11656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Talvez, valha a pena </a:t>
            </a:r>
            <a:r>
              <a:rPr lang="pt-BR" sz="1600" b="1" dirty="0"/>
              <a:t>uma análise para verificar quem são os clientes com maiores descontos, ou ainda entender melhor a política comercial, se o desconto está relacionado a algum produto específico, ou a quantidade de compras</a:t>
            </a:r>
            <a:r>
              <a:rPr lang="pt-BR" sz="1600" dirty="0"/>
              <a:t>. No gráfico à direita, aparentemente não parece haver alguma relação direta positiva entre quantidade de compras com a porcentagem de produtos com desconto.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1C02493-A6CC-437C-A145-5B4133B6A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70" y="2581092"/>
            <a:ext cx="1835051" cy="187644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5BBA690-D787-4B60-9809-789AB8C2A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8517" y="2103525"/>
            <a:ext cx="3928425" cy="299772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2CC9C9B-D88C-4EEB-8CA5-288C400C52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6666" y="2103525"/>
            <a:ext cx="4075877" cy="2877692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B8044FCC-4FC9-4795-8DFA-5A13025BF904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Relação Cliente X Empresa</a:t>
            </a:r>
          </a:p>
        </p:txBody>
      </p:sp>
    </p:spTree>
    <p:extLst>
      <p:ext uri="{BB962C8B-B14F-4D97-AF65-F5344CB8AC3E}">
        <p14:creationId xmlns:p14="http://schemas.microsoft.com/office/powerpoint/2010/main" val="2299950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50DCED27-5152-4282-9072-6B9FD3F5F1A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67E3CE1-1B05-4008-B992-B5BCAE7B17D0}"/>
              </a:ext>
            </a:extLst>
          </p:cNvPr>
          <p:cNvSpPr txBox="1"/>
          <p:nvPr/>
        </p:nvSpPr>
        <p:spPr>
          <a:xfrm>
            <a:off x="129872" y="1240073"/>
            <a:ext cx="11213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Vimos anteriormente que a média de compra por cliente no canal Web é de 4,18 ao longo dos últimos dois anos.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68DFC54-8910-4EF4-AF58-0C2F7A2F9E1B}"/>
              </a:ext>
            </a:extLst>
          </p:cNvPr>
          <p:cNvSpPr txBox="1"/>
          <p:nvPr/>
        </p:nvSpPr>
        <p:spPr>
          <a:xfrm>
            <a:off x="129872" y="625892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Visitas ao Web site no último mês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EEE96CD-72FD-4959-AB3B-4DECA7FA9786}"/>
              </a:ext>
            </a:extLst>
          </p:cNvPr>
          <p:cNvSpPr txBox="1"/>
          <p:nvPr/>
        </p:nvSpPr>
        <p:spPr>
          <a:xfrm>
            <a:off x="107459" y="1823476"/>
            <a:ext cx="11952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Aqui, vemos que o canal Web recebeu em média por cliente cerca de 5-6 visitas no último mês.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08A75A4-CF3B-43F6-AE16-1D52A12F7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93" y="2837887"/>
            <a:ext cx="1956778" cy="207537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71445A8-DFD6-4485-AC72-4F790990B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693" y="2280874"/>
            <a:ext cx="4092275" cy="318939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6929E36-ABD7-426E-BCC6-420453FF274C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Relação Cliente X Empresa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DC83E0D-40DD-45A6-AA9D-CE4B197B0E63}"/>
              </a:ext>
            </a:extLst>
          </p:cNvPr>
          <p:cNvSpPr txBox="1"/>
          <p:nvPr/>
        </p:nvSpPr>
        <p:spPr>
          <a:xfrm>
            <a:off x="144162" y="5832119"/>
            <a:ext cx="113846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600" b="1" dirty="0"/>
          </a:p>
          <a:p>
            <a:r>
              <a:rPr lang="pt-BR" sz="1600" b="1" dirty="0"/>
              <a:t>Uma melhor análise poderia ser feita para entender melhor o desempenho deste canal, como conversão, perfil de usuário mais comum etc.</a:t>
            </a:r>
          </a:p>
        </p:txBody>
      </p:sp>
    </p:spTree>
    <p:extLst>
      <p:ext uri="{BB962C8B-B14F-4D97-AF65-F5344CB8AC3E}">
        <p14:creationId xmlns:p14="http://schemas.microsoft.com/office/powerpoint/2010/main" val="2427234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>
            <a:extLst>
              <a:ext uri="{FF2B5EF4-FFF2-40B4-BE49-F238E27FC236}">
                <a16:creationId xmlns:a16="http://schemas.microsoft.com/office/drawing/2014/main" id="{0CE654E7-5B8C-450E-8173-79E7A5D252E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67E3CE1-1B05-4008-B992-B5BCAE7B17D0}"/>
              </a:ext>
            </a:extLst>
          </p:cNvPr>
          <p:cNvSpPr txBox="1"/>
          <p:nvPr/>
        </p:nvSpPr>
        <p:spPr>
          <a:xfrm>
            <a:off x="107459" y="1159986"/>
            <a:ext cx="11213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 receita media por cliente nos últimos 2 anos esteve em torno de ~$560. Há alguns outliers, mas a remoção deles não altera muito a media ou a mediana.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68DFC54-8910-4EF4-AF58-0C2F7A2F9E1B}"/>
              </a:ext>
            </a:extLst>
          </p:cNvPr>
          <p:cNvSpPr txBox="1"/>
          <p:nvPr/>
        </p:nvSpPr>
        <p:spPr>
          <a:xfrm>
            <a:off x="129872" y="64434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Receita por cliente nos últimos dois anos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EEE96CD-72FD-4959-AB3B-4DECA7FA9786}"/>
              </a:ext>
            </a:extLst>
          </p:cNvPr>
          <p:cNvSpPr txBox="1"/>
          <p:nvPr/>
        </p:nvSpPr>
        <p:spPr>
          <a:xfrm>
            <a:off x="107459" y="5609595"/>
            <a:ext cx="11952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 que podemos extrair de informação sobre o gasto por cliente é </a:t>
            </a:r>
            <a:r>
              <a:rPr lang="pt-BR" sz="1600" b="1" dirty="0"/>
              <a:t>que uma boa parte (cerca de 50%) gastou menos que ~$340</a:t>
            </a:r>
            <a:r>
              <a:rPr lang="pt-BR" sz="1600" dirty="0"/>
              <a:t>. </a:t>
            </a:r>
          </a:p>
          <a:p>
            <a:r>
              <a:rPr lang="pt-BR" sz="1600" dirty="0"/>
              <a:t>O valor total destes 50% que gastou menos de ~$340 representa apenas 8,5%	 do total gasto por todos os clientes. Ou seja, </a:t>
            </a:r>
            <a:r>
              <a:rPr lang="pt-BR" sz="1600" b="1" dirty="0"/>
              <a:t>temos muitos clientes comprando pouco. Podemos avaliar posteriormente se são clientes novos, ou clientes que </a:t>
            </a:r>
            <a:r>
              <a:rPr lang="pt-BR" sz="1600" b="1" dirty="0" err="1"/>
              <a:t>churnaram</a:t>
            </a:r>
            <a:r>
              <a:rPr lang="pt-BR" sz="1600" b="1" dirty="0"/>
              <a:t>.</a:t>
            </a:r>
          </a:p>
          <a:p>
            <a:r>
              <a:rPr lang="pt-BR" sz="1600" b="1" dirty="0"/>
              <a:t>Quem são estes clientes? Como podemos evoluir a receita com eles?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87C684D-53AA-46CD-9867-483845655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05" y="2402152"/>
            <a:ext cx="1975457" cy="20520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5DBBEEF-ED68-472A-80D3-301E9F0D9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408" y="1984428"/>
            <a:ext cx="4914595" cy="330464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87F03F8-A116-4C25-B301-A8261E0680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8003" y="1756648"/>
            <a:ext cx="4992192" cy="3760202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B0EA426F-6E16-42E5-9F83-45DBD44886A1}"/>
              </a:ext>
            </a:extLst>
          </p:cNvPr>
          <p:cNvSpPr/>
          <p:nvPr/>
        </p:nvSpPr>
        <p:spPr>
          <a:xfrm>
            <a:off x="7933038" y="3325444"/>
            <a:ext cx="580767" cy="1853513"/>
          </a:xfrm>
          <a:prstGeom prst="rect">
            <a:avLst/>
          </a:prstGeom>
          <a:noFill/>
          <a:ln w="28575">
            <a:solidFill>
              <a:srgbClr val="FF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9A4D406-ADA1-44CA-B8F0-92B1466F156C}"/>
              </a:ext>
            </a:extLst>
          </p:cNvPr>
          <p:cNvSpPr/>
          <p:nvPr/>
        </p:nvSpPr>
        <p:spPr>
          <a:xfrm>
            <a:off x="2940846" y="2197411"/>
            <a:ext cx="444905" cy="2981546"/>
          </a:xfrm>
          <a:prstGeom prst="rect">
            <a:avLst/>
          </a:prstGeom>
          <a:noFill/>
          <a:ln w="28575">
            <a:solidFill>
              <a:srgbClr val="FF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643F4EF-403C-4092-A8B6-0A8CCF0D63ED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Relação Cliente X Empresa</a:t>
            </a:r>
          </a:p>
        </p:txBody>
      </p:sp>
    </p:spTree>
    <p:extLst>
      <p:ext uri="{BB962C8B-B14F-4D97-AF65-F5344CB8AC3E}">
        <p14:creationId xmlns:p14="http://schemas.microsoft.com/office/powerpoint/2010/main" val="36916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45012191-CAAF-479E-8188-4611AAB46D3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67E3CE1-1B05-4008-B992-B5BCAE7B17D0}"/>
              </a:ext>
            </a:extLst>
          </p:cNvPr>
          <p:cNvSpPr txBox="1"/>
          <p:nvPr/>
        </p:nvSpPr>
        <p:spPr>
          <a:xfrm>
            <a:off x="129872" y="1218609"/>
            <a:ext cx="11213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Mais de 60% dos nossos clientes já comprou os 5 produtos/família de produtos, o que parece razoavelmente bom (boa penetração). Isso não significa, necessariamente, que a frequência de compra destes produtos foi mantida.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68DFC54-8910-4EF4-AF58-0C2F7A2F9E1B}"/>
              </a:ext>
            </a:extLst>
          </p:cNvPr>
          <p:cNvSpPr txBox="1"/>
          <p:nvPr/>
        </p:nvSpPr>
        <p:spPr>
          <a:xfrm>
            <a:off x="129872" y="637005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Quantidade de produtos/família de produtos comprados pelos clientes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EEE96CD-72FD-4959-AB3B-4DECA7FA9786}"/>
              </a:ext>
            </a:extLst>
          </p:cNvPr>
          <p:cNvSpPr txBox="1"/>
          <p:nvPr/>
        </p:nvSpPr>
        <p:spPr>
          <a:xfrm>
            <a:off x="142628" y="5778873"/>
            <a:ext cx="11952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Aparentemente parece haver uma relação positiva entre aqueles clientes que compraram os 5 produtos/família de produtos pelo menos uma vez e a receita total gerada por este cliente. </a:t>
            </a:r>
            <a:r>
              <a:rPr lang="pt-BR" sz="1600" b="1" dirty="0"/>
              <a:t>Ou seja, o cliente que compra 4-5 tipos de produtos/família de produto pode apresentar um perfil potencial em termos de oportunidade de crescimento de receita.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5F71A72-D48D-418C-A5AB-C123B6C68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58" y="2147373"/>
            <a:ext cx="4606699" cy="323052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8379F84-6D40-459F-8E47-909956CEB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567" y="2147373"/>
            <a:ext cx="4794294" cy="3319127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B1A0CF8-D220-44EE-A5AC-E5B5791D84CF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Relação Cliente X Empresa</a:t>
            </a:r>
          </a:p>
        </p:txBody>
      </p:sp>
    </p:spTree>
    <p:extLst>
      <p:ext uri="{BB962C8B-B14F-4D97-AF65-F5344CB8AC3E}">
        <p14:creationId xmlns:p14="http://schemas.microsoft.com/office/powerpoint/2010/main" val="2666361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FDBE5A5-2BF1-44AE-AF37-AD68A545CB9B}"/>
              </a:ext>
            </a:extLst>
          </p:cNvPr>
          <p:cNvSpPr txBox="1"/>
          <p:nvPr/>
        </p:nvSpPr>
        <p:spPr>
          <a:xfrm>
            <a:off x="194619" y="177284"/>
            <a:ext cx="70340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AutoNum type="arabicPeriod"/>
            </a:pPr>
            <a:r>
              <a:rPr lang="pt-BR" sz="2400" dirty="0">
                <a:solidFill>
                  <a:srgbClr val="FF0000"/>
                </a:solidFill>
              </a:rPr>
              <a:t>Quem são nossos clientes?</a:t>
            </a:r>
          </a:p>
          <a:p>
            <a:pPr marL="457200" indent="-457200" algn="l">
              <a:buAutoNum type="arabicPeriod"/>
            </a:pPr>
            <a:endParaRPr lang="pt-BR" sz="2400" dirty="0">
              <a:solidFill>
                <a:srgbClr val="FF0000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244F971-9CC6-4B9F-BB47-09A82C7B6DD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B454FF3-D826-44A3-B2CE-C7028527CED8}"/>
              </a:ext>
            </a:extLst>
          </p:cNvPr>
          <p:cNvSpPr txBox="1"/>
          <p:nvPr/>
        </p:nvSpPr>
        <p:spPr>
          <a:xfrm>
            <a:off x="1973992" y="2364430"/>
            <a:ext cx="70340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pt-BR" sz="2800" dirty="0">
              <a:solidFill>
                <a:srgbClr val="FF0000"/>
              </a:solidFill>
            </a:endParaRPr>
          </a:p>
          <a:p>
            <a:pPr algn="ctr"/>
            <a:r>
              <a:rPr lang="pt-BR" sz="2800" dirty="0" err="1">
                <a:solidFill>
                  <a:srgbClr val="FF0000"/>
                </a:solidFill>
              </a:rPr>
              <a:t>Insigths</a:t>
            </a:r>
            <a:endParaRPr lang="pt-BR" sz="2800" dirty="0">
              <a:solidFill>
                <a:srgbClr val="FF0000"/>
              </a:solidFill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1A83A55E-BA2A-463B-81EE-66BF3044D7B4}"/>
              </a:ext>
            </a:extLst>
          </p:cNvPr>
          <p:cNvCxnSpPr>
            <a:cxnSpLocks/>
          </p:cNvCxnSpPr>
          <p:nvPr/>
        </p:nvCxnSpPr>
        <p:spPr>
          <a:xfrm>
            <a:off x="4371202" y="3318537"/>
            <a:ext cx="6403889" cy="0"/>
          </a:xfrm>
          <a:prstGeom prst="line">
            <a:avLst/>
          </a:prstGeom>
          <a:ln w="57150">
            <a:solidFill>
              <a:srgbClr val="FF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316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45012191-CAAF-479E-8188-4611AAB46D3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68DFC54-8910-4EF4-AF58-0C2F7A2F9E1B}"/>
              </a:ext>
            </a:extLst>
          </p:cNvPr>
          <p:cNvSpPr txBox="1"/>
          <p:nvPr/>
        </p:nvSpPr>
        <p:spPr>
          <a:xfrm>
            <a:off x="72081" y="782649"/>
            <a:ext cx="11917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Aqui, fazemos um resumo do que obtivemos de conhecimento sobre nossos clientes e alguns </a:t>
            </a:r>
            <a:r>
              <a:rPr lang="pt-BR" sz="1600" dirty="0" err="1"/>
              <a:t>insigths</a:t>
            </a:r>
            <a:r>
              <a:rPr lang="pt-BR" sz="1600" dirty="0"/>
              <a:t> (em negrito). Em muitos casos, não foi possível aprofundarmos nossa análise, o que faremos em um segundo momento, com base no que anotamos como próximos passos: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B1A0CF8-D220-44EE-A5AC-E5B5791D84CF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Insights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4C90BE5-E407-466B-9B81-A7A5E717CEC6}"/>
              </a:ext>
            </a:extLst>
          </p:cNvPr>
          <p:cNvSpPr txBox="1"/>
          <p:nvPr/>
        </p:nvSpPr>
        <p:spPr>
          <a:xfrm>
            <a:off x="72081" y="1597202"/>
            <a:ext cx="1206212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-apple-system"/>
              </a:rPr>
              <a:t>*</a:t>
            </a:r>
            <a:r>
              <a:rPr lang="pt-BR" sz="1600" dirty="0"/>
              <a:t>A maioria dos nossos clientes são de meia-idade. 75% têm mais de 43 anos. </a:t>
            </a:r>
            <a:r>
              <a:rPr lang="pt-BR" sz="1600" b="1" dirty="0"/>
              <a:t>Porque não temos muitos clientes com menos de 43 anos? Isso faz parte da estratégia de marketing? Como podemos atingir esse público?</a:t>
            </a:r>
          </a:p>
          <a:p>
            <a:endParaRPr lang="pt-BR" sz="1600" b="1" dirty="0"/>
          </a:p>
          <a:p>
            <a:r>
              <a:rPr lang="pt-BR" sz="1600" dirty="0"/>
              <a:t>*85% dos nossos clientes têm alguma graduação ou pós graduação.</a:t>
            </a:r>
          </a:p>
          <a:p>
            <a:endParaRPr lang="pt-BR" sz="1600" dirty="0"/>
          </a:p>
          <a:p>
            <a:r>
              <a:rPr lang="pt-BR" sz="1600" dirty="0"/>
              <a:t>*65% é casado ou mora junto.</a:t>
            </a:r>
          </a:p>
          <a:p>
            <a:endParaRPr lang="pt-BR" sz="1600" dirty="0"/>
          </a:p>
          <a:p>
            <a:r>
              <a:rPr lang="pt-BR" sz="1600" dirty="0"/>
              <a:t>*70% têm mais que um filho. </a:t>
            </a:r>
          </a:p>
          <a:p>
            <a:endParaRPr lang="pt-BR" sz="16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75% têm uma renda anual familiar menor que ~$ 68000, com uma media geral em torno de ~52000.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pt-BR" sz="1600" dirty="0"/>
              <a:t>*Em geral, nossos clientes não costumam reclamar (quase 99% não fez nenhuma reclamação nos últimos 2 anos). </a:t>
            </a:r>
            <a:r>
              <a:rPr lang="pt-BR" sz="1600" b="1" dirty="0"/>
              <a:t>Contudo, esse comportamento deve ser melhor explorado. Como estamos escutando nossos clientes?</a:t>
            </a:r>
          </a:p>
          <a:p>
            <a:endParaRPr lang="pt-BR" sz="1600" b="1" dirty="0"/>
          </a:p>
          <a:p>
            <a:r>
              <a:rPr lang="pt-BR" sz="1600" b="1" dirty="0"/>
              <a:t>*</a:t>
            </a:r>
            <a:r>
              <a:rPr lang="pt-BR" sz="1600" dirty="0"/>
              <a:t>Nossos clientes compraram mais nas lojas físicas e website (principalmente em lojas físicas).</a:t>
            </a:r>
          </a:p>
          <a:p>
            <a:endParaRPr lang="pt-BR" sz="1600" dirty="0"/>
          </a:p>
          <a:p>
            <a:r>
              <a:rPr lang="pt-BR" sz="1600" dirty="0"/>
              <a:t>*Quando olhamos a quantidade de compras por canal, vemos que a maioria dos nossos clientes comprou pelo menos uma vez em uma loja física ou pelo website. Já no canal catálogo, cerca de 25% ainda não realizou nenhuma compra. </a:t>
            </a:r>
            <a:r>
              <a:rPr lang="pt-BR" sz="1600" b="1" dirty="0"/>
              <a:t>Qual desses canais traz mais valor para o negócio (p.ex. positiva mais produtos, alcança mais clientes, maior receita e menor custo etc.)? </a:t>
            </a:r>
          </a:p>
        </p:txBody>
      </p:sp>
    </p:spTree>
    <p:extLst>
      <p:ext uri="{BB962C8B-B14F-4D97-AF65-F5344CB8AC3E}">
        <p14:creationId xmlns:p14="http://schemas.microsoft.com/office/powerpoint/2010/main" val="488022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45012191-CAAF-479E-8188-4611AAB46D3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B1A0CF8-D220-44EE-A5AC-E5B5791D84CF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Insights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4C90BE5-E407-466B-9B81-A7A5E717CEC6}"/>
              </a:ext>
            </a:extLst>
          </p:cNvPr>
          <p:cNvSpPr txBox="1"/>
          <p:nvPr/>
        </p:nvSpPr>
        <p:spPr>
          <a:xfrm>
            <a:off x="129872" y="959093"/>
            <a:ext cx="1206212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0" dirty="0">
                <a:effectLst/>
                <a:latin typeface="-apple-system"/>
              </a:rPr>
              <a:t>*</a:t>
            </a:r>
            <a:r>
              <a:rPr lang="pt-BR" sz="1600" b="1" dirty="0"/>
              <a:t>Além da loja física concentrar quase 50% de todas as compras nos últimos dois anos</a:t>
            </a:r>
            <a:r>
              <a:rPr lang="pt-BR" sz="1600" dirty="0"/>
              <a:t>, nela, nossos clientes compraram em media quase 6 vezes (~60% mais que no canal catálogo e ~40% a mais que no canal website) .</a:t>
            </a:r>
          </a:p>
          <a:p>
            <a:endParaRPr lang="pt-BR" sz="1600" dirty="0"/>
          </a:p>
          <a:p>
            <a:r>
              <a:rPr lang="pt-BR" sz="1600" dirty="0"/>
              <a:t>*A frequência de compra é em torno de 25-30 dias. Esse número aumenta quando abrimos por canal. No canal catálogo, por exemplo, um cliente leva quase o dobro de dias para recomprar, se comparado ao canal loja física. </a:t>
            </a:r>
            <a:r>
              <a:rPr lang="pt-BR" sz="1600" b="1" dirty="0"/>
              <a:t>O que podemos fazer para melhorar a frequência de compra?</a:t>
            </a:r>
          </a:p>
          <a:p>
            <a:endParaRPr lang="pt-BR" sz="1600" b="1" dirty="0"/>
          </a:p>
          <a:p>
            <a:r>
              <a:rPr lang="en-US" sz="1600" b="0" i="0" dirty="0">
                <a:effectLst/>
                <a:latin typeface="-apple-system"/>
              </a:rPr>
              <a:t>*</a:t>
            </a:r>
            <a:r>
              <a:rPr lang="pt-BR" sz="1600" dirty="0"/>
              <a:t>Em média, de todas as compras realizadas, 20-24% foi comprado com desconto. Talvez, valha a pena </a:t>
            </a:r>
            <a:r>
              <a:rPr lang="pt-BR" sz="1600" b="1" dirty="0"/>
              <a:t>uma análise para verificar quem são os clientes com maiores descontos, ou ainda entender melhor a política comercial, se o desconto está relacionado a algum produto específico, ou a quantidade de compras</a:t>
            </a:r>
            <a:r>
              <a:rPr lang="pt-BR" sz="1600" dirty="0"/>
              <a:t>. </a:t>
            </a:r>
          </a:p>
          <a:p>
            <a:endParaRPr lang="en-US" sz="1600" b="0" i="0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600" dirty="0"/>
              <a:t>O canal Web recebeu em média por cliente cerca de 5-6 visitas no último mês. </a:t>
            </a:r>
            <a:r>
              <a:rPr lang="pt-BR" sz="1600" b="1" dirty="0"/>
              <a:t>Uma melhor análise poderia ser feita para entender melhor o desempenho deste canal, como conversão, perfil de usuário mais comum etc.</a:t>
            </a:r>
          </a:p>
          <a:p>
            <a:endParaRPr lang="pt-BR" sz="1600" b="1" dirty="0"/>
          </a:p>
          <a:p>
            <a:r>
              <a:rPr lang="pt-BR" sz="1600" dirty="0"/>
              <a:t>*A receita media por cliente nos últimos 2 anos esteve em torno de ~$560. </a:t>
            </a:r>
            <a:r>
              <a:rPr lang="pt-BR" sz="1600" b="1" dirty="0"/>
              <a:t>Uma boa parte (cerca de 50%) gastou menos que ~$340</a:t>
            </a:r>
            <a:r>
              <a:rPr lang="pt-BR" sz="1600" dirty="0"/>
              <a:t>. O valor total destes 50% que gastou menos de ~$340 representa apenas 8,5%	 do total gasto por todos os clientes. Ou seja, </a:t>
            </a:r>
            <a:r>
              <a:rPr lang="pt-BR" sz="1600" b="1" dirty="0"/>
              <a:t>temos muitos clientes comprando pouco. Podemos avaliar posteriormente se são clientes novos, ou clientes que </a:t>
            </a:r>
            <a:r>
              <a:rPr lang="pt-BR" sz="1600" b="1" dirty="0" err="1"/>
              <a:t>churnaram</a:t>
            </a:r>
            <a:r>
              <a:rPr lang="pt-BR" sz="1600" b="1" dirty="0"/>
              <a:t>. Quem são estes clientes? Como podemos evoluir a receita com eles?</a:t>
            </a:r>
          </a:p>
          <a:p>
            <a:endParaRPr lang="pt-BR" sz="1600" b="1" dirty="0"/>
          </a:p>
          <a:p>
            <a:r>
              <a:rPr lang="pt-BR" sz="1600" b="1" dirty="0"/>
              <a:t>*</a:t>
            </a:r>
            <a:r>
              <a:rPr lang="pt-BR" sz="1600" dirty="0"/>
              <a:t>Mais de 60% dos nossos clientes já comprou os 5 produtos/família de produtos. Aparentemente parece haver uma relação positiva entre aqueles clientes que compraram os 5 produtos/família de produtos pelo menos uma vez e a receita total gerada por este cliente. </a:t>
            </a:r>
            <a:r>
              <a:rPr lang="pt-BR" sz="1600" b="1" dirty="0"/>
              <a:t>Ou seja, o cliente que compra 4-5 tipos de produtos/família de produto pode apresentar um perfil potencial em termos de oportunidade de crescimento de receita.</a:t>
            </a:r>
          </a:p>
        </p:txBody>
      </p:sp>
    </p:spTree>
    <p:extLst>
      <p:ext uri="{BB962C8B-B14F-4D97-AF65-F5344CB8AC3E}">
        <p14:creationId xmlns:p14="http://schemas.microsoft.com/office/powerpoint/2010/main" val="4101369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FDBE5A5-2BF1-44AE-AF37-AD68A545CB9B}"/>
              </a:ext>
            </a:extLst>
          </p:cNvPr>
          <p:cNvSpPr txBox="1"/>
          <p:nvPr/>
        </p:nvSpPr>
        <p:spPr>
          <a:xfrm>
            <a:off x="194619" y="177284"/>
            <a:ext cx="70340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dirty="0">
                <a:solidFill>
                  <a:srgbClr val="FF0000"/>
                </a:solidFill>
              </a:rPr>
              <a:t>2. Como podemos segmentar nossos clientes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244F971-9CC6-4B9F-BB47-09A82C7B6DD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B454FF3-D826-44A3-B2CE-C7028527CED8}"/>
              </a:ext>
            </a:extLst>
          </p:cNvPr>
          <p:cNvSpPr txBox="1"/>
          <p:nvPr/>
        </p:nvSpPr>
        <p:spPr>
          <a:xfrm>
            <a:off x="1442652" y="2044005"/>
            <a:ext cx="892466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pt-BR" sz="2800" dirty="0">
              <a:solidFill>
                <a:srgbClr val="FF0000"/>
              </a:solidFill>
            </a:endParaRP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Uma proposta de segmentação baseada no comportamento e características de nossos clientes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1A83A55E-BA2A-463B-81EE-66BF3044D7B4}"/>
              </a:ext>
            </a:extLst>
          </p:cNvPr>
          <p:cNvCxnSpPr>
            <a:cxnSpLocks/>
          </p:cNvCxnSpPr>
          <p:nvPr/>
        </p:nvCxnSpPr>
        <p:spPr>
          <a:xfrm>
            <a:off x="3827505" y="3429000"/>
            <a:ext cx="6403889" cy="0"/>
          </a:xfrm>
          <a:prstGeom prst="line">
            <a:avLst/>
          </a:prstGeom>
          <a:ln w="57150">
            <a:solidFill>
              <a:srgbClr val="FF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355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45012191-CAAF-479E-8188-4611AAB46D3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B1A0CF8-D220-44EE-A5AC-E5B5791D84CF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Insights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4C90BE5-E407-466B-9B81-A7A5E717CEC6}"/>
              </a:ext>
            </a:extLst>
          </p:cNvPr>
          <p:cNvSpPr txBox="1"/>
          <p:nvPr/>
        </p:nvSpPr>
        <p:spPr>
          <a:xfrm>
            <a:off x="129872" y="959093"/>
            <a:ext cx="117246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 base no que observamos na etapa de análise exploratória dos dados (EDA) e com base no nosso conhecimento de negócio, elaboramos uma segmentação baseada em 5 pilares, o que separamos em 2 grupos: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Características do cliente:</a:t>
            </a:r>
          </a:p>
          <a:p>
            <a:pPr marL="285750" indent="-285750">
              <a:buFontTx/>
              <a:buChar char="-"/>
            </a:pPr>
            <a:r>
              <a:rPr lang="pt-BR" dirty="0"/>
              <a:t>Renda do cliente</a:t>
            </a:r>
          </a:p>
          <a:p>
            <a:pPr marL="285750" indent="-285750">
              <a:buFontTx/>
              <a:buChar char="-"/>
            </a:pPr>
            <a:r>
              <a:rPr lang="pt-BR" dirty="0"/>
              <a:t>Se tem ou não filhos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r>
              <a:rPr lang="pt-BR" dirty="0"/>
              <a:t>Comportamento do cliente</a:t>
            </a:r>
          </a:p>
          <a:p>
            <a:pPr marL="285750" indent="-285750">
              <a:buFontTx/>
              <a:buChar char="-"/>
            </a:pPr>
            <a:r>
              <a:rPr lang="pt-BR" dirty="0"/>
              <a:t>Quantidade de produtos/família de produtos comprados </a:t>
            </a:r>
          </a:p>
          <a:p>
            <a:pPr marL="285750" indent="-285750">
              <a:buFontTx/>
              <a:buChar char="-"/>
            </a:pPr>
            <a:r>
              <a:rPr lang="pt-BR" dirty="0"/>
              <a:t>Receita média</a:t>
            </a:r>
          </a:p>
          <a:p>
            <a:pPr marL="285750" indent="-285750">
              <a:buFontTx/>
              <a:buChar char="-"/>
            </a:pPr>
            <a:r>
              <a:rPr lang="pt-BR" dirty="0"/>
              <a:t>Frequência de compra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endParaRPr lang="pt-BR" dirty="0"/>
          </a:p>
          <a:p>
            <a:r>
              <a:rPr lang="pt-BR" dirty="0"/>
              <a:t>A seguir, detalhamos melhor a razão pelo qual escolhemos os critérios acima</a:t>
            </a:r>
          </a:p>
        </p:txBody>
      </p:sp>
    </p:spTree>
    <p:extLst>
      <p:ext uri="{BB962C8B-B14F-4D97-AF65-F5344CB8AC3E}">
        <p14:creationId xmlns:p14="http://schemas.microsoft.com/office/powerpoint/2010/main" val="371753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789C9D7-DFF1-42E1-88B8-2A1A22B7D40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588DFD-861D-427A-8CF2-D1EFB519B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1806" y="428365"/>
            <a:ext cx="3418703" cy="914401"/>
          </a:xfrm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Sumário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5BC324F-3AA6-4C1B-BD15-BC50BF018B4C}"/>
              </a:ext>
            </a:extLst>
          </p:cNvPr>
          <p:cNvSpPr txBox="1">
            <a:spLocks/>
          </p:cNvSpPr>
          <p:nvPr/>
        </p:nvSpPr>
        <p:spPr>
          <a:xfrm>
            <a:off x="547816" y="1342766"/>
            <a:ext cx="10066638" cy="41724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/>
              <a:t>1. Quem são nossos clientes?</a:t>
            </a:r>
          </a:p>
          <a:p>
            <a:pPr marL="457200" indent="-457200" algn="l">
              <a:buFontTx/>
              <a:buChar char="-"/>
            </a:pPr>
            <a:r>
              <a:rPr lang="pt-BR" sz="2800" dirty="0"/>
              <a:t>Um pouco de conhecimento sobre nossa base.</a:t>
            </a:r>
          </a:p>
          <a:p>
            <a:pPr marL="457200" indent="-457200" algn="l">
              <a:buFontTx/>
              <a:buChar char="-"/>
            </a:pPr>
            <a:r>
              <a:rPr lang="pt-BR" sz="2800" dirty="0"/>
              <a:t>Insights</a:t>
            </a:r>
          </a:p>
          <a:p>
            <a:pPr algn="l"/>
            <a:endParaRPr lang="pt-BR" sz="2800" dirty="0"/>
          </a:p>
          <a:p>
            <a:pPr algn="l"/>
            <a:endParaRPr lang="pt-BR" sz="2800" dirty="0"/>
          </a:p>
          <a:p>
            <a:pPr algn="l"/>
            <a:endParaRPr lang="pt-BR" sz="2800" dirty="0"/>
          </a:p>
          <a:p>
            <a:pPr algn="l"/>
            <a:r>
              <a:rPr lang="pt-BR" sz="2800" dirty="0"/>
              <a:t>2. Como podemos segmentar nossos clientes?</a:t>
            </a:r>
          </a:p>
          <a:p>
            <a:pPr marL="457200" indent="-457200" algn="l">
              <a:buFontTx/>
              <a:buChar char="-"/>
            </a:pPr>
            <a:r>
              <a:rPr lang="pt-BR" sz="2800" dirty="0"/>
              <a:t>Uma propostas de segmentação baseada no comportamento e características dos nossos clientes.</a:t>
            </a:r>
          </a:p>
          <a:p>
            <a:pPr marL="457200" indent="-457200" algn="l">
              <a:buFontTx/>
              <a:buChar char="-"/>
            </a:pPr>
            <a:endParaRPr lang="pt-BR" sz="2800" dirty="0"/>
          </a:p>
          <a:p>
            <a:pPr algn="l"/>
            <a:endParaRPr lang="pt-BR" sz="2800" dirty="0"/>
          </a:p>
          <a:p>
            <a:pPr algn="l"/>
            <a:endParaRPr lang="pt-BR" sz="2800" dirty="0"/>
          </a:p>
          <a:p>
            <a:pPr algn="l"/>
            <a:r>
              <a:rPr lang="pt-BR" sz="2800" dirty="0"/>
              <a:t>3. Um modelo de classificação de clientes.</a:t>
            </a:r>
          </a:p>
          <a:p>
            <a:pPr marL="457200" indent="-457200" algn="l">
              <a:buFontTx/>
              <a:buChar char="-"/>
            </a:pPr>
            <a:r>
              <a:rPr lang="pt-BR" sz="2800" dirty="0"/>
              <a:t>Vamos ser mais assertivos em nossas campanhas?</a:t>
            </a:r>
          </a:p>
        </p:txBody>
      </p:sp>
    </p:spTree>
    <p:extLst>
      <p:ext uri="{BB962C8B-B14F-4D97-AF65-F5344CB8AC3E}">
        <p14:creationId xmlns:p14="http://schemas.microsoft.com/office/powerpoint/2010/main" val="3293561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45012191-CAAF-479E-8188-4611AAB46D3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9E01614-62FE-4AE1-9DDD-51EEDB8A30A0}"/>
              </a:ext>
            </a:extLst>
          </p:cNvPr>
          <p:cNvSpPr txBox="1"/>
          <p:nvPr/>
        </p:nvSpPr>
        <p:spPr>
          <a:xfrm>
            <a:off x="107459" y="131055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Relação cliente x empresa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67E3CE1-1B05-4008-B992-B5BCAE7B17D0}"/>
              </a:ext>
            </a:extLst>
          </p:cNvPr>
          <p:cNvSpPr txBox="1"/>
          <p:nvPr/>
        </p:nvSpPr>
        <p:spPr>
          <a:xfrm>
            <a:off x="107459" y="1079127"/>
            <a:ext cx="11213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Mais de 60% dos nossos clientes já comprou os 5 produtos/família de produtos, o que parece razoavelmente bom.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68DFC54-8910-4EF4-AF58-0C2F7A2F9E1B}"/>
              </a:ext>
            </a:extLst>
          </p:cNvPr>
          <p:cNvSpPr txBox="1"/>
          <p:nvPr/>
        </p:nvSpPr>
        <p:spPr>
          <a:xfrm>
            <a:off x="502217" y="543501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Receita por cliente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EEE96CD-72FD-4959-AB3B-4DECA7FA9786}"/>
              </a:ext>
            </a:extLst>
          </p:cNvPr>
          <p:cNvSpPr txBox="1"/>
          <p:nvPr/>
        </p:nvSpPr>
        <p:spPr>
          <a:xfrm>
            <a:off x="107459" y="5778873"/>
            <a:ext cx="11952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Além disso, aparentemente parece haver uma relação positiva entre aqueles clientes que compraram os 5 produtos/família de produtos pelo menos uma vez e a receita total gerada por este cliente. Ou seja, o cliente que compra 4-5 tipos de produtos/família de produto pode apresentar um perfil potencial em termos de oportunidade de crescimento de receita.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5F71A72-D48D-418C-A5AB-C123B6C68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58" y="1813739"/>
            <a:ext cx="4606699" cy="323052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8379F84-6D40-459F-8E47-909956CEB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084" y="1769435"/>
            <a:ext cx="4794294" cy="331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0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FDBE5A5-2BF1-44AE-AF37-AD68A545CB9B}"/>
              </a:ext>
            </a:extLst>
          </p:cNvPr>
          <p:cNvSpPr txBox="1"/>
          <p:nvPr/>
        </p:nvSpPr>
        <p:spPr>
          <a:xfrm>
            <a:off x="194619" y="177284"/>
            <a:ext cx="70340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AutoNum type="arabicPeriod"/>
            </a:pPr>
            <a:r>
              <a:rPr lang="pt-BR" sz="2400" dirty="0">
                <a:solidFill>
                  <a:srgbClr val="FF0000"/>
                </a:solidFill>
              </a:rPr>
              <a:t>Quem são nossos clientes?</a:t>
            </a:r>
          </a:p>
          <a:p>
            <a:pPr marL="457200" indent="-457200" algn="l">
              <a:buAutoNum type="arabicPeriod"/>
            </a:pPr>
            <a:endParaRPr lang="pt-BR" sz="2400" dirty="0">
              <a:solidFill>
                <a:srgbClr val="FF0000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244F971-9CC6-4B9F-BB47-09A82C7B6DD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B454FF3-D826-44A3-B2CE-C7028527CED8}"/>
              </a:ext>
            </a:extLst>
          </p:cNvPr>
          <p:cNvSpPr txBox="1"/>
          <p:nvPr/>
        </p:nvSpPr>
        <p:spPr>
          <a:xfrm>
            <a:off x="1973992" y="2364430"/>
            <a:ext cx="74665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pt-BR" sz="2800" dirty="0">
              <a:solidFill>
                <a:srgbClr val="FF0000"/>
              </a:solidFill>
            </a:endParaRP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Um pouco de conhecimento sobre nossa base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1A83A55E-BA2A-463B-81EE-66BF3044D7B4}"/>
              </a:ext>
            </a:extLst>
          </p:cNvPr>
          <p:cNvCxnSpPr>
            <a:cxnSpLocks/>
          </p:cNvCxnSpPr>
          <p:nvPr/>
        </p:nvCxnSpPr>
        <p:spPr>
          <a:xfrm>
            <a:off x="4371202" y="3318537"/>
            <a:ext cx="6403889" cy="0"/>
          </a:xfrm>
          <a:prstGeom prst="line">
            <a:avLst/>
          </a:prstGeom>
          <a:ln w="57150">
            <a:solidFill>
              <a:srgbClr val="FF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54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9E01614-62FE-4AE1-9DDD-51EEDB8A30A0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Informações socioeconômicas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A93023F-4D3A-4EA2-8F9A-85D8F8008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621" y="1130911"/>
            <a:ext cx="5876025" cy="38836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5A72135-0593-413C-AECB-CA47CA15A7F7}"/>
              </a:ext>
            </a:extLst>
          </p:cNvPr>
          <p:cNvSpPr txBox="1"/>
          <p:nvPr/>
        </p:nvSpPr>
        <p:spPr>
          <a:xfrm>
            <a:off x="144162" y="5581269"/>
            <a:ext cx="10385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maioria dos nossos clientes são de meia-idade. 75% têm mais de 43 anos.</a:t>
            </a:r>
          </a:p>
          <a:p>
            <a:r>
              <a:rPr lang="pt-BR" b="1" dirty="0"/>
              <a:t>Porque não temos muitos clientes com menos de 43 anos? Isso faz parte da estratégia de marketing? Como podemos atingir esse público?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AC7143-4C91-4FE8-A182-66F579E46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414" y="1964733"/>
            <a:ext cx="2156769" cy="222212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CFEDB88-3848-4B03-9A74-860B00C37A2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6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A2F80039-290F-405A-B551-9DECF536708A}"/>
              </a:ext>
            </a:extLst>
          </p:cNvPr>
          <p:cNvSpPr txBox="1"/>
          <p:nvPr/>
        </p:nvSpPr>
        <p:spPr>
          <a:xfrm flipH="1">
            <a:off x="4719326" y="1248932"/>
            <a:ext cx="699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85% dos nossos clientes têm alguma graduação ou pós graduação.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7D1BFBD-0E40-41A3-8E22-7EA0F6C8A1A3}"/>
              </a:ext>
            </a:extLst>
          </p:cNvPr>
          <p:cNvSpPr txBox="1"/>
          <p:nvPr/>
        </p:nvSpPr>
        <p:spPr>
          <a:xfrm flipH="1">
            <a:off x="4917545" y="5609068"/>
            <a:ext cx="489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70% têm mais que um filho. 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EBE4AE6-5097-42F2-87F7-B376A100FCE1}"/>
              </a:ext>
            </a:extLst>
          </p:cNvPr>
          <p:cNvSpPr txBox="1"/>
          <p:nvPr/>
        </p:nvSpPr>
        <p:spPr>
          <a:xfrm flipH="1">
            <a:off x="4201275" y="3263644"/>
            <a:ext cx="3010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65% é casado ou mora junto.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B7EA975A-3219-4189-9D73-0F244AA33BE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3128BA13-4D7B-4EB1-B311-4A2BDA7AE22F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Informações socioeconômicas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0A0C344-3729-46F1-95E4-53BFD0032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24" y="665102"/>
            <a:ext cx="4484619" cy="190904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28B160A-C366-4507-B211-02DD71628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802" y="2520508"/>
            <a:ext cx="4896985" cy="198857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8BE222A-8EF9-4E46-8605-A578F95001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872" y="4853326"/>
            <a:ext cx="4787673" cy="168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33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5A72135-0593-413C-AECB-CA47CA15A7F7}"/>
              </a:ext>
            </a:extLst>
          </p:cNvPr>
          <p:cNvSpPr txBox="1"/>
          <p:nvPr/>
        </p:nvSpPr>
        <p:spPr>
          <a:xfrm>
            <a:off x="333044" y="5699206"/>
            <a:ext cx="10245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75% têm uma renda anual familiar menor que ~$ 68000, com uma media geral em torno de ~52000 (outliers removidos).</a:t>
            </a:r>
            <a:endParaRPr lang="pt-BR" sz="1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784B415-A895-4AB4-B90C-136143820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953" y="2085154"/>
            <a:ext cx="2183464" cy="209311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885EE22-DD67-4C93-ABA3-658124DC1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136" y="1586722"/>
            <a:ext cx="4440324" cy="308997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4F74523-2C96-4426-A803-6FCCEF6B487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1278100D-7FDB-42DE-9BD9-CCB8B5241616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Informações socioeconômicas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9C2F6E6-20F2-4612-BC63-591D9BC6C81A}"/>
              </a:ext>
            </a:extLst>
          </p:cNvPr>
          <p:cNvSpPr txBox="1"/>
          <p:nvPr/>
        </p:nvSpPr>
        <p:spPr>
          <a:xfrm>
            <a:off x="129872" y="664625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Renda</a:t>
            </a:r>
          </a:p>
        </p:txBody>
      </p:sp>
    </p:spTree>
    <p:extLst>
      <p:ext uri="{BB962C8B-B14F-4D97-AF65-F5344CB8AC3E}">
        <p14:creationId xmlns:p14="http://schemas.microsoft.com/office/powerpoint/2010/main" val="185403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1D34DAC-0ECA-495A-9168-9CB6F9AC6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388" y="1856164"/>
            <a:ext cx="6801297" cy="243891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67E3CE1-1B05-4008-B992-B5BCAE7B17D0}"/>
              </a:ext>
            </a:extLst>
          </p:cNvPr>
          <p:cNvSpPr txBox="1"/>
          <p:nvPr/>
        </p:nvSpPr>
        <p:spPr>
          <a:xfrm>
            <a:off x="144162" y="5773594"/>
            <a:ext cx="9527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Em geral, nossos clientes não costumam reclamar (quase 99% não fez nenhuma reclamação nos últimos 2 anos).</a:t>
            </a:r>
          </a:p>
          <a:p>
            <a:r>
              <a:rPr lang="pt-BR" sz="1600" b="1" dirty="0"/>
              <a:t>Contudo, esse comportamento deve ser melhor explorado. Como estamos escutando nossos clientes?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FD5EE6A-9D8F-441B-8170-A2FFA545E769}"/>
              </a:ext>
            </a:extLst>
          </p:cNvPr>
          <p:cNvSpPr txBox="1"/>
          <p:nvPr/>
        </p:nvSpPr>
        <p:spPr>
          <a:xfrm>
            <a:off x="129872" y="664625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Reclamações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CB02745-4747-4B59-B247-EC876124CB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98227E1-0DE5-4149-AB8B-874F1DA1BC85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Relação Cliente X Empresa</a:t>
            </a:r>
          </a:p>
        </p:txBody>
      </p:sp>
    </p:spTree>
    <p:extLst>
      <p:ext uri="{BB962C8B-B14F-4D97-AF65-F5344CB8AC3E}">
        <p14:creationId xmlns:p14="http://schemas.microsoft.com/office/powerpoint/2010/main" val="1125290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77C742BD-9AB4-418B-ADC8-025D03F519C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67E3CE1-1B05-4008-B992-B5BCAE7B17D0}"/>
              </a:ext>
            </a:extLst>
          </p:cNvPr>
          <p:cNvSpPr txBox="1"/>
          <p:nvPr/>
        </p:nvSpPr>
        <p:spPr>
          <a:xfrm>
            <a:off x="257561" y="4960542"/>
            <a:ext cx="114845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Nos últimos 2 anos, tivemos mais de 28 mil compras (na amostra analisada). A média de compras por cliente gira em </a:t>
            </a:r>
          </a:p>
          <a:p>
            <a:r>
              <a:rPr lang="pt-BR" sz="1600" dirty="0"/>
              <a:t>torno de 12,5 compras (se não considerarmos a data do cadastro do cliente), ou seja, uma compra a cada dois meses. Quando aberto por canal, a frequência é ainda menor.</a:t>
            </a:r>
          </a:p>
          <a:p>
            <a:endParaRPr lang="pt-BR" sz="1600" dirty="0"/>
          </a:p>
          <a:p>
            <a:r>
              <a:rPr lang="pt-BR" sz="1600" dirty="0"/>
              <a:t>Se observarmos ainda, veremos que cerca de 25% dos clientes apresentou uma frequência 50% maior que a média geral</a:t>
            </a:r>
            <a:r>
              <a:rPr lang="pt-BR" sz="1600" b="1" dirty="0"/>
              <a:t>. Uma análise focada nestes clientes poderia ser feita posteriormente para entendermos quem são estes clientes.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68DFC54-8910-4EF4-AF58-0C2F7A2F9E1B}"/>
              </a:ext>
            </a:extLst>
          </p:cNvPr>
          <p:cNvSpPr txBox="1"/>
          <p:nvPr/>
        </p:nvSpPr>
        <p:spPr>
          <a:xfrm>
            <a:off x="129872" y="728920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Número de compras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52C04D7-C505-4F83-B2AB-7DB429A43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413" y="1436512"/>
            <a:ext cx="4062689" cy="318577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DD31238-1161-4358-9EBD-809E5E68A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285" y="1897458"/>
            <a:ext cx="1845515" cy="197230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B4F966F-DDD7-40B3-BB43-0D6FD15B79A5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Relação Cliente X Empresa</a:t>
            </a:r>
          </a:p>
        </p:txBody>
      </p:sp>
    </p:spTree>
    <p:extLst>
      <p:ext uri="{BB962C8B-B14F-4D97-AF65-F5344CB8AC3E}">
        <p14:creationId xmlns:p14="http://schemas.microsoft.com/office/powerpoint/2010/main" val="54337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>
            <a:extLst>
              <a:ext uri="{FF2B5EF4-FFF2-40B4-BE49-F238E27FC236}">
                <a16:creationId xmlns:a16="http://schemas.microsoft.com/office/drawing/2014/main" id="{953AC66B-B3EA-43A2-9C19-997B8748E33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972543" y="5992769"/>
            <a:ext cx="1075295" cy="7312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67E3CE1-1B05-4008-B992-B5BCAE7B17D0}"/>
              </a:ext>
            </a:extLst>
          </p:cNvPr>
          <p:cNvSpPr txBox="1"/>
          <p:nvPr/>
        </p:nvSpPr>
        <p:spPr>
          <a:xfrm>
            <a:off x="4600480" y="1264252"/>
            <a:ext cx="74597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Quando olhamos a quantidade de compras por canal, vemos que a maioria dos nossos clientes comprou pelo menos uma vez em uma loja física ou pelo website.</a:t>
            </a:r>
          </a:p>
          <a:p>
            <a:r>
              <a:rPr lang="pt-BR" sz="1600" dirty="0"/>
              <a:t>Já no canal catálogo, cerca de 25% ainda não realizou nenhuma compra.</a:t>
            </a:r>
          </a:p>
          <a:p>
            <a:endParaRPr lang="pt-BR" sz="1600" dirty="0"/>
          </a:p>
          <a:p>
            <a:r>
              <a:rPr lang="pt-BR" sz="1600" b="1" dirty="0"/>
              <a:t>Qual desses canais traz mais valor para o negócio (p.ex. positiva mais produtos, alcança mais clientes, maior receita e menor custo etc.)?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68DFC54-8910-4EF4-AF58-0C2F7A2F9E1B}"/>
              </a:ext>
            </a:extLst>
          </p:cNvPr>
          <p:cNvSpPr txBox="1"/>
          <p:nvPr/>
        </p:nvSpPr>
        <p:spPr>
          <a:xfrm>
            <a:off x="129872" y="694285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Número de compras – por canal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54D8342-41F7-4129-B708-868C1FE9B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09" y="1291209"/>
            <a:ext cx="3457800" cy="128308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C76A3B0-EF8F-465D-B0D5-5D9222769FFF}"/>
              </a:ext>
            </a:extLst>
          </p:cNvPr>
          <p:cNvSpPr txBox="1"/>
          <p:nvPr/>
        </p:nvSpPr>
        <p:spPr>
          <a:xfrm>
            <a:off x="239199" y="3510267"/>
            <a:ext cx="11952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Além da loja física concentrar quase 50% de todas as compras nos últimos dois anos, nela, nossos clientes compraram em media quase 6 vezes (~60% mais que no canal catálogo e ~40% a mais que no canal website)*.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312EB4E1-DD6B-4721-ABB3-E2CDB420A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43" y="4555163"/>
            <a:ext cx="5087836" cy="1334514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094EB50E-6B04-4F60-9602-F0C1D1C0D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9723" y="3987737"/>
            <a:ext cx="4165155" cy="2736233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7EC23470-B1EB-4051-9A80-56CF3CFCFF64}"/>
              </a:ext>
            </a:extLst>
          </p:cNvPr>
          <p:cNvSpPr txBox="1"/>
          <p:nvPr/>
        </p:nvSpPr>
        <p:spPr>
          <a:xfrm>
            <a:off x="129872" y="194884"/>
            <a:ext cx="86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Relação Cliente X Empresa</a:t>
            </a:r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3194D331-B309-4A08-8A57-41F7F2A1C21B}"/>
              </a:ext>
            </a:extLst>
          </p:cNvPr>
          <p:cNvSpPr/>
          <p:nvPr/>
        </p:nvSpPr>
        <p:spPr>
          <a:xfrm>
            <a:off x="4152394" y="1825271"/>
            <a:ext cx="234256" cy="164167"/>
          </a:xfrm>
          <a:prstGeom prst="rightArrow">
            <a:avLst/>
          </a:prstGeom>
          <a:solidFill>
            <a:srgbClr val="FF2D2D"/>
          </a:solidFill>
          <a:ln w="3175">
            <a:solidFill>
              <a:srgbClr val="FF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EA482231-FA16-483A-9D80-633998497497}"/>
              </a:ext>
            </a:extLst>
          </p:cNvPr>
          <p:cNvSpPr/>
          <p:nvPr/>
        </p:nvSpPr>
        <p:spPr>
          <a:xfrm>
            <a:off x="4637551" y="5188299"/>
            <a:ext cx="444905" cy="335108"/>
          </a:xfrm>
          <a:prstGeom prst="rect">
            <a:avLst/>
          </a:prstGeom>
          <a:noFill/>
          <a:ln w="28575">
            <a:solidFill>
              <a:srgbClr val="FF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061C88E-3B78-40E7-946C-80EF280F6B4F}"/>
              </a:ext>
            </a:extLst>
          </p:cNvPr>
          <p:cNvSpPr txBox="1"/>
          <p:nvPr/>
        </p:nvSpPr>
        <p:spPr>
          <a:xfrm>
            <a:off x="0" y="6584598"/>
            <a:ext cx="4952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*Sem considerar a data do cadastro do cliente</a:t>
            </a:r>
          </a:p>
        </p:txBody>
      </p:sp>
    </p:spTree>
    <p:extLst>
      <p:ext uri="{BB962C8B-B14F-4D97-AF65-F5344CB8AC3E}">
        <p14:creationId xmlns:p14="http://schemas.microsoft.com/office/powerpoint/2010/main" val="9188017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1876</Words>
  <Application>Microsoft Office PowerPoint</Application>
  <PresentationFormat>Widescreen</PresentationFormat>
  <Paragraphs>129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Tema do Office</vt:lpstr>
      <vt:lpstr>iFood CRM Data Analyst Case</vt:lpstr>
      <vt:lpstr>Sumário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iFood CRM Data Analyst Case</dc:title>
  <dc:creator>Daniel Gonzaga de Melo</dc:creator>
  <cp:lastModifiedBy>Daniel Gonzaga de Melo</cp:lastModifiedBy>
  <cp:revision>39</cp:revision>
  <dcterms:created xsi:type="dcterms:W3CDTF">2020-11-02T16:21:03Z</dcterms:created>
  <dcterms:modified xsi:type="dcterms:W3CDTF">2020-11-03T04:00:49Z</dcterms:modified>
</cp:coreProperties>
</file>