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5" r:id="rId17"/>
    <p:sldId id="276" r:id="rId18"/>
    <p:sldId id="272" r:id="rId19"/>
    <p:sldId id="277" r:id="rId20"/>
    <p:sldId id="270" r:id="rId21"/>
    <p:sldId id="279" r:id="rId22"/>
    <p:sldId id="280" r:id="rId23"/>
    <p:sldId id="281" r:id="rId24"/>
    <p:sldId id="282" r:id="rId25"/>
    <p:sldId id="284" r:id="rId26"/>
    <p:sldId id="283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Gonzaga de Melo" initials="DGdM" lastIdx="1" clrIdx="0">
    <p:extLst>
      <p:ext uri="{19B8F6BF-5375-455C-9EA6-DF929625EA0E}">
        <p15:presenceInfo xmlns:p15="http://schemas.microsoft.com/office/powerpoint/2012/main" userId="c4f4b2c2d62149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9763C8-9F8C-41FA-9A51-419CCE7C8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0098CC7-E9AA-46C7-B721-F46C7EC41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AE6CF52-4018-4890-B8BA-6A68F983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63FA6E6-19CE-4D58-8083-172A16D6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B272F95-56FC-4E74-B351-9988ECB8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61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50EF63-89FC-4219-9D88-6495428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3F8B6B9-186F-494D-8629-642076235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459591A-3026-49A3-B787-6BD6AA31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FB01C2-4271-45AF-A7E5-8925084C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A6D3CCE-360C-43ED-BA40-ACDCA484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4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DD2F87CB-AD62-4C72-91C9-151267C29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C858D104-4EF9-482B-B9FC-8B8EA584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773512C-44CD-43EE-ACFA-48DBBF32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D32A4A7-AC71-4E20-8FF4-4AC2529B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A9B0FAA-A961-45CC-9E83-FA5E659F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75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E511FA-8C8B-471D-A765-F3C517EF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EBE6CE4-174E-4631-B392-91FAEB39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07D842F-36E7-4977-89A0-B273031E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03EFF79-D7C2-4E9E-8EFA-2DAF7E9D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8E1D854-5314-47C2-86FC-9FDF34FD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6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B73C00-2CC8-4BB4-A5C7-169CEFFE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ADFB121-00A5-4298-A2F1-68F3C6B6B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6B88F51-4126-4213-8DEC-14124FB7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2036905-73A9-4D57-8442-4C19E48C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3434277-A17A-4AA9-9A01-69B27FEC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12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455437-9D09-412B-BB8F-44A58EAB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70E9272-7506-479C-AB81-E562F4307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47C410DD-41B9-4A4D-ABCF-D0C29BF1E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BBDAD9E-617C-45EC-B5B2-15851B4F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B118B11-92C9-4194-8FC6-9C439374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92ABD55-3369-45B3-BD05-D4EF5E2C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43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3217E2-AD5B-4711-B67A-44C7564C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FF31231-6030-4202-BF28-D5E04220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5FD2E17-EB44-4943-84B8-6F570A57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63008FBF-0363-42C6-AC16-FD16AE912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163D4E3-D779-4B5B-8131-1AC396F0E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5A35CA7D-5DDD-4259-B0E5-66DF6B2D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AD8F5696-2F8D-47D8-B08B-2C7B1052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15517D8-6119-4E41-8533-4F854196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35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57341F-10E4-4950-93B6-6A0A9244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51D4F1F-6578-4C14-8820-321831CC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B4937DD-7557-4B5C-B388-5A2E0013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B833E0B5-61DF-4C6B-8694-1AB6135D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36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B4E3F8B-65EE-4DB0-ABBB-97B6BA1D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1F7CBFB1-70D1-4668-8C9A-3CA11649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3CDC9ED-BD82-401A-B041-FC8464F0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1C73D7-4CA6-4994-8A5C-15777C81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71D4868-392C-40E6-BE5A-76884D15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32304A6-F03B-4C62-A689-F790F109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EBF4895-230A-4794-B1B8-7F8A3332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129A03C-CF25-4BDC-94B3-2969D9A3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9B88DE0-FEEC-42DD-A24C-6066975D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4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ACFF0D-998D-478C-861F-751EEC21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D6C7ECAD-FE7A-410F-972C-B3B9AC108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ADCBE1B-C821-413F-9E15-43758F060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10CAC75-46B4-45D0-A74A-FD596AB6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6F42DE6-8362-4085-A552-EAAE430D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CF3AF24-E701-4FAE-AC6B-D32C39FB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15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FEDBCB17-69A9-46FA-9A5B-0686614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DA218F7-D0F6-4A8D-854C-EC927C1AF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66AA9B6-6CB6-427C-90B4-E7CABE90D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8767D10-DE0B-47B2-BA57-C35448705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CF49D6B-8EE8-4DC6-968B-10C6E4060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17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588DFD-861D-427A-8CF2-D1EFB519B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6064"/>
            <a:ext cx="9144000" cy="1075682"/>
          </a:xfrm>
        </p:spPr>
        <p:txBody>
          <a:bodyPr/>
          <a:lstStyle/>
          <a:p>
            <a:r>
              <a:rPr lang="en-US" b="1" dirty="0" err="1">
                <a:solidFill>
                  <a:srgbClr val="FF2D2D"/>
                </a:solidFill>
              </a:rPr>
              <a:t>iFood</a:t>
            </a:r>
            <a:r>
              <a:rPr lang="en-US" b="1" dirty="0">
                <a:solidFill>
                  <a:srgbClr val="FF2D2D"/>
                </a:solidFill>
              </a:rPr>
              <a:t> CRM Data Analyst Case</a:t>
            </a:r>
            <a:endParaRPr lang="pt-BR" b="1" dirty="0">
              <a:solidFill>
                <a:srgbClr val="FF2D2D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440695E-4825-4621-ACB5-D7CB4230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256" y="6017483"/>
            <a:ext cx="1075295" cy="7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92391" y="1254584"/>
            <a:ext cx="558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 uma maneira geral, nossos clientes compram uma vez a cada ~25-30 dias.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1" y="639934"/>
            <a:ext cx="979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Frequência de compra – por canal e a cada N dias (considerando a data do cadastro do cliente)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107459" y="5539523"/>
            <a:ext cx="1165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Estes números são ruins do ponto de vista de negócio? Seria necessário fazer algumas outras análises (por exemplo, ver essa métrica em outras empresas do mesmo ramo, olhar o histórico para ver se os números estão caindo ou subindo etc.). </a:t>
            </a:r>
          </a:p>
          <a:p>
            <a:endParaRPr lang="pt-BR" sz="1600" dirty="0"/>
          </a:p>
          <a:p>
            <a:r>
              <a:rPr lang="pt-BR" sz="1600" b="1" dirty="0"/>
              <a:t>De todo modo, o que podemos fazer para diminuir esse tempo?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7413D16-9B5E-4806-8750-80D3ADDDEE39}"/>
              </a:ext>
            </a:extLst>
          </p:cNvPr>
          <p:cNvSpPr txBox="1"/>
          <p:nvPr/>
        </p:nvSpPr>
        <p:spPr>
          <a:xfrm>
            <a:off x="6096001" y="117263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Esse número aumenta quando abrimos por canal. No canal catálogo, por exemplo, um cliente leva quase o dobro de dias para recomprar, se comparado ao canal loja física.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5C62662D-5A36-44EC-9617-151768C2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1" y="2634345"/>
            <a:ext cx="1641216" cy="17446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6B8B6817-6257-497F-BDD3-0B1482EE3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39" y="2169644"/>
            <a:ext cx="3634976" cy="28375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1D99518F-53C2-46BF-9F66-5A68EFA35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298" y="2164275"/>
            <a:ext cx="4262393" cy="292456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A0BC4616-FDE7-4FBB-9812-270A2462C62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13A17942-AD06-4AAC-8156-756049A8C7B3}"/>
              </a:ext>
            </a:extLst>
          </p:cNvPr>
          <p:cNvSpPr txBox="1"/>
          <p:nvPr/>
        </p:nvSpPr>
        <p:spPr>
          <a:xfrm>
            <a:off x="129872" y="194884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Relação Cliente X Empresa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7CE908A5-C7ED-44EF-A6F0-1E9CC99DE8BE}"/>
              </a:ext>
            </a:extLst>
          </p:cNvPr>
          <p:cNvSpPr/>
          <p:nvPr/>
        </p:nvSpPr>
        <p:spPr>
          <a:xfrm>
            <a:off x="1255871" y="2822068"/>
            <a:ext cx="614807" cy="236545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6F39D265-7DC1-4BB0-8D0B-24F844C1F54F}"/>
              </a:ext>
            </a:extLst>
          </p:cNvPr>
          <p:cNvSpPr/>
          <p:nvPr/>
        </p:nvSpPr>
        <p:spPr>
          <a:xfrm>
            <a:off x="1255871" y="3693284"/>
            <a:ext cx="614807" cy="254099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17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AF451844-3B04-42AA-B7F8-00269CBA273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39461" y="1051789"/>
            <a:ext cx="1140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Praticamente todos os nossos clientes já receberam desconto ao menos uma vez (97% do total dos cliente já receberam).</a:t>
            </a:r>
          </a:p>
          <a:p>
            <a:r>
              <a:rPr lang="pt-BR" sz="1600" dirty="0"/>
              <a:t>Em média, de todas as compras realizadas, 20-24% foi comprado com desconto. Não parece ser um número muito elevado.</a:t>
            </a:r>
          </a:p>
          <a:p>
            <a:endParaRPr lang="pt-BR" sz="16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12227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Descontos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139461" y="5384056"/>
            <a:ext cx="1165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Talvez, valha a pena </a:t>
            </a:r>
            <a:r>
              <a:rPr lang="pt-BR" sz="1600" b="1" dirty="0"/>
              <a:t>uma análise para verificar quem são os clientes com maiores descontos, ou ainda entender melhor a política comercial, se o desconto está relacionado a algum produto específico, ou a quantidade de compras</a:t>
            </a:r>
            <a:r>
              <a:rPr lang="pt-BR" sz="1600" dirty="0"/>
              <a:t>. No gráfico à direita, aparentemente não parece haver alguma relação direta positiva entre quantidade de compras com a porcentagem de produtos com desconto.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1C02493-A6CC-437C-A145-5B4133B6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0" y="2581092"/>
            <a:ext cx="1835051" cy="18764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5BBA690-D787-4B60-9809-789AB8C2A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517" y="2103525"/>
            <a:ext cx="3928425" cy="29977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02CC9C9B-D88C-4EEB-8CA5-288C400C5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666" y="2103525"/>
            <a:ext cx="4075877" cy="287769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B8044FCC-4FC9-4795-8DFA-5A13025BF904}"/>
              </a:ext>
            </a:extLst>
          </p:cNvPr>
          <p:cNvSpPr txBox="1"/>
          <p:nvPr/>
        </p:nvSpPr>
        <p:spPr>
          <a:xfrm>
            <a:off x="129872" y="163353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229995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50DCED27-5152-4282-9072-6B9FD3F5F1A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1240073"/>
            <a:ext cx="11213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Vimos anteriormente que a média de compra por cliente no canal Web é de 4,18 ao longo dos últimos dois anos.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25892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Visitas ao Web site no último mês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107459" y="1823476"/>
            <a:ext cx="1195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Aqui, vemos que o canal Web recebeu em média por cliente cerca de 5-6 visitas no último mês.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908A75A4-CF3B-43F6-AE16-1D52A12F7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93" y="2959388"/>
            <a:ext cx="1956778" cy="20753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771445A8-DFD6-4485-AC72-4F790990B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693" y="2482702"/>
            <a:ext cx="4092275" cy="318939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C6929E36-ABD7-426E-BCC6-420453FF274C}"/>
              </a:ext>
            </a:extLst>
          </p:cNvPr>
          <p:cNvSpPr txBox="1"/>
          <p:nvPr/>
        </p:nvSpPr>
        <p:spPr>
          <a:xfrm>
            <a:off x="129872" y="194884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Relação Cliente X Empresa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2DC83E0D-40DD-45A6-AA9D-CE4B197B0E63}"/>
              </a:ext>
            </a:extLst>
          </p:cNvPr>
          <p:cNvSpPr txBox="1"/>
          <p:nvPr/>
        </p:nvSpPr>
        <p:spPr>
          <a:xfrm>
            <a:off x="144162" y="5832119"/>
            <a:ext cx="113846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600" b="1" dirty="0"/>
          </a:p>
          <a:p>
            <a:r>
              <a:rPr lang="pt-BR" sz="1600" b="1" dirty="0"/>
              <a:t>Uma melhor análise poderia ser feita para entender melhor o desempenho deste canal, como conversão, perfil de usuário mais comum etc.</a:t>
            </a:r>
          </a:p>
        </p:txBody>
      </p:sp>
    </p:spTree>
    <p:extLst>
      <p:ext uri="{BB962C8B-B14F-4D97-AF65-F5344CB8AC3E}">
        <p14:creationId xmlns:p14="http://schemas.microsoft.com/office/powerpoint/2010/main" val="242723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0CE654E7-5B8C-450E-8173-79E7A5D2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07459" y="1159986"/>
            <a:ext cx="112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receita media por cliente nos últimos 2 anos esteve em torno de ~$560. Há alguns outliers, mas a remoção deles não altera muito a media ou a mediana.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4434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 por cliente nos últimos dois anos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239264" y="5477982"/>
            <a:ext cx="11952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que podemos extrair de informação sobre o gasto por cliente é </a:t>
            </a:r>
            <a:r>
              <a:rPr lang="pt-BR" sz="1600" b="1" dirty="0"/>
              <a:t>que uma boa parte (cerca de 50%) gastou menos que ~$340</a:t>
            </a:r>
            <a:r>
              <a:rPr lang="pt-BR" sz="1600" dirty="0"/>
              <a:t>. </a:t>
            </a:r>
          </a:p>
          <a:p>
            <a:r>
              <a:rPr lang="pt-BR" sz="1600" dirty="0"/>
              <a:t>O valor total destes 50% que gastou menos de ~$340 representa apenas 8,5%	 do total gasto por todos os clientes. Ou seja, </a:t>
            </a:r>
            <a:r>
              <a:rPr lang="pt-BR" sz="1600" b="1" dirty="0"/>
              <a:t>temos muitos clientes comprando pouco. Podemos avaliar posteriormente se são clientes novos, ou clientes que </a:t>
            </a:r>
            <a:r>
              <a:rPr lang="pt-BR" sz="1600" b="1" dirty="0" err="1"/>
              <a:t>churnaram</a:t>
            </a:r>
            <a:r>
              <a:rPr lang="pt-BR" sz="1600" b="1" dirty="0"/>
              <a:t>.</a:t>
            </a:r>
          </a:p>
          <a:p>
            <a:r>
              <a:rPr lang="pt-BR" sz="1600" b="1" dirty="0"/>
              <a:t>Quem são estes clientes? Como podemos evoluir a receita com eles?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F87C684D-53AA-46CD-9867-48384565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5" y="2276032"/>
            <a:ext cx="1975457" cy="20520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45DBBEEF-ED68-472A-80D3-301E9F0D9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408" y="1858308"/>
            <a:ext cx="4914595" cy="33046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F87F03F8-A116-4C25-B301-A8261E068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003" y="1630528"/>
            <a:ext cx="4992192" cy="376020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B0EA426F-6E16-42E5-9F83-45DBD44886A1}"/>
              </a:ext>
            </a:extLst>
          </p:cNvPr>
          <p:cNvSpPr/>
          <p:nvPr/>
        </p:nvSpPr>
        <p:spPr>
          <a:xfrm>
            <a:off x="7933038" y="3199324"/>
            <a:ext cx="580767" cy="1853513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99A4D406-ADA1-44CA-B8F0-92B1466F156C}"/>
              </a:ext>
            </a:extLst>
          </p:cNvPr>
          <p:cNvSpPr/>
          <p:nvPr/>
        </p:nvSpPr>
        <p:spPr>
          <a:xfrm>
            <a:off x="2940846" y="2071291"/>
            <a:ext cx="444905" cy="2981546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643F4EF-403C-4092-A8B6-0A8CCF0D63ED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36916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1218609"/>
            <a:ext cx="112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Mais de 60% dos nossos clientes já comprou os 5 produtos/família de produtos, o que parece razoavelmente bom (boa penetração). Isso não significa, necessariamente, que a frequência de compra destes produtos foi mantida.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3700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Quantidade de produtos/família de produtos comprados pelos clientes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142628" y="5778873"/>
            <a:ext cx="1195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Aparentemente parece haver uma relação positiva entre aqueles clientes que compraram os 5 produtos/família de produtos pelo menos uma vez e a receita total gerada por este cliente. </a:t>
            </a:r>
            <a:r>
              <a:rPr lang="pt-BR" sz="1600" b="1" dirty="0"/>
              <a:t>Ou seja, o cliente que compra 4-5 tipos de produtos/família de produto pode apresentar um perfil potencial em termos de oportunidade de crescimento de receita.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5F71A72-D48D-418C-A5AB-C123B6C6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58" y="2147373"/>
            <a:ext cx="4606699" cy="32305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88379F84-6D40-459F-8E47-909956CEB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567" y="2147373"/>
            <a:ext cx="4794294" cy="331912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266636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FDBE5A5-2BF1-44AE-AF37-AD68A545CB9B}"/>
              </a:ext>
            </a:extLst>
          </p:cNvPr>
          <p:cNvSpPr txBox="1"/>
          <p:nvPr/>
        </p:nvSpPr>
        <p:spPr>
          <a:xfrm>
            <a:off x="194619" y="177284"/>
            <a:ext cx="70340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pt-BR" sz="3200" dirty="0">
                <a:solidFill>
                  <a:srgbClr val="FF0000"/>
                </a:solidFill>
              </a:rPr>
              <a:t>Quem são nossos clientes?</a:t>
            </a:r>
          </a:p>
          <a:p>
            <a:pPr marL="457200" indent="-457200" algn="l">
              <a:buAutoNum type="arabicPeriod"/>
            </a:pP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244F971-9CC6-4B9F-BB47-09A82C7B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AB454FF3-D826-44A3-B2CE-C7028527CED8}"/>
              </a:ext>
            </a:extLst>
          </p:cNvPr>
          <p:cNvSpPr txBox="1"/>
          <p:nvPr/>
        </p:nvSpPr>
        <p:spPr>
          <a:xfrm>
            <a:off x="2131648" y="2733762"/>
            <a:ext cx="7034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</a:rPr>
              <a:t>Insights</a:t>
            </a:r>
            <a:endParaRPr lang="pt-BR" sz="3200" dirty="0">
              <a:solidFill>
                <a:srgbClr val="FF0000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1A83A55E-BA2A-463B-81EE-66BF3044D7B4}"/>
              </a:ext>
            </a:extLst>
          </p:cNvPr>
          <p:cNvCxnSpPr>
            <a:cxnSpLocks/>
          </p:cNvCxnSpPr>
          <p:nvPr/>
        </p:nvCxnSpPr>
        <p:spPr>
          <a:xfrm>
            <a:off x="4371202" y="3318537"/>
            <a:ext cx="6403889" cy="0"/>
          </a:xfrm>
          <a:prstGeom prst="line">
            <a:avLst/>
          </a:prstGeom>
          <a:ln w="57150">
            <a:solidFill>
              <a:srgbClr val="FF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1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72081" y="782649"/>
            <a:ext cx="11917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Aqui, fazemos um resumo do que obtivemos de conhecimento sobre nossos clientes e alguns </a:t>
            </a:r>
            <a:r>
              <a:rPr lang="pt-BR" sz="1600" dirty="0" err="1"/>
              <a:t>insigths</a:t>
            </a:r>
            <a:r>
              <a:rPr lang="pt-BR" sz="1600" dirty="0"/>
              <a:t> (em negrito). Em muitos casos, não foi possível aprofundarmos nossa análise, o que faremos em um segundo momento, com base no que anotamos como próximos passos: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63353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C90BE5-E407-466B-9B81-A7A5E717CEC6}"/>
              </a:ext>
            </a:extLst>
          </p:cNvPr>
          <p:cNvSpPr txBox="1"/>
          <p:nvPr/>
        </p:nvSpPr>
        <p:spPr>
          <a:xfrm>
            <a:off x="72081" y="1597202"/>
            <a:ext cx="120621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</a:rPr>
              <a:t>*</a:t>
            </a:r>
            <a:r>
              <a:rPr lang="pt-BR" sz="1600" dirty="0"/>
              <a:t>A maioria dos nossos clientes são de meia-idade. 75% têm mais de 43 anos. </a:t>
            </a:r>
            <a:r>
              <a:rPr lang="pt-BR" sz="1600" b="1" dirty="0"/>
              <a:t>Porque não temos muitos clientes com menos de 43 anos? Isso faz parte da estratégia de marketing? Como podemos atingir esse público?</a:t>
            </a:r>
          </a:p>
          <a:p>
            <a:endParaRPr lang="pt-BR" sz="1600" b="1" dirty="0"/>
          </a:p>
          <a:p>
            <a:r>
              <a:rPr lang="pt-BR" sz="1600" dirty="0"/>
              <a:t>*85% dos nossos clientes têm alguma graduação ou pós graduação.</a:t>
            </a:r>
          </a:p>
          <a:p>
            <a:endParaRPr lang="pt-BR" sz="1600" dirty="0"/>
          </a:p>
          <a:p>
            <a:r>
              <a:rPr lang="pt-BR" sz="1600" dirty="0"/>
              <a:t>*65% é casado ou mora junto.</a:t>
            </a:r>
          </a:p>
          <a:p>
            <a:endParaRPr lang="pt-BR" sz="1600" dirty="0"/>
          </a:p>
          <a:p>
            <a:r>
              <a:rPr lang="pt-BR" sz="1600" dirty="0"/>
              <a:t>*70% têm mais que um filho. </a:t>
            </a:r>
          </a:p>
          <a:p>
            <a:endParaRPr lang="pt-BR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75% têm uma renda anual familiar menor que ~$ 68000, com uma media geral em torno de ~52000.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pt-BR" sz="1600" dirty="0"/>
              <a:t>*Em geral, nossos clientes não costumam reclamar (quase 99% não fez nenhuma reclamação nos últimos 2 anos). </a:t>
            </a:r>
            <a:r>
              <a:rPr lang="pt-BR" sz="1600" b="1" dirty="0"/>
              <a:t>Contudo, esse comportamento deve ser melhor explorado. Como estamos escutando nossos clientes?</a:t>
            </a:r>
          </a:p>
          <a:p>
            <a:endParaRPr lang="pt-BR" sz="1600" b="1" dirty="0"/>
          </a:p>
          <a:p>
            <a:r>
              <a:rPr lang="pt-BR" sz="1600" b="1" dirty="0"/>
              <a:t>*</a:t>
            </a:r>
            <a:r>
              <a:rPr lang="pt-BR" sz="1600" dirty="0"/>
              <a:t>Nossos clientes compraram mais nas lojas físicas e website (principalmente em lojas físicas).</a:t>
            </a:r>
          </a:p>
          <a:p>
            <a:endParaRPr lang="pt-BR" sz="1600" dirty="0"/>
          </a:p>
          <a:p>
            <a:r>
              <a:rPr lang="pt-BR" sz="1600" dirty="0"/>
              <a:t>*Quando olhamos a quantidade de compras por canal, vemos que a maioria dos nossos clientes comprou pelo menos uma vez em uma loja física ou pelo website. Já no canal catálogo, cerca de 25% ainda não realizou nenhuma compra. </a:t>
            </a:r>
            <a:r>
              <a:rPr lang="pt-BR" sz="1600" b="1" dirty="0"/>
              <a:t>Qual desses canais traz mais valor para o negócio (p.ex. positiva mais produtos, alcança mais clientes, maior receita e menor custo etc.)? </a:t>
            </a:r>
          </a:p>
        </p:txBody>
      </p:sp>
    </p:spTree>
    <p:extLst>
      <p:ext uri="{BB962C8B-B14F-4D97-AF65-F5344CB8AC3E}">
        <p14:creationId xmlns:p14="http://schemas.microsoft.com/office/powerpoint/2010/main" val="48802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C90BE5-E407-466B-9B81-A7A5E717CEC6}"/>
              </a:ext>
            </a:extLst>
          </p:cNvPr>
          <p:cNvSpPr txBox="1"/>
          <p:nvPr/>
        </p:nvSpPr>
        <p:spPr>
          <a:xfrm>
            <a:off x="129872" y="959093"/>
            <a:ext cx="1206212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0" dirty="0">
                <a:effectLst/>
                <a:latin typeface="-apple-system"/>
              </a:rPr>
              <a:t>*</a:t>
            </a:r>
            <a:r>
              <a:rPr lang="pt-BR" sz="1600" b="1" dirty="0"/>
              <a:t>Além da loja física concentrar quase 50% de todas as compras nos últimos dois anos</a:t>
            </a:r>
            <a:r>
              <a:rPr lang="pt-BR" sz="1600" dirty="0"/>
              <a:t>, nela, nossos clientes compraram em media quase 6 vezes (~60% mais que no canal catálogo e ~40% a mais que no canal website) .</a:t>
            </a:r>
          </a:p>
          <a:p>
            <a:endParaRPr lang="pt-BR" sz="1600" dirty="0"/>
          </a:p>
          <a:p>
            <a:r>
              <a:rPr lang="pt-BR" sz="1600" dirty="0"/>
              <a:t>*A frequência de compra é em torno de 25-30 dias. Esse número aumenta quando abrimos por canal. No canal catálogo, por exemplo, um cliente leva quase o dobro de dias para recomprar, se comparado ao canal loja física. </a:t>
            </a:r>
            <a:r>
              <a:rPr lang="pt-BR" sz="1600" b="1" dirty="0"/>
              <a:t>O que podemos fazer para melhorar a frequência de compra?</a:t>
            </a:r>
          </a:p>
          <a:p>
            <a:endParaRPr lang="pt-BR" sz="1600" b="1" dirty="0"/>
          </a:p>
          <a:p>
            <a:r>
              <a:rPr lang="en-US" sz="1600" b="0" i="0" dirty="0">
                <a:effectLst/>
                <a:latin typeface="-apple-system"/>
              </a:rPr>
              <a:t>*</a:t>
            </a:r>
            <a:r>
              <a:rPr lang="pt-BR" sz="1600" dirty="0"/>
              <a:t>Em média, de todas as compras realizadas, 20-24% foi comprado com desconto. Talvez, valha a pena </a:t>
            </a:r>
            <a:r>
              <a:rPr lang="pt-BR" sz="1600" b="1" dirty="0"/>
              <a:t>uma análise para verificar quem são os clientes com maiores descontos, ou ainda entender melhor a política comercial, se o desconto está relacionado a algum produto específico, ou a quantidade de compras</a:t>
            </a:r>
            <a:r>
              <a:rPr lang="pt-BR" sz="1600" dirty="0"/>
              <a:t>. </a:t>
            </a:r>
          </a:p>
          <a:p>
            <a:endParaRPr lang="en-US" sz="16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O canal Web recebeu em média por cliente cerca de 5-6 visitas no último mês. </a:t>
            </a:r>
            <a:r>
              <a:rPr lang="pt-BR" sz="1600" b="1" dirty="0"/>
              <a:t>Uma melhor análise poderia ser feita para entender melhor o desempenho deste canal, como conversão, perfil de usuário mais comum etc.</a:t>
            </a:r>
          </a:p>
          <a:p>
            <a:endParaRPr lang="pt-BR" sz="1600" b="1" dirty="0"/>
          </a:p>
          <a:p>
            <a:r>
              <a:rPr lang="pt-BR" sz="1600" dirty="0"/>
              <a:t>*A receita media por cliente nos últimos 2 anos esteve em torno de ~$560. </a:t>
            </a:r>
            <a:r>
              <a:rPr lang="pt-BR" sz="1600" b="1" dirty="0"/>
              <a:t>Uma boa parte (cerca de 50%) gastou menos que ~$340</a:t>
            </a:r>
            <a:r>
              <a:rPr lang="pt-BR" sz="1600" dirty="0"/>
              <a:t>. O valor total destes 50% que gastou menos de ~$340 representa apenas 8,5%	 do total gasto por todos os clientes. Ou seja, </a:t>
            </a:r>
            <a:r>
              <a:rPr lang="pt-BR" sz="1600" b="1" dirty="0"/>
              <a:t>temos muitos clientes comprando pouco. Podemos avaliar posteriormente se são clientes novos, ou clientes que </a:t>
            </a:r>
            <a:r>
              <a:rPr lang="pt-BR" sz="1600" b="1" dirty="0" err="1"/>
              <a:t>churnaram</a:t>
            </a:r>
            <a:r>
              <a:rPr lang="pt-BR" sz="1600" b="1" dirty="0"/>
              <a:t>. Quem são estes clientes? Como podemos evoluir a receita com eles?</a:t>
            </a:r>
          </a:p>
          <a:p>
            <a:endParaRPr lang="pt-BR" sz="1600" b="1" dirty="0"/>
          </a:p>
          <a:p>
            <a:r>
              <a:rPr lang="pt-BR" sz="1600" b="1" dirty="0"/>
              <a:t>*</a:t>
            </a:r>
            <a:r>
              <a:rPr lang="pt-BR" sz="1600" dirty="0"/>
              <a:t>Mais de 60% dos nossos clientes já comprou os 5 produtos/família de produtos. Aparentemente parece haver uma relação positiva entre aqueles clientes que compraram os 5 produtos/família de produtos pelo menos uma vez e a receita total gerada por este cliente. </a:t>
            </a:r>
            <a:r>
              <a:rPr lang="pt-BR" sz="1600" b="1" dirty="0"/>
              <a:t>Ou seja, o cliente que compra 4-5 tipos de produtos/família de produto pode apresentar um perfil potencial em termos de oportunidade de crescimento de receita.</a:t>
            </a:r>
          </a:p>
        </p:txBody>
      </p:sp>
    </p:spTree>
    <p:extLst>
      <p:ext uri="{BB962C8B-B14F-4D97-AF65-F5344CB8AC3E}">
        <p14:creationId xmlns:p14="http://schemas.microsoft.com/office/powerpoint/2010/main" val="410136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FDBE5A5-2BF1-44AE-AF37-AD68A545CB9B}"/>
              </a:ext>
            </a:extLst>
          </p:cNvPr>
          <p:cNvSpPr txBox="1"/>
          <p:nvPr/>
        </p:nvSpPr>
        <p:spPr>
          <a:xfrm>
            <a:off x="194618" y="177284"/>
            <a:ext cx="85920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dirty="0">
                <a:solidFill>
                  <a:srgbClr val="FF0000"/>
                </a:solidFill>
              </a:rPr>
              <a:t>2. Como podemos segmentar nossos clientes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244F971-9CC6-4B9F-BB47-09A82C7B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AB454FF3-D826-44A3-B2CE-C7028527CED8}"/>
              </a:ext>
            </a:extLst>
          </p:cNvPr>
          <p:cNvSpPr txBox="1"/>
          <p:nvPr/>
        </p:nvSpPr>
        <p:spPr>
          <a:xfrm>
            <a:off x="1344681" y="2474893"/>
            <a:ext cx="97750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Uma proposta de </a:t>
            </a:r>
            <a:r>
              <a:rPr lang="pt-BR" sz="2800" dirty="0" smtClean="0">
                <a:solidFill>
                  <a:srgbClr val="FF0000"/>
                </a:solidFill>
              </a:rPr>
              <a:t>segmentação: em busca de aumento de receita</a:t>
            </a:r>
            <a:endParaRPr lang="pt-BR" sz="2800" dirty="0">
              <a:solidFill>
                <a:srgbClr val="FF0000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1A83A55E-BA2A-463B-81EE-66BF3044D7B4}"/>
              </a:ext>
            </a:extLst>
          </p:cNvPr>
          <p:cNvCxnSpPr>
            <a:cxnSpLocks/>
          </p:cNvCxnSpPr>
          <p:nvPr/>
        </p:nvCxnSpPr>
        <p:spPr>
          <a:xfrm>
            <a:off x="3827505" y="3429000"/>
            <a:ext cx="6403889" cy="0"/>
          </a:xfrm>
          <a:prstGeom prst="line">
            <a:avLst/>
          </a:prstGeom>
          <a:ln w="57150">
            <a:solidFill>
              <a:srgbClr val="FF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5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Segmentação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C90BE5-E407-466B-9B81-A7A5E717CEC6}"/>
              </a:ext>
            </a:extLst>
          </p:cNvPr>
          <p:cNvSpPr txBox="1"/>
          <p:nvPr/>
        </p:nvSpPr>
        <p:spPr>
          <a:xfrm>
            <a:off x="129872" y="959093"/>
            <a:ext cx="117246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base no que observamos na etapa de análise exploratória dos dados (EDA) e com base no nosso conhecimento de negócio, elaboramos uma segmentação baseada </a:t>
            </a:r>
            <a:r>
              <a:rPr lang="pt-BR" dirty="0" smtClean="0"/>
              <a:t>nas seguintes premissas: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Objetivo:</a:t>
            </a:r>
          </a:p>
          <a:p>
            <a:endParaRPr lang="pt-BR" dirty="0" smtClean="0"/>
          </a:p>
          <a:p>
            <a:r>
              <a:rPr lang="pt-BR" dirty="0" smtClean="0"/>
              <a:t>	- Como a perspectiva de crescimento de lucro para os próximos anos não é muito boa, definimos como objetivo da segmentação </a:t>
            </a:r>
            <a:r>
              <a:rPr lang="pt-BR" b="1" dirty="0" smtClean="0"/>
              <a:t>o aumento da receita</a:t>
            </a:r>
            <a:r>
              <a:rPr lang="pt-BR" dirty="0" smtClean="0"/>
              <a:t>. Posteriormente este poderia ser um indicador de sucesso desta segmentação.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Critério:</a:t>
            </a:r>
          </a:p>
          <a:p>
            <a:r>
              <a:rPr lang="pt-BR" dirty="0"/>
              <a:t>	</a:t>
            </a:r>
            <a:r>
              <a:rPr lang="pt-BR" dirty="0" smtClean="0"/>
              <a:t>- Vamos segmentar o cliente com base no seu potencial de aumento de compra. Basicamente, queremos saber </a:t>
            </a:r>
            <a:r>
              <a:rPr lang="pt-BR" b="1" dirty="0" smtClean="0"/>
              <a:t>onde buscar a receita que precisamos.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53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2789C9D7-DFF1-42E1-88B8-2A1A22B7D40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588DFD-861D-427A-8CF2-D1EFB519B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1806" y="428365"/>
            <a:ext cx="3418703" cy="914401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Sumário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B5BC324F-3AA6-4C1B-BD15-BC50BF018B4C}"/>
              </a:ext>
            </a:extLst>
          </p:cNvPr>
          <p:cNvSpPr txBox="1">
            <a:spLocks/>
          </p:cNvSpPr>
          <p:nvPr/>
        </p:nvSpPr>
        <p:spPr>
          <a:xfrm>
            <a:off x="547816" y="1342766"/>
            <a:ext cx="10066638" cy="4172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/>
              <a:t>1. Quem são nossos clientes?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Um pouco de conhecimento sobre nossa base.</a:t>
            </a:r>
          </a:p>
          <a:p>
            <a:pPr marL="457200" indent="-457200" algn="l">
              <a:buFontTx/>
              <a:buChar char="-"/>
            </a:pPr>
            <a:r>
              <a:rPr lang="pt-BR" sz="2800" dirty="0" smtClean="0"/>
              <a:t>Insights.</a:t>
            </a:r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2. Como podemos segmentar nossos clientes?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Uma </a:t>
            </a:r>
            <a:r>
              <a:rPr lang="pt-BR" sz="2800" dirty="0" smtClean="0"/>
              <a:t>proposta </a:t>
            </a:r>
            <a:r>
              <a:rPr lang="pt-BR" sz="2800" dirty="0"/>
              <a:t>de </a:t>
            </a:r>
            <a:r>
              <a:rPr lang="pt-BR" sz="2800" dirty="0" smtClean="0"/>
              <a:t>segmentação: em busca de aumento de receita.</a:t>
            </a:r>
            <a:endParaRPr lang="pt-BR" sz="2800" dirty="0"/>
          </a:p>
          <a:p>
            <a:pPr marL="457200" indent="-457200" algn="l">
              <a:buFontTx/>
              <a:buChar char="-"/>
            </a:pPr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3. Um modelo de classificação de clientes.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Vamos ser mais assertivos em nossas campanhas?</a:t>
            </a:r>
          </a:p>
        </p:txBody>
      </p:sp>
    </p:spTree>
    <p:extLst>
      <p:ext uri="{BB962C8B-B14F-4D97-AF65-F5344CB8AC3E}">
        <p14:creationId xmlns:p14="http://schemas.microsoft.com/office/powerpoint/2010/main" val="32935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87022" y="611350"/>
            <a:ext cx="11213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Quase 30% da nossa base de clientes não tem filhos, mas a receita gerada por eles representa quase 55%.</a:t>
            </a:r>
            <a:endParaRPr lang="pt-BR" sz="1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545471" y="4601710"/>
            <a:ext cx="419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 mediana da receita total dos últimos dois anos de quem não tem filhos é 4x maior que a mediana de quem tem um filho: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Segmentação – quantidade de filhos</a:t>
            </a: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34" y="3791809"/>
            <a:ext cx="6176809" cy="262658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56" y="1209536"/>
            <a:ext cx="3029630" cy="202717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194" y="1162402"/>
            <a:ext cx="2862558" cy="205955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99A4D406-ADA1-44CA-B8F0-92B1466F156C}"/>
              </a:ext>
            </a:extLst>
          </p:cNvPr>
          <p:cNvSpPr/>
          <p:nvPr/>
        </p:nvSpPr>
        <p:spPr>
          <a:xfrm>
            <a:off x="1146925" y="1908069"/>
            <a:ext cx="375465" cy="1224628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99A4D406-ADA1-44CA-B8F0-92B1466F156C}"/>
              </a:ext>
            </a:extLst>
          </p:cNvPr>
          <p:cNvSpPr/>
          <p:nvPr/>
        </p:nvSpPr>
        <p:spPr>
          <a:xfrm>
            <a:off x="4030262" y="1357245"/>
            <a:ext cx="375465" cy="1775452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99A4D406-ADA1-44CA-B8F0-92B1466F156C}"/>
              </a:ext>
            </a:extLst>
          </p:cNvPr>
          <p:cNvSpPr/>
          <p:nvPr/>
        </p:nvSpPr>
        <p:spPr>
          <a:xfrm>
            <a:off x="8178778" y="3991614"/>
            <a:ext cx="1200150" cy="2241020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928" y="3132697"/>
            <a:ext cx="2827769" cy="57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0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87022" y="611350"/>
            <a:ext cx="11213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Também em nossa análise, observamos que a renda e a receita total apresentam uma correlação positiva :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63353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Segmentação –  Renda</a:t>
            </a: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85" y="2186807"/>
            <a:ext cx="6830524" cy="314226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166" y="1801120"/>
            <a:ext cx="3055837" cy="38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45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603015"/>
            <a:ext cx="11213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Com isso, nossa proposta de segmentação leva em consideração a quantidade de filhos e a renda.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63353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Segmentação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1132146"/>
            <a:ext cx="11213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Clientes potenciais A (alto potencial): os clientes sem filhos e com a renda acima </a:t>
            </a:r>
            <a:r>
              <a:rPr lang="pt-BR" sz="1600" dirty="0"/>
              <a:t>de </a:t>
            </a:r>
            <a:r>
              <a:rPr lang="pt-BR" sz="1600" dirty="0" smtClean="0"/>
              <a:t>~$75500 </a:t>
            </a:r>
            <a:r>
              <a:rPr lang="pt-BR" sz="1600" dirty="0"/>
              <a:t>(~</a:t>
            </a:r>
            <a:r>
              <a:rPr lang="pt-BR" sz="1600" dirty="0" smtClean="0"/>
              <a:t>12% do total dos clientes).</a:t>
            </a:r>
            <a:endParaRPr lang="pt-BR" sz="1600" dirty="0"/>
          </a:p>
          <a:p>
            <a:r>
              <a:rPr lang="pt-BR" sz="1600" dirty="0" smtClean="0"/>
              <a:t>Clientes potenciais B (médio potencial)</a:t>
            </a:r>
            <a:r>
              <a:rPr lang="pt-BR" sz="1600" dirty="0" smtClean="0"/>
              <a:t>: </a:t>
            </a:r>
            <a:r>
              <a:rPr lang="pt-BR" sz="1600" dirty="0"/>
              <a:t>os clientes sem filhos e com a renda entre </a:t>
            </a:r>
            <a:r>
              <a:rPr lang="pt-BR" sz="1600" dirty="0" smtClean="0"/>
              <a:t>~$58400 e ~$75500 (~9% do total de clientes).</a:t>
            </a:r>
            <a:endParaRPr lang="pt-BR" sz="1600" dirty="0" smtClean="0"/>
          </a:p>
          <a:p>
            <a:r>
              <a:rPr lang="pt-BR" sz="1600" dirty="0"/>
              <a:t>Clientes potenciais </a:t>
            </a:r>
            <a:r>
              <a:rPr lang="pt-BR" sz="1600" dirty="0" smtClean="0"/>
              <a:t>C </a:t>
            </a:r>
            <a:r>
              <a:rPr lang="pt-BR" sz="1600" dirty="0"/>
              <a:t>(médio potencial): os clientes </a:t>
            </a:r>
            <a:r>
              <a:rPr lang="pt-BR" sz="1600" dirty="0" smtClean="0"/>
              <a:t>com filhos </a:t>
            </a:r>
            <a:r>
              <a:rPr lang="pt-BR" sz="1600" dirty="0"/>
              <a:t>e com a renda entre </a:t>
            </a:r>
            <a:r>
              <a:rPr lang="pt-BR" sz="1600" dirty="0" smtClean="0"/>
              <a:t>~$58400 </a:t>
            </a:r>
            <a:r>
              <a:rPr lang="pt-BR" sz="1600" dirty="0"/>
              <a:t>e </a:t>
            </a:r>
            <a:r>
              <a:rPr lang="pt-BR" sz="1600" dirty="0" smtClean="0"/>
              <a:t>~$75500 (~19</a:t>
            </a:r>
            <a:r>
              <a:rPr lang="pt-BR" sz="1600" dirty="0"/>
              <a:t>% do total de clientes</a:t>
            </a:r>
            <a:r>
              <a:rPr lang="pt-BR" sz="1600" dirty="0" smtClean="0"/>
              <a:t>).</a:t>
            </a:r>
            <a:endParaRPr lang="pt-BR" sz="1600" dirty="0"/>
          </a:p>
          <a:p>
            <a:r>
              <a:rPr lang="pt-BR" sz="1600" dirty="0" smtClean="0"/>
              <a:t>Clientes </a:t>
            </a:r>
            <a:r>
              <a:rPr lang="pt-BR" sz="1600" dirty="0"/>
              <a:t>potenciais </a:t>
            </a:r>
            <a:r>
              <a:rPr lang="pt-BR" sz="1600" dirty="0" smtClean="0"/>
              <a:t>D (baixo potencial): Demais clientes.</a:t>
            </a:r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71" y="2474655"/>
            <a:ext cx="4240858" cy="291693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863" y="2980927"/>
            <a:ext cx="1826079" cy="1715034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9624779" y="3601951"/>
            <a:ext cx="2109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Nossa base ficaria segmentada desta forma</a:t>
            </a:r>
            <a:endParaRPr lang="pt-BR" sz="1600" dirty="0"/>
          </a:p>
        </p:txBody>
      </p:sp>
      <p:sp>
        <p:nvSpPr>
          <p:cNvPr id="24" name="Seta: para a Direita 26">
            <a:extLst>
              <a:ext uri="{FF2B5EF4-FFF2-40B4-BE49-F238E27FC236}">
                <a16:creationId xmlns:a16="http://schemas.microsoft.com/office/drawing/2014/main" xmlns="" id="{3194D331-B309-4A08-8A57-41F7F2A1C21B}"/>
              </a:ext>
            </a:extLst>
          </p:cNvPr>
          <p:cNvSpPr/>
          <p:nvPr/>
        </p:nvSpPr>
        <p:spPr>
          <a:xfrm rot="10800000">
            <a:off x="9234529" y="3933123"/>
            <a:ext cx="234256" cy="164167"/>
          </a:xfrm>
          <a:prstGeom prst="rightArrow">
            <a:avLst/>
          </a:prstGeom>
          <a:solidFill>
            <a:srgbClr val="FF2D2D"/>
          </a:solidFill>
          <a:ln w="31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425685" y="5527372"/>
            <a:ext cx="4010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Para os clientes A, o percentil </a:t>
            </a:r>
            <a:r>
              <a:rPr lang="pt-BR" sz="1600" dirty="0" smtClean="0"/>
              <a:t>0.85 (~$75500 ).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Para os clientes B, o percentil </a:t>
            </a:r>
            <a:r>
              <a:rPr lang="pt-BR" sz="1600" dirty="0" smtClean="0"/>
              <a:t>0.60 (~$58400).</a:t>
            </a:r>
            <a:endParaRPr lang="pt-BR" sz="1600" dirty="0"/>
          </a:p>
        </p:txBody>
      </p:sp>
      <p:sp>
        <p:nvSpPr>
          <p:cNvPr id="26" name="Seta: para a Direita 26">
            <a:extLst>
              <a:ext uri="{FF2B5EF4-FFF2-40B4-BE49-F238E27FC236}">
                <a16:creationId xmlns:a16="http://schemas.microsoft.com/office/drawing/2014/main" xmlns="" id="{3194D331-B309-4A08-8A57-41F7F2A1C21B}"/>
              </a:ext>
            </a:extLst>
          </p:cNvPr>
          <p:cNvSpPr/>
          <p:nvPr/>
        </p:nvSpPr>
        <p:spPr>
          <a:xfrm rot="16200000">
            <a:off x="2512691" y="5029583"/>
            <a:ext cx="234256" cy="164167"/>
          </a:xfrm>
          <a:prstGeom prst="rightArrow">
            <a:avLst/>
          </a:prstGeom>
          <a:solidFill>
            <a:srgbClr val="FF2D2D"/>
          </a:solidFill>
          <a:ln w="31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922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FDBE5A5-2BF1-44AE-AF37-AD68A545CB9B}"/>
              </a:ext>
            </a:extLst>
          </p:cNvPr>
          <p:cNvSpPr txBox="1"/>
          <p:nvPr/>
        </p:nvSpPr>
        <p:spPr>
          <a:xfrm>
            <a:off x="194619" y="145753"/>
            <a:ext cx="7034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3. </a:t>
            </a:r>
            <a:r>
              <a:rPr lang="pt-BR" sz="3200" dirty="0">
                <a:solidFill>
                  <a:srgbClr val="FF0000"/>
                </a:solidFill>
              </a:rPr>
              <a:t>Um modelo de classificação de clientes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244F971-9CC6-4B9F-BB47-09A82C7B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AB454FF3-D826-44A3-B2CE-C7028527CED8}"/>
              </a:ext>
            </a:extLst>
          </p:cNvPr>
          <p:cNvSpPr txBox="1"/>
          <p:nvPr/>
        </p:nvSpPr>
        <p:spPr>
          <a:xfrm>
            <a:off x="1344681" y="2474893"/>
            <a:ext cx="97750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800" dirty="0" smtClean="0">
              <a:solidFill>
                <a:srgbClr val="FF0000"/>
              </a:solidFill>
            </a:endParaRPr>
          </a:p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Vamos </a:t>
            </a:r>
            <a:r>
              <a:rPr lang="pt-BR" sz="2800" dirty="0">
                <a:solidFill>
                  <a:srgbClr val="FF0000"/>
                </a:solidFill>
              </a:rPr>
              <a:t>ser mais assertivos em nossas campanhas?</a:t>
            </a:r>
          </a:p>
          <a:p>
            <a:pPr algn="ctr"/>
            <a:endParaRPr lang="pt-BR" sz="2800" dirty="0">
              <a:solidFill>
                <a:srgbClr val="FF0000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1A83A55E-BA2A-463B-81EE-66BF3044D7B4}"/>
              </a:ext>
            </a:extLst>
          </p:cNvPr>
          <p:cNvCxnSpPr>
            <a:cxnSpLocks/>
          </p:cNvCxnSpPr>
          <p:nvPr/>
        </p:nvCxnSpPr>
        <p:spPr>
          <a:xfrm>
            <a:off x="3827505" y="3429000"/>
            <a:ext cx="6403889" cy="0"/>
          </a:xfrm>
          <a:prstGeom prst="line">
            <a:avLst/>
          </a:prstGeom>
          <a:ln w="57150">
            <a:solidFill>
              <a:srgbClr val="FF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44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774465"/>
            <a:ext cx="11213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Com o objetivo de melhorar o desempenho da sexta campanha, criamos um modelo de classificação de clientes utilizando o algoritmo regressão logística, bastante utilizado para esta finalidade.</a:t>
            </a:r>
          </a:p>
          <a:p>
            <a:endParaRPr lang="pt-BR" sz="1600" dirty="0" smtClean="0"/>
          </a:p>
          <a:p>
            <a:r>
              <a:rPr lang="pt-BR" sz="1600" dirty="0" smtClean="0"/>
              <a:t>O objetivo era obter uma probabilidade (para cada cliente) de ele comprar ou não o </a:t>
            </a:r>
            <a:r>
              <a:rPr lang="pt-BR" sz="1600" dirty="0" err="1" smtClean="0"/>
              <a:t>gadget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Modelo de classificação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9871" y="2123798"/>
            <a:ext cx="79210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As colunas preditoras (x) que melhor contribuíram para o modelo foram:</a:t>
            </a:r>
          </a:p>
          <a:p>
            <a:endParaRPr lang="pt-BR" sz="1600" dirty="0"/>
          </a:p>
          <a:p>
            <a:r>
              <a:rPr lang="pt-BR" sz="1600" dirty="0" smtClean="0"/>
              <a:t>'</a:t>
            </a:r>
            <a:r>
              <a:rPr lang="pt-BR" sz="1600" dirty="0" err="1" smtClean="0"/>
              <a:t>Recency</a:t>
            </a:r>
            <a:r>
              <a:rPr lang="pt-BR" sz="1600" dirty="0" smtClean="0"/>
              <a:t>‘  - Qtde de dias desde a última compra</a:t>
            </a:r>
          </a:p>
          <a:p>
            <a:r>
              <a:rPr lang="pt-BR" sz="1600" dirty="0" smtClean="0"/>
              <a:t>'</a:t>
            </a:r>
            <a:r>
              <a:rPr lang="pt-BR" sz="1600" dirty="0" err="1" smtClean="0"/>
              <a:t>MntTotal</a:t>
            </a:r>
            <a:r>
              <a:rPr lang="pt-BR" sz="1600" dirty="0" smtClean="0"/>
              <a:t>‘ – Receita </a:t>
            </a:r>
          </a:p>
          <a:p>
            <a:r>
              <a:rPr lang="pt-BR" sz="1600" dirty="0" smtClean="0"/>
              <a:t>'</a:t>
            </a:r>
            <a:r>
              <a:rPr lang="pt-BR" sz="1600" dirty="0" err="1" smtClean="0"/>
              <a:t>Income</a:t>
            </a:r>
            <a:r>
              <a:rPr lang="pt-BR" sz="1600" dirty="0" smtClean="0"/>
              <a:t>‘ – Renda </a:t>
            </a:r>
          </a:p>
          <a:p>
            <a:r>
              <a:rPr lang="pt-BR" sz="1600" dirty="0" smtClean="0"/>
              <a:t>'Education_2n </a:t>
            </a:r>
            <a:r>
              <a:rPr lang="pt-BR" sz="1600" dirty="0" err="1" smtClean="0"/>
              <a:t>Cycle</a:t>
            </a:r>
            <a:r>
              <a:rPr lang="pt-BR" sz="1600" dirty="0" smtClean="0"/>
              <a:t>‘</a:t>
            </a:r>
          </a:p>
          <a:p>
            <a:r>
              <a:rPr lang="pt-BR" sz="1600" dirty="0" smtClean="0"/>
              <a:t>‘</a:t>
            </a:r>
            <a:r>
              <a:rPr lang="pt-BR" sz="1600" dirty="0" err="1" smtClean="0"/>
              <a:t>Education_Master</a:t>
            </a:r>
            <a:r>
              <a:rPr lang="pt-BR" sz="1600" dirty="0" smtClean="0"/>
              <a:t>‘          Educação (dummy columns)</a:t>
            </a:r>
          </a:p>
          <a:p>
            <a:r>
              <a:rPr lang="pt-BR" sz="1600" dirty="0" smtClean="0"/>
              <a:t>'</a:t>
            </a:r>
            <a:r>
              <a:rPr lang="pt-BR" sz="1600" dirty="0" err="1" smtClean="0"/>
              <a:t>Education_PhD</a:t>
            </a:r>
            <a:r>
              <a:rPr lang="pt-BR" sz="1600" dirty="0" smtClean="0"/>
              <a:t>'</a:t>
            </a:r>
          </a:p>
          <a:p>
            <a:r>
              <a:rPr lang="pt-BR" sz="1600" dirty="0" smtClean="0"/>
              <a:t> </a:t>
            </a:r>
            <a:r>
              <a:rPr lang="pt-BR" sz="1600" dirty="0"/>
              <a:t>'</a:t>
            </a:r>
            <a:r>
              <a:rPr lang="pt-BR" sz="1600" dirty="0" err="1"/>
              <a:t>Marital_Status_Divorced</a:t>
            </a:r>
            <a:r>
              <a:rPr lang="pt-BR" sz="1600" dirty="0" smtClean="0"/>
              <a:t>',</a:t>
            </a:r>
          </a:p>
          <a:p>
            <a:r>
              <a:rPr lang="pt-BR" sz="1600" dirty="0" smtClean="0"/>
              <a:t>'</a:t>
            </a:r>
            <a:r>
              <a:rPr lang="pt-BR" sz="1600" dirty="0" err="1" smtClean="0"/>
              <a:t>Marital_Status_Married</a:t>
            </a:r>
            <a:r>
              <a:rPr lang="pt-BR" sz="1600" dirty="0" smtClean="0"/>
              <a:t>‘         Estado civil (dummy columns)</a:t>
            </a:r>
          </a:p>
          <a:p>
            <a:r>
              <a:rPr lang="pt-BR" sz="1600" dirty="0" smtClean="0"/>
              <a:t>'</a:t>
            </a:r>
            <a:r>
              <a:rPr lang="pt-BR" sz="1600" dirty="0" err="1" smtClean="0"/>
              <a:t>Marital_Status_Single</a:t>
            </a:r>
            <a:r>
              <a:rPr lang="pt-BR" sz="1600" dirty="0" smtClean="0"/>
              <a:t>'</a:t>
            </a:r>
          </a:p>
          <a:p>
            <a:r>
              <a:rPr lang="pt-BR" sz="1600" dirty="0" smtClean="0"/>
              <a:t>'</a:t>
            </a:r>
            <a:r>
              <a:rPr lang="pt-BR" sz="1600" dirty="0" err="1" smtClean="0"/>
              <a:t>AcceptedTotalFirstFiveCmps</a:t>
            </a:r>
            <a:r>
              <a:rPr lang="pt-BR" sz="1600" dirty="0" smtClean="0"/>
              <a:t>‘ –  Quantas campanhas o cliente respondeu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2456981" y="4101850"/>
            <a:ext cx="54992" cy="7749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>
            <a:off x="1984109" y="3352287"/>
            <a:ext cx="107449" cy="7495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93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63353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Modelo de classificação - resultados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321912" y="2691101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Métrica AUC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9871" y="750531"/>
            <a:ext cx="10312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modelo atribuiu para cada cliente a probabilidade (entre 0 a 1) de ele comprar o </a:t>
            </a:r>
            <a:r>
              <a:rPr lang="pt-BR" sz="1400" dirty="0" err="1" smtClean="0"/>
              <a:t>gadget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 smtClean="0"/>
              <a:t>Quando a probabilidade do cliente comprar é maior que 0,5 (50%), o modelo traz </a:t>
            </a:r>
            <a:r>
              <a:rPr lang="pt-BR" sz="1400" dirty="0" err="1" smtClean="0"/>
              <a:t>True</a:t>
            </a:r>
            <a:r>
              <a:rPr lang="pt-BR" sz="1400" dirty="0" smtClean="0"/>
              <a:t>. Se menor, o modelo traz False.</a:t>
            </a:r>
          </a:p>
          <a:p>
            <a:endParaRPr lang="pt-BR" sz="1400" dirty="0" smtClean="0"/>
          </a:p>
          <a:p>
            <a:r>
              <a:rPr lang="pt-BR" sz="1400" dirty="0" smtClean="0"/>
              <a:t>Durante o treinamento e teste do modelo, para os casos em que o modelo trouxe que o cliente compraria, 67% (</a:t>
            </a:r>
            <a:r>
              <a:rPr lang="pt-BR" sz="1400" i="1" dirty="0" err="1" smtClean="0"/>
              <a:t>precision</a:t>
            </a:r>
            <a:r>
              <a:rPr lang="pt-BR" sz="1400" dirty="0" smtClean="0"/>
              <a:t>) de fato comprou (com base no piloto).</a:t>
            </a:r>
          </a:p>
          <a:p>
            <a:endParaRPr lang="pt-BR" sz="1400" dirty="0"/>
          </a:p>
          <a:p>
            <a:r>
              <a:rPr lang="pt-BR" sz="1400" dirty="0" smtClean="0"/>
              <a:t>Já do total de clientes que respondeu no piloto que compraria, o modelo só conseguiu identificar 23% deles (</a:t>
            </a:r>
            <a:r>
              <a:rPr lang="pt-BR" sz="1400" i="1" dirty="0" smtClean="0"/>
              <a:t>recall</a:t>
            </a:r>
            <a:r>
              <a:rPr lang="pt-BR" sz="1400" dirty="0" smtClean="0"/>
              <a:t>).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29871" y="5852034"/>
            <a:ext cx="12062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Achamos os resultados do modelo suficientes para obtermos um melhor desempenho na sexta campanha.</a:t>
            </a:r>
          </a:p>
          <a:p>
            <a:r>
              <a:rPr lang="pt-BR" sz="1400" dirty="0" smtClean="0"/>
              <a:t>Em nosso caso, é melhor uma precisão alta e um recall baixo do que o contrário. Isso porque a campanha gera um custo de $3 por cliente. É mais interessante tentarmos ser mais assertivos (precisão) do que tentar encontrar todos os clientes que aceitariam comprar.</a:t>
            </a:r>
            <a:endParaRPr lang="pt-BR" sz="16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730" y="2941858"/>
            <a:ext cx="4460121" cy="284887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948" y="2959289"/>
            <a:ext cx="12573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80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774465"/>
            <a:ext cx="11213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Quando aplicamos o modelo em toda a base, tivemos uma taxa de sucesso de 70% (no piloto era 15</a:t>
            </a:r>
            <a:r>
              <a:rPr lang="pt-BR" sz="1600" dirty="0"/>
              <a:t>%). Em termos de resultados financeiros, teríamos uma receita de </a:t>
            </a:r>
            <a:r>
              <a:rPr lang="pt-BR" sz="1600" dirty="0" smtClean="0"/>
              <a:t>$1012 e </a:t>
            </a:r>
            <a:r>
              <a:rPr lang="pt-BR" sz="1600" dirty="0"/>
              <a:t>um custo de </a:t>
            </a:r>
            <a:r>
              <a:rPr lang="pt-BR" sz="1600" dirty="0" smtClean="0"/>
              <a:t>$396 </a:t>
            </a:r>
            <a:r>
              <a:rPr lang="pt-BR" sz="1600" b="1" dirty="0" smtClean="0"/>
              <a:t>(lucro </a:t>
            </a:r>
            <a:r>
              <a:rPr lang="pt-BR" sz="1600" b="1" dirty="0"/>
              <a:t>de </a:t>
            </a:r>
            <a:r>
              <a:rPr lang="pt-BR" sz="1600" b="1" dirty="0" smtClean="0"/>
              <a:t>$616)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Porém, a quantidade de clientes caiu bastante (~60%).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Aplicação </a:t>
            </a:r>
            <a:r>
              <a:rPr lang="pt-BR" dirty="0" smtClean="0">
                <a:solidFill>
                  <a:srgbClr val="FF0000"/>
                </a:solidFill>
              </a:rPr>
              <a:t>do m</a:t>
            </a:r>
            <a:r>
              <a:rPr lang="pt-BR" dirty="0" smtClean="0">
                <a:solidFill>
                  <a:srgbClr val="FF0000"/>
                </a:solidFill>
              </a:rPr>
              <a:t>odelo de classificação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841395" y="3403250"/>
            <a:ext cx="6007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 se assumirmos que o cliente vai comprar não apenas quando a probabilidade disso acontecer for maior que 0,5 (50%), mas quando a probabilidade for maior que 0,3 (30%)?</a:t>
            </a:r>
          </a:p>
          <a:p>
            <a:endParaRPr lang="pt-BR" dirty="0"/>
          </a:p>
          <a:p>
            <a:r>
              <a:rPr lang="pt-BR" dirty="0" smtClean="0"/>
              <a:t>Erraríamos mais, ou seja, a taxa de sucesso cairia, porém, alcançaríamos mais clientes.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89" y="2308153"/>
            <a:ext cx="4015101" cy="33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8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774465"/>
            <a:ext cx="11213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Fizemos um teste </a:t>
            </a:r>
            <a:r>
              <a:rPr lang="pt-BR" sz="1600" dirty="0"/>
              <a:t>assumindo </a:t>
            </a:r>
            <a:r>
              <a:rPr lang="pt-BR" sz="1600" dirty="0" smtClean="0"/>
              <a:t>que o cliente iria comprar </a:t>
            </a:r>
            <a:r>
              <a:rPr lang="pt-BR" sz="1600" dirty="0"/>
              <a:t>não apenas quando a probabilidade disso acontecer for maior que 0,5 (50%), mas quando a probabilidade for maior que 0,3 (30</a:t>
            </a:r>
            <a:r>
              <a:rPr lang="pt-BR" sz="1600" dirty="0" smtClean="0"/>
              <a:t>%):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63353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Otimização do lucro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824248" y="3026815"/>
            <a:ext cx="6007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quantidade de clientes que realmente comprariam (com base no piloto) aumentou, mas não na mesma proporção quantidade de envios da campanha. Com isso, a taxa de sucesso caiu para ~57%.</a:t>
            </a:r>
          </a:p>
          <a:p>
            <a:endParaRPr lang="pt-BR" dirty="0" smtClean="0"/>
          </a:p>
          <a:p>
            <a:r>
              <a:rPr lang="pt-BR" dirty="0" smtClean="0"/>
              <a:t>Porém, em </a:t>
            </a:r>
            <a:r>
              <a:rPr lang="pt-BR" dirty="0"/>
              <a:t>termos de resultados financeiros, teríamos uma receita de </a:t>
            </a:r>
            <a:r>
              <a:rPr lang="pt-BR" dirty="0" smtClean="0"/>
              <a:t>$1892 </a:t>
            </a:r>
            <a:r>
              <a:rPr lang="pt-BR" dirty="0"/>
              <a:t>e um custo de </a:t>
            </a:r>
            <a:r>
              <a:rPr lang="pt-BR" dirty="0" smtClean="0"/>
              <a:t>$906 </a:t>
            </a:r>
            <a:r>
              <a:rPr lang="pt-BR" b="1" dirty="0"/>
              <a:t>(lucro de </a:t>
            </a:r>
            <a:r>
              <a:rPr lang="pt-BR" b="1" dirty="0" smtClean="0"/>
              <a:t>$986)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91" y="2008142"/>
            <a:ext cx="4273157" cy="349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9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63353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Otimização do lucro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763580"/>
            <a:ext cx="11213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Com isso, criamos uma tabela contendo a receita, custo e lucro previsto para cada valor limite de probabilidade que quisermos optar.</a:t>
            </a:r>
          </a:p>
          <a:p>
            <a:endParaRPr lang="pt-BR" sz="1600" dirty="0"/>
          </a:p>
          <a:p>
            <a:r>
              <a:rPr lang="pt-BR" sz="1600" dirty="0" smtClean="0"/>
              <a:t>Essa decisão ficaria a cargo do gestor.</a:t>
            </a:r>
            <a:endParaRPr lang="pt-BR" sz="1600" dirty="0"/>
          </a:p>
          <a:p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377" y="1765738"/>
            <a:ext cx="2375030" cy="49439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697" y="1762841"/>
            <a:ext cx="4300690" cy="494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60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9205" y="6010301"/>
            <a:ext cx="1075295" cy="73120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4698217" y="2747005"/>
            <a:ext cx="3047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rgbClr val="FF0000"/>
                </a:solidFill>
              </a:rPr>
              <a:t>Dúvidas?</a:t>
            </a:r>
            <a:endParaRPr lang="pt-BR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3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FDBE5A5-2BF1-44AE-AF37-AD68A545CB9B}"/>
              </a:ext>
            </a:extLst>
          </p:cNvPr>
          <p:cNvSpPr txBox="1"/>
          <p:nvPr/>
        </p:nvSpPr>
        <p:spPr>
          <a:xfrm>
            <a:off x="194619" y="177284"/>
            <a:ext cx="70340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pt-BR" sz="3200" dirty="0">
                <a:solidFill>
                  <a:srgbClr val="FF0000"/>
                </a:solidFill>
              </a:rPr>
              <a:t>Quem são nossos clientes?</a:t>
            </a:r>
          </a:p>
          <a:p>
            <a:pPr marL="457200" indent="-457200" algn="l">
              <a:buAutoNum type="arabicPeriod"/>
            </a:pP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244F971-9CC6-4B9F-BB47-09A82C7B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AB454FF3-D826-44A3-B2CE-C7028527CED8}"/>
              </a:ext>
            </a:extLst>
          </p:cNvPr>
          <p:cNvSpPr txBox="1"/>
          <p:nvPr/>
        </p:nvSpPr>
        <p:spPr>
          <a:xfrm>
            <a:off x="1973992" y="2364430"/>
            <a:ext cx="7466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Um pouco de conhecimento sobre nossa base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1A83A55E-BA2A-463B-81EE-66BF3044D7B4}"/>
              </a:ext>
            </a:extLst>
          </p:cNvPr>
          <p:cNvCxnSpPr>
            <a:cxnSpLocks/>
          </p:cNvCxnSpPr>
          <p:nvPr/>
        </p:nvCxnSpPr>
        <p:spPr>
          <a:xfrm>
            <a:off x="4371202" y="3318537"/>
            <a:ext cx="6403889" cy="0"/>
          </a:xfrm>
          <a:prstGeom prst="line">
            <a:avLst/>
          </a:prstGeom>
          <a:ln w="57150">
            <a:solidFill>
              <a:srgbClr val="FF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9E01614-62FE-4AE1-9DDD-51EEDB8A30A0}"/>
              </a:ext>
            </a:extLst>
          </p:cNvPr>
          <p:cNvSpPr txBox="1"/>
          <p:nvPr/>
        </p:nvSpPr>
        <p:spPr>
          <a:xfrm>
            <a:off x="129872" y="194884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Informações socioeconômicas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4A93023F-4D3A-4EA2-8F9A-85D8F800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21" y="1130911"/>
            <a:ext cx="5876025" cy="38836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5A72135-0593-413C-AECB-CA47CA15A7F7}"/>
              </a:ext>
            </a:extLst>
          </p:cNvPr>
          <p:cNvSpPr txBox="1"/>
          <p:nvPr/>
        </p:nvSpPr>
        <p:spPr>
          <a:xfrm>
            <a:off x="144162" y="5581269"/>
            <a:ext cx="10385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maioria dos nossos clientes são de meia-idade. 75% têm mais de 43 anos.</a:t>
            </a:r>
          </a:p>
          <a:p>
            <a:r>
              <a:rPr lang="pt-BR" b="1" dirty="0"/>
              <a:t>Porque não temos muitos clientes com menos de 43 anos? Isso faz parte da estratégia de marketing? Como podemos atingir esse público?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0AC7143-4C91-4FE8-A182-66F579E4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14" y="1964733"/>
            <a:ext cx="2156769" cy="22221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FCFEDB88-3848-4B03-9A74-860B00C3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A2F80039-290F-405A-B551-9DECF536708A}"/>
              </a:ext>
            </a:extLst>
          </p:cNvPr>
          <p:cNvSpPr txBox="1"/>
          <p:nvPr/>
        </p:nvSpPr>
        <p:spPr>
          <a:xfrm flipH="1">
            <a:off x="5171721" y="1758204"/>
            <a:ext cx="699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85% dos nossos clientes têm alguma graduação ou pós graduação.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A7D1BFBD-0E40-41A3-8E22-7EA0F6C8A1A3}"/>
              </a:ext>
            </a:extLst>
          </p:cNvPr>
          <p:cNvSpPr txBox="1"/>
          <p:nvPr/>
        </p:nvSpPr>
        <p:spPr>
          <a:xfrm flipH="1">
            <a:off x="5571820" y="5448719"/>
            <a:ext cx="489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70% têm mais que um filho.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3EBE4AE6-5097-42F2-87F7-B376A100FCE1}"/>
              </a:ext>
            </a:extLst>
          </p:cNvPr>
          <p:cNvSpPr txBox="1"/>
          <p:nvPr/>
        </p:nvSpPr>
        <p:spPr>
          <a:xfrm flipH="1">
            <a:off x="3666585" y="3544317"/>
            <a:ext cx="301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65% é casado ou mora junto.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xmlns="" id="{B7EA975A-3219-4189-9D73-0F244AA3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3128BA13-4D7B-4EB1-B311-4A2BDA7AE22F}"/>
              </a:ext>
            </a:extLst>
          </p:cNvPr>
          <p:cNvSpPr txBox="1"/>
          <p:nvPr/>
        </p:nvSpPr>
        <p:spPr>
          <a:xfrm>
            <a:off x="129872" y="163353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Informações socioeconômicas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70A0C344-3729-46F1-95E4-53BFD003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9" y="935421"/>
            <a:ext cx="4962739" cy="21125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28B160A-C366-4507-B211-02DD716282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8" b="398"/>
          <a:stretch/>
        </p:blipFill>
        <p:spPr>
          <a:xfrm>
            <a:off x="6640906" y="2623853"/>
            <a:ext cx="5406932" cy="22739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8BE222A-8EF9-4E46-8605-A578F9500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71" y="4721917"/>
            <a:ext cx="5188363" cy="18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5A72135-0593-413C-AECB-CA47CA15A7F7}"/>
              </a:ext>
            </a:extLst>
          </p:cNvPr>
          <p:cNvSpPr txBox="1"/>
          <p:nvPr/>
        </p:nvSpPr>
        <p:spPr>
          <a:xfrm>
            <a:off x="333044" y="5699206"/>
            <a:ext cx="10245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75% têm uma renda anual familiar menor que ~$ 68000, com uma media geral em torno de ~52000 (outliers removidos).</a:t>
            </a:r>
            <a:endParaRPr lang="pt-BR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784B415-A895-4AB4-B90C-13614382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53" y="2085154"/>
            <a:ext cx="2183464" cy="20931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E885EE22-DD67-4C93-ABA3-658124DC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136" y="1586722"/>
            <a:ext cx="4440324" cy="308997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C4F74523-2C96-4426-A803-6FCCEF6B48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1278100D-7FDB-42DE-9BD9-CCB8B5241616}"/>
              </a:ext>
            </a:extLst>
          </p:cNvPr>
          <p:cNvSpPr txBox="1"/>
          <p:nvPr/>
        </p:nvSpPr>
        <p:spPr>
          <a:xfrm>
            <a:off x="129872" y="163353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Informações socioeconômicas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19C2F6E6-20F2-4612-BC63-591D9BC6C81A}"/>
              </a:ext>
            </a:extLst>
          </p:cNvPr>
          <p:cNvSpPr txBox="1"/>
          <p:nvPr/>
        </p:nvSpPr>
        <p:spPr>
          <a:xfrm>
            <a:off x="129872" y="66462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Renda total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40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1D34DAC-0ECA-495A-9168-9CB6F9AC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72" y="1803611"/>
            <a:ext cx="7163207" cy="25686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44162" y="5773594"/>
            <a:ext cx="9527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Em geral, nossos clientes não costumam reclamar (quase 99% não fez nenhuma reclamação nos últimos 2 anos).</a:t>
            </a:r>
          </a:p>
          <a:p>
            <a:r>
              <a:rPr lang="pt-BR" sz="1600" b="1" dirty="0"/>
              <a:t>Contudo, esse comportamento deve ser melhor explorado. Como estamos escutando nossos clientes?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1FD5EE6A-9D8F-441B-8170-A2FFA545E769}"/>
              </a:ext>
            </a:extLst>
          </p:cNvPr>
          <p:cNvSpPr txBox="1"/>
          <p:nvPr/>
        </p:nvSpPr>
        <p:spPr>
          <a:xfrm>
            <a:off x="129872" y="66462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Reclamações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9CB02745-4747-4B59-B247-EC876124CB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898227E1-0DE5-4149-AB8B-874F1DA1BC85}"/>
              </a:ext>
            </a:extLst>
          </p:cNvPr>
          <p:cNvSpPr txBox="1"/>
          <p:nvPr/>
        </p:nvSpPr>
        <p:spPr>
          <a:xfrm>
            <a:off x="129872" y="194884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Relação Cliente X Empresa</a:t>
            </a:r>
          </a:p>
        </p:txBody>
      </p:sp>
      <p:sp>
        <p:nvSpPr>
          <p:cNvPr id="2" name="Retângulo 1"/>
          <p:cNvSpPr/>
          <p:nvPr/>
        </p:nvSpPr>
        <p:spPr>
          <a:xfrm>
            <a:off x="6117020" y="2754605"/>
            <a:ext cx="252249" cy="44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29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77C742BD-9AB4-418B-ADC8-025D03F519C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257561" y="4960542"/>
            <a:ext cx="11484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Nos últimos 2 anos, tivemos mais de 28 mil compras (na amostra analisada). A média de compras por cliente gira em </a:t>
            </a:r>
          </a:p>
          <a:p>
            <a:r>
              <a:rPr lang="pt-BR" sz="1600" dirty="0"/>
              <a:t>torno de 12,5 </a:t>
            </a:r>
            <a:r>
              <a:rPr lang="pt-BR" sz="1600" dirty="0" smtClean="0"/>
              <a:t>(</a:t>
            </a:r>
            <a:r>
              <a:rPr lang="pt-BR" sz="1600" dirty="0"/>
              <a:t>se não considerarmos a data do cadastro do cliente), ou seja, uma compra a cada dois meses. Quando aberto por canal, a frequência é ainda menor.</a:t>
            </a:r>
          </a:p>
          <a:p>
            <a:endParaRPr lang="pt-BR" sz="1600" dirty="0"/>
          </a:p>
          <a:p>
            <a:r>
              <a:rPr lang="pt-BR" sz="1600" dirty="0"/>
              <a:t>Se observarmos ainda, veremos que cerca de 25% dos clientes apresentou uma frequência 50% maior que a média geral</a:t>
            </a:r>
            <a:r>
              <a:rPr lang="pt-BR" sz="1600" b="1" dirty="0"/>
              <a:t>. Uma análise focada nestes clientes poderia ser feita posteriormente para entendermos quem são estes clientes.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86880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de </a:t>
            </a:r>
            <a:r>
              <a:rPr lang="pt-BR" dirty="0"/>
              <a:t>compras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B52C04D7-C505-4F83-B2AB-7DB429A4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13" y="1436512"/>
            <a:ext cx="4062689" cy="31857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DD31238-1161-4358-9EBD-809E5E68A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285" y="1897458"/>
            <a:ext cx="1845515" cy="197230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1B4F966F-DDD7-40B3-BB43-0D6FD15B79A5}"/>
              </a:ext>
            </a:extLst>
          </p:cNvPr>
          <p:cNvSpPr txBox="1"/>
          <p:nvPr/>
        </p:nvSpPr>
        <p:spPr>
          <a:xfrm>
            <a:off x="129872" y="131822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54337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953AC66B-B3EA-43A2-9C19-997B8748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4600480" y="1264252"/>
            <a:ext cx="7459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Quando olhamos a quantidade de compras por canal, vemos que a maioria dos nossos clientes comprou pelo menos uma vez em uma loja física ou pelo website.</a:t>
            </a:r>
          </a:p>
          <a:p>
            <a:r>
              <a:rPr lang="pt-BR" sz="1600" dirty="0"/>
              <a:t>Já no canal catálogo, cerca de 25% ainda não realizou nenhuma compra.</a:t>
            </a:r>
          </a:p>
          <a:p>
            <a:endParaRPr lang="pt-BR" sz="1600" dirty="0"/>
          </a:p>
          <a:p>
            <a:r>
              <a:rPr lang="pt-BR" sz="1600" b="1" dirty="0"/>
              <a:t>Qual </a:t>
            </a:r>
            <a:r>
              <a:rPr lang="pt-BR" sz="1600" b="1" dirty="0" smtClean="0"/>
              <a:t>destes </a:t>
            </a:r>
            <a:r>
              <a:rPr lang="pt-BR" sz="1600" b="1" dirty="0"/>
              <a:t>canais traz mais valor para o negócio (p.ex. positiva mais produtos, alcança mais clientes, maior receita e menor custo etc.)?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9428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de compras – por canal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54D8342-41F7-4129-B708-868C1FE9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9" y="1291209"/>
            <a:ext cx="3457800" cy="128308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5C76A3B0-EF8F-465D-B0D5-5D9222769FFF}"/>
              </a:ext>
            </a:extLst>
          </p:cNvPr>
          <p:cNvSpPr txBox="1"/>
          <p:nvPr/>
        </p:nvSpPr>
        <p:spPr>
          <a:xfrm>
            <a:off x="239199" y="3510267"/>
            <a:ext cx="1195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Além da loja física concentrar quase 50% de todas as compras nos últimos dois anos, nela, nossos clientes compraram em media quase 6 vezes (~60% mais que no canal catálogo e ~40% a mais que no canal website)*.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312EB4E1-DD6B-4721-ABB3-E2CDB420A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43" y="4555163"/>
            <a:ext cx="5087836" cy="133451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094EB50E-6B04-4F60-9602-F0C1D1C0D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218" y="3769887"/>
            <a:ext cx="4575325" cy="3005688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7EC23470-B1EB-4051-9A80-56CF3CFCFF64}"/>
              </a:ext>
            </a:extLst>
          </p:cNvPr>
          <p:cNvSpPr txBox="1"/>
          <p:nvPr/>
        </p:nvSpPr>
        <p:spPr>
          <a:xfrm>
            <a:off x="129872" y="194884"/>
            <a:ext cx="861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Relação Cliente X Empresa</a:t>
            </a: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xmlns="" id="{3194D331-B309-4A08-8A57-41F7F2A1C21B}"/>
              </a:ext>
            </a:extLst>
          </p:cNvPr>
          <p:cNvSpPr/>
          <p:nvPr/>
        </p:nvSpPr>
        <p:spPr>
          <a:xfrm>
            <a:off x="4152394" y="1825271"/>
            <a:ext cx="234256" cy="164167"/>
          </a:xfrm>
          <a:prstGeom prst="rightArrow">
            <a:avLst/>
          </a:prstGeom>
          <a:solidFill>
            <a:srgbClr val="FF2D2D"/>
          </a:solidFill>
          <a:ln w="31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EA482231-FA16-483A-9D80-633998497497}"/>
              </a:ext>
            </a:extLst>
          </p:cNvPr>
          <p:cNvSpPr/>
          <p:nvPr/>
        </p:nvSpPr>
        <p:spPr>
          <a:xfrm>
            <a:off x="4637551" y="5188299"/>
            <a:ext cx="444905" cy="335108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8061C88E-3B78-40E7-946C-80EF280F6B4F}"/>
              </a:ext>
            </a:extLst>
          </p:cNvPr>
          <p:cNvSpPr txBox="1"/>
          <p:nvPr/>
        </p:nvSpPr>
        <p:spPr>
          <a:xfrm>
            <a:off x="0" y="6584598"/>
            <a:ext cx="495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*Sem considerar a data do cadastro do cliente</a:t>
            </a:r>
          </a:p>
        </p:txBody>
      </p:sp>
    </p:spTree>
    <p:extLst>
      <p:ext uri="{BB962C8B-B14F-4D97-AF65-F5344CB8AC3E}">
        <p14:creationId xmlns:p14="http://schemas.microsoft.com/office/powerpoint/2010/main" val="918801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2336</Words>
  <Application>Microsoft Office PowerPoint</Application>
  <PresentationFormat>Widescreen</PresentationFormat>
  <Paragraphs>182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Tema do Office</vt:lpstr>
      <vt:lpstr>iFood CRM Data Analyst Case</vt:lpstr>
      <vt:lpstr>Sumário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iFood CRM Data Analyst Case</dc:title>
  <dc:creator>Daniel Gonzaga de Melo</dc:creator>
  <cp:lastModifiedBy>Daniel Gonzaga de Melo</cp:lastModifiedBy>
  <cp:revision>64</cp:revision>
  <dcterms:created xsi:type="dcterms:W3CDTF">2020-11-02T16:21:03Z</dcterms:created>
  <dcterms:modified xsi:type="dcterms:W3CDTF">2020-11-04T02:23:51Z</dcterms:modified>
</cp:coreProperties>
</file>