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Roboto Slab"/>
      <p:regular r:id="rId36"/>
      <p:bold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6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Slab-bold.fntdata"/><Relationship Id="rId14" Type="http://schemas.openxmlformats.org/officeDocument/2006/relationships/slide" Target="slides/slide10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3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2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1636684" y="2782750"/>
            <a:ext cx="6923116" cy="10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Font typeface="Roboto Slab"/>
              <a:buNone/>
            </a:pPr>
            <a:r>
              <a:rPr b="1" i="0" lang="es-MX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Deep Learning</a:t>
            </a:r>
            <a:endParaRPr b="1" i="0" sz="6000" u="none" cap="none" strike="noStrike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Resultado de imagen para deep learning"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8600" y="186884"/>
            <a:ext cx="2395339" cy="2175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deep learning" id="37" name="Shape 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824" y="5168900"/>
            <a:ext cx="2929026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0337" y="1638300"/>
            <a:ext cx="496252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430337" y="393700"/>
            <a:ext cx="45704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Perceptron Simplificado</a:t>
            </a:r>
            <a:endParaRPr b="1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299" y="609600"/>
            <a:ext cx="6270073" cy="53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90500" y="177800"/>
            <a:ext cx="4991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Red Neuronal multicapa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94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6950"/>
            <a:ext cx="91440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520700" y="152400"/>
            <a:ext cx="4165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Red Neuronal Multicapa 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33587"/>
            <a:ext cx="77914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2425" y="4910137"/>
            <a:ext cx="401955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0" y="23008"/>
            <a:ext cx="3378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Funciones de Error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79400" y="1397000"/>
            <a:ext cx="4610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Entropy Loss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162425" y="4248418"/>
            <a:ext cx="2249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Square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0" y="4177604"/>
            <a:ext cx="301282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funciones de error también pueden ser llamadas: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25673" y="303312"/>
            <a:ext cx="3446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Optimización de Loss 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4" y="2478086"/>
            <a:ext cx="5549715" cy="224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431800" y="1028700"/>
            <a:ext cx="6451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los algoritmos de optimización lo que buscamos encontrar son los parámetros que produzcan el mínimo error en la función de error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90589" y="163612"/>
            <a:ext cx="4940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Algoritmos de Optimización en Redes Neuronales</a:t>
            </a:r>
            <a:r>
              <a:rPr b="1" i="0" lang="es-MX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90589" y="1293912"/>
            <a:ext cx="22813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Gradiente Descendiente 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237" y="1777882"/>
            <a:ext cx="6270127" cy="4229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85343" y="112812"/>
            <a:ext cx="39549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71021"/>
            <a:ext cx="9144000" cy="167475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85343" y="1041400"/>
            <a:ext cx="54788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para computar los gradientes en una Red neuronal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14985"/>
            <a:ext cx="9144000" cy="345022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3492500" y="5063128"/>
            <a:ext cx="2540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 la Regla de la Cadena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380925" y="10697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</a:pPr>
            <a:r>
              <a:rPr b="1" i="0" lang="es-MX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Contenido	</a:t>
            </a:r>
            <a:endParaRPr b="1" i="0" sz="4800" u="none" cap="none" strike="noStrike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1203124" y="2796148"/>
            <a:ext cx="6975675" cy="3464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rgbClr val="0C0C0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Percepton</a:t>
            </a:r>
            <a:endParaRPr b="0" i="0" sz="2000" u="none" cap="none" strike="noStrike">
              <a:solidFill>
                <a:srgbClr val="0C0C0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rgbClr val="0C0C0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Multilayer Neural Network</a:t>
            </a:r>
            <a:endParaRPr/>
          </a:p>
          <a:p>
            <a:pPr indent="-4572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rgbClr val="0C0C0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Foward Propagation</a:t>
            </a:r>
            <a:endParaRPr b="0" i="0" sz="2000" u="none" cap="none" strike="noStrike">
              <a:solidFill>
                <a:srgbClr val="0C0C0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rgbClr val="0C0C0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Backpropagation</a:t>
            </a:r>
            <a:endParaRPr b="0" i="0" sz="2000" u="none" cap="none" strike="noStrike">
              <a:solidFill>
                <a:srgbClr val="0C0C0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rgbClr val="0C0C0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Stochastic Gradient Descent</a:t>
            </a:r>
            <a:endParaRPr b="0" i="0" sz="2000" u="none" cap="none" strike="noStrike">
              <a:solidFill>
                <a:srgbClr val="0C0C0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rgbClr val="0C0C0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Mini-Batch Gradient Descent</a:t>
            </a:r>
            <a:endParaRPr b="0" i="0" sz="2000" u="none" cap="none" strike="noStrike">
              <a:solidFill>
                <a:srgbClr val="0C0C0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rgbClr val="0C0C0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Momentum, RMSprop,  Adagrad, AdaDelta, ADAM</a:t>
            </a:r>
            <a:endParaRPr b="0" i="0" sz="2000" u="none" cap="none" strike="noStrik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Regularization</a:t>
            </a:r>
            <a:endParaRPr/>
          </a:p>
          <a:p>
            <a:pPr indent="-457200" lvl="1" marL="95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Batch-Normalization</a:t>
            </a:r>
            <a:endParaRPr/>
          </a:p>
          <a:p>
            <a:pPr indent="-457200" lvl="1" marL="95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Dropout</a:t>
            </a:r>
            <a:endParaRPr/>
          </a:p>
          <a:p>
            <a:pPr indent="-266700" lvl="1" marL="952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667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C0C0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5687" y="216509"/>
            <a:ext cx="2640013" cy="227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49825"/>
            <a:ext cx="9144000" cy="33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9604"/>
            <a:ext cx="9144000" cy="318399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304800" y="566736"/>
            <a:ext cx="5207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aplica la regla de la cadena a la función de error con respecto a los parámetros para obtener los gradientes de la función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24101"/>
            <a:ext cx="8953084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482600" y="1712039"/>
            <a:ext cx="299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Foward Propagation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711700" y="1653976"/>
            <a:ext cx="299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Backward Propagation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90589" y="163612"/>
            <a:ext cx="4940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Algoritmos de Optimización en Redes Neuronales</a:t>
            </a:r>
            <a:r>
              <a:rPr b="1" i="0" lang="es-MX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190589" y="1117719"/>
            <a:ext cx="49402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83B3D9"/>
                </a:solidFill>
              </a:rPr>
              <a:t>Mini-batch</a:t>
            </a:r>
            <a:r>
              <a:rPr b="1" i="0" lang="es-MX" sz="2000" u="none" cap="none" strike="noStrike">
                <a:solidFill>
                  <a:srgbClr val="83B3D9"/>
                </a:solidFill>
                <a:latin typeface="Arial"/>
                <a:ea typeface="Arial"/>
                <a:cs typeface="Arial"/>
                <a:sym typeface="Arial"/>
              </a:rPr>
              <a:t> Gradient Descent</a:t>
            </a:r>
            <a:endParaRPr b="0" i="0" sz="1400" u="none" cap="none" strike="noStrike">
              <a:solidFill>
                <a:srgbClr val="83B3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6925"/>
            <a:ext cx="9143999" cy="4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125"/>
            <a:ext cx="9144000" cy="56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9387"/>
            <a:ext cx="8977150" cy="237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90589" y="163612"/>
            <a:ext cx="4940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chemeClr val="accent1"/>
                </a:solidFill>
              </a:rPr>
              <a:t>Exponential weighted average 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3475"/>
            <a:ext cx="5342000" cy="26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800" y="3137350"/>
            <a:ext cx="2919575" cy="45415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5895975" y="3743900"/>
            <a:ext cx="24432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-MX"/>
              <a:t>Vt-1</a:t>
            </a:r>
            <a:r>
              <a:rPr i="1" lang="es-MX"/>
              <a:t> </a:t>
            </a:r>
            <a:r>
              <a:rPr lang="es-MX"/>
              <a:t>: es el parametro anterior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s-MX"/>
              <a:t>Theta</a:t>
            </a:r>
            <a:r>
              <a:rPr lang="es-MX"/>
              <a:t>: son las caracteristicas por ejemplo los dias en este caso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5928575" y="5275625"/>
            <a:ext cx="24432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highlight>
                  <a:srgbClr val="FFFFFF"/>
                </a:highlight>
              </a:rPr>
              <a:t>El hyper-</a:t>
            </a:r>
            <a:r>
              <a:rPr lang="es-MX">
                <a:highlight>
                  <a:srgbClr val="FFFFFF"/>
                </a:highlight>
              </a:rPr>
              <a:t>parámetro</a:t>
            </a:r>
            <a:r>
              <a:rPr lang="es-MX" sz="1800">
                <a:highlight>
                  <a:srgbClr val="FFFFFF"/>
                </a:highlight>
              </a:rPr>
              <a:t> </a:t>
            </a:r>
            <a:r>
              <a:rPr b="1" lang="es-MX" sz="1800">
                <a:highlight>
                  <a:srgbClr val="FFFFFF"/>
                </a:highlight>
              </a:rPr>
              <a:t>β </a:t>
            </a:r>
            <a:r>
              <a:rPr lang="es-MX">
                <a:highlight>
                  <a:srgbClr val="FFFFFF"/>
                </a:highlight>
              </a:rPr>
              <a:t>determina que tan suave o ruidosa se vea la </a:t>
            </a:r>
            <a:r>
              <a:rPr lang="es-MX">
                <a:highlight>
                  <a:srgbClr val="FFFFFF"/>
                </a:highlight>
              </a:rPr>
              <a:t>gráfica entre mas grande sea mas suave se verá la gráfica</a:t>
            </a:r>
            <a:endParaRPr sz="1800"/>
          </a:p>
        </p:txBody>
      </p:sp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5" y="3591500"/>
            <a:ext cx="5285425" cy="31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190589" y="163612"/>
            <a:ext cx="4940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Algoritmos de Learning rate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adaptativos</a:t>
            </a:r>
            <a:r>
              <a:rPr b="1" i="0" lang="es-MX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190589" y="1117719"/>
            <a:ext cx="546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83B3D9"/>
                </a:solidFill>
                <a:latin typeface="Arial"/>
                <a:ea typeface="Arial"/>
                <a:cs typeface="Arial"/>
                <a:sym typeface="Arial"/>
              </a:rPr>
              <a:t>Momentum</a:t>
            </a:r>
            <a:endParaRPr b="1" i="0" sz="1400" u="none" cap="none" strike="noStrike">
              <a:solidFill>
                <a:srgbClr val="83B3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00" y="2563476"/>
            <a:ext cx="68484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90639" y="2078644"/>
            <a:ext cx="54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/>
              <a:t>Algoritmo</a:t>
            </a:r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583675" y="4721175"/>
            <a:ext cx="23694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1600"/>
              <a:t>VdW | Vdb</a:t>
            </a:r>
            <a:r>
              <a:rPr lang="es-MX"/>
              <a:t>: es inicializada en un vector de ceros de la misma forma que </a:t>
            </a:r>
            <a:r>
              <a:rPr i="1" lang="es-MX" sz="1600"/>
              <a:t>dW |db</a:t>
            </a:r>
            <a:endParaRPr i="1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0" y="1885950"/>
            <a:ext cx="9063801" cy="355960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80189" y="1117719"/>
            <a:ext cx="54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83B3D9"/>
                </a:solidFill>
                <a:latin typeface="Arial"/>
                <a:ea typeface="Arial"/>
                <a:cs typeface="Arial"/>
                <a:sym typeface="Arial"/>
              </a:rPr>
              <a:t>Momentum</a:t>
            </a:r>
            <a:endParaRPr b="1" i="0" sz="1400" u="none" cap="none" strike="noStrike">
              <a:solidFill>
                <a:srgbClr val="83B3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5584625" y="0"/>
            <a:ext cx="3559375" cy="800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</a:pPr>
            <a:r>
              <a:rPr b="1" i="0" lang="es-MX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Perceptron</a:t>
            </a:r>
            <a:endParaRPr b="1" i="0" sz="4800" u="none" cap="none" strike="noStrike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60526"/>
            <a:ext cx="9101275" cy="383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90589" y="163612"/>
            <a:ext cx="4940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Algoritmos de Learning rate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adaptativos</a:t>
            </a:r>
            <a:r>
              <a:rPr b="1" i="0" lang="es-MX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90589" y="1117719"/>
            <a:ext cx="54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83B3D9"/>
                </a:solidFill>
              </a:rPr>
              <a:t>RMSprop</a:t>
            </a:r>
            <a:endParaRPr b="1" i="0" sz="1400" u="none" cap="none" strike="noStrike">
              <a:solidFill>
                <a:srgbClr val="83B3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90639" y="2078644"/>
            <a:ext cx="54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/>
              <a:t>Algoritmo</a:t>
            </a:r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00350"/>
            <a:ext cx="5238700" cy="15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50" y="4254350"/>
            <a:ext cx="5200450" cy="13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190589" y="163612"/>
            <a:ext cx="4940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Algoritmos de Learning rate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adaptativos</a:t>
            </a:r>
            <a:r>
              <a:rPr b="1" i="0" lang="es-MX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190589" y="1117719"/>
            <a:ext cx="54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83B3D9"/>
                </a:solidFill>
              </a:rPr>
              <a:t>ADAM</a:t>
            </a:r>
            <a:endParaRPr b="1" i="0" sz="1400" u="none" cap="none" strike="noStrike">
              <a:solidFill>
                <a:srgbClr val="83B3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190639" y="2078644"/>
            <a:ext cx="54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/>
              <a:t>Algoritmo</a:t>
            </a:r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00355"/>
            <a:ext cx="4978300" cy="405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</a:pPr>
            <a:r>
              <a:t/>
            </a:r>
            <a:endParaRPr b="1" i="0" sz="4800" u="none" cap="none" strike="noStrike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</a:pPr>
            <a:r>
              <a:t/>
            </a:r>
            <a:endParaRPr b="0" i="0" sz="3000" u="none" cap="none" strike="noStrik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91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Shape 65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Shape 66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Shape 6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51658"/>
            <a:ext cx="9144000" cy="4354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461048" y="474262"/>
            <a:ext cx="44214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Funciones de Activación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84" y="1099709"/>
            <a:ext cx="8286750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6189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4462325" y="139675"/>
            <a:ext cx="4410276" cy="1054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800"/>
              <a:buFont typeface="Roboto Slab"/>
              <a:buNone/>
            </a:pPr>
            <a:r>
              <a:rPr b="1" i="0" lang="es-MX" sz="2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Importancia de las Funciones de Activación</a:t>
            </a:r>
            <a:endParaRPr b="1" i="0" sz="4800" u="none" cap="none" strike="noStrike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495224" y="1615048"/>
            <a:ext cx="7483675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</a:pPr>
            <a:r>
              <a:rPr b="0" i="0" lang="es-MX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introducir funciones </a:t>
            </a:r>
            <a:r>
              <a:rPr b="0" i="1" lang="es-MX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No-lineales</a:t>
            </a:r>
            <a:r>
              <a:rPr b="0" i="0" lang="es-MX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la red neuronal para aprender funciones mas complejas</a:t>
            </a:r>
            <a:endParaRPr b="0" i="0" sz="3000" u="none" cap="none" strike="noStrike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3082049"/>
            <a:ext cx="4449891" cy="368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s-MX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1300" u="none" cap="none" strike="noStrike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34" y="2641600"/>
            <a:ext cx="84963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