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83E9-6CF3-4932-B7EE-58FA67F5CC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DE30BA-44B1-4B12-B417-17F6003B0A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A90B0C-8CE9-41D7-87E3-8FFC94DA98B2}"/>
              </a:ext>
            </a:extLst>
          </p:cNvPr>
          <p:cNvSpPr>
            <a:spLocks noGrp="1"/>
          </p:cNvSpPr>
          <p:nvPr>
            <p:ph type="dt" sz="half" idx="10"/>
          </p:nvPr>
        </p:nvSpPr>
        <p:spPr/>
        <p:txBody>
          <a:bodyPr/>
          <a:lstStyle/>
          <a:p>
            <a:fld id="{5374EE8C-F9CD-4E04-8365-1A3133084C53}" type="datetimeFigureOut">
              <a:rPr lang="en-US" smtClean="0"/>
              <a:t>1/29/2022</a:t>
            </a:fld>
            <a:endParaRPr lang="en-US"/>
          </a:p>
        </p:txBody>
      </p:sp>
      <p:sp>
        <p:nvSpPr>
          <p:cNvPr id="5" name="Footer Placeholder 4">
            <a:extLst>
              <a:ext uri="{FF2B5EF4-FFF2-40B4-BE49-F238E27FC236}">
                <a16:creationId xmlns:a16="http://schemas.microsoft.com/office/drawing/2014/main" id="{A0988D4E-231C-4B41-8B50-EB0BD5AAD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FE9DB1-2CE7-4A56-A122-2C25E446DCD6}"/>
              </a:ext>
            </a:extLst>
          </p:cNvPr>
          <p:cNvSpPr>
            <a:spLocks noGrp="1"/>
          </p:cNvSpPr>
          <p:nvPr>
            <p:ph type="sldNum" sz="quarter" idx="12"/>
          </p:nvPr>
        </p:nvSpPr>
        <p:spPr/>
        <p:txBody>
          <a:bodyPr/>
          <a:lstStyle/>
          <a:p>
            <a:fld id="{46AB1A2A-3225-4DB0-8412-93FCB3B81A8E}" type="slidenum">
              <a:rPr lang="en-US" smtClean="0"/>
              <a:t>‹#›</a:t>
            </a:fld>
            <a:endParaRPr lang="en-US"/>
          </a:p>
        </p:txBody>
      </p:sp>
    </p:spTree>
    <p:extLst>
      <p:ext uri="{BB962C8B-B14F-4D97-AF65-F5344CB8AC3E}">
        <p14:creationId xmlns:p14="http://schemas.microsoft.com/office/powerpoint/2010/main" val="1693667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24E4-63FC-4136-8E42-40FEB99C88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982451-DB48-4F37-80B4-DA6608C5DE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27306-7643-4D82-A138-A187D48B0845}"/>
              </a:ext>
            </a:extLst>
          </p:cNvPr>
          <p:cNvSpPr>
            <a:spLocks noGrp="1"/>
          </p:cNvSpPr>
          <p:nvPr>
            <p:ph type="dt" sz="half" idx="10"/>
          </p:nvPr>
        </p:nvSpPr>
        <p:spPr/>
        <p:txBody>
          <a:bodyPr/>
          <a:lstStyle/>
          <a:p>
            <a:fld id="{5374EE8C-F9CD-4E04-8365-1A3133084C53}" type="datetimeFigureOut">
              <a:rPr lang="en-US" smtClean="0"/>
              <a:t>1/29/2022</a:t>
            </a:fld>
            <a:endParaRPr lang="en-US"/>
          </a:p>
        </p:txBody>
      </p:sp>
      <p:sp>
        <p:nvSpPr>
          <p:cNvPr id="5" name="Footer Placeholder 4">
            <a:extLst>
              <a:ext uri="{FF2B5EF4-FFF2-40B4-BE49-F238E27FC236}">
                <a16:creationId xmlns:a16="http://schemas.microsoft.com/office/drawing/2014/main" id="{AC510347-D515-4570-BA19-12B0388E49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2D811-16DA-4D90-AED3-EE2E88686DC1}"/>
              </a:ext>
            </a:extLst>
          </p:cNvPr>
          <p:cNvSpPr>
            <a:spLocks noGrp="1"/>
          </p:cNvSpPr>
          <p:nvPr>
            <p:ph type="sldNum" sz="quarter" idx="12"/>
          </p:nvPr>
        </p:nvSpPr>
        <p:spPr/>
        <p:txBody>
          <a:bodyPr/>
          <a:lstStyle/>
          <a:p>
            <a:fld id="{46AB1A2A-3225-4DB0-8412-93FCB3B81A8E}" type="slidenum">
              <a:rPr lang="en-US" smtClean="0"/>
              <a:t>‹#›</a:t>
            </a:fld>
            <a:endParaRPr lang="en-US"/>
          </a:p>
        </p:txBody>
      </p:sp>
    </p:spTree>
    <p:extLst>
      <p:ext uri="{BB962C8B-B14F-4D97-AF65-F5344CB8AC3E}">
        <p14:creationId xmlns:p14="http://schemas.microsoft.com/office/powerpoint/2010/main" val="176454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EF6AC4-505C-457E-A639-F02FEF365A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EA293F-FC92-499C-B27D-24773786B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D097FC-0800-4D6D-BC68-860258049B47}"/>
              </a:ext>
            </a:extLst>
          </p:cNvPr>
          <p:cNvSpPr>
            <a:spLocks noGrp="1"/>
          </p:cNvSpPr>
          <p:nvPr>
            <p:ph type="dt" sz="half" idx="10"/>
          </p:nvPr>
        </p:nvSpPr>
        <p:spPr/>
        <p:txBody>
          <a:bodyPr/>
          <a:lstStyle/>
          <a:p>
            <a:fld id="{5374EE8C-F9CD-4E04-8365-1A3133084C53}" type="datetimeFigureOut">
              <a:rPr lang="en-US" smtClean="0"/>
              <a:t>1/29/2022</a:t>
            </a:fld>
            <a:endParaRPr lang="en-US"/>
          </a:p>
        </p:txBody>
      </p:sp>
      <p:sp>
        <p:nvSpPr>
          <p:cNvPr id="5" name="Footer Placeholder 4">
            <a:extLst>
              <a:ext uri="{FF2B5EF4-FFF2-40B4-BE49-F238E27FC236}">
                <a16:creationId xmlns:a16="http://schemas.microsoft.com/office/drawing/2014/main" id="{02296580-3543-4574-AC49-E028853EC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EB88A-7B23-442E-9E1F-6FD4AD78105F}"/>
              </a:ext>
            </a:extLst>
          </p:cNvPr>
          <p:cNvSpPr>
            <a:spLocks noGrp="1"/>
          </p:cNvSpPr>
          <p:nvPr>
            <p:ph type="sldNum" sz="quarter" idx="12"/>
          </p:nvPr>
        </p:nvSpPr>
        <p:spPr/>
        <p:txBody>
          <a:bodyPr/>
          <a:lstStyle/>
          <a:p>
            <a:fld id="{46AB1A2A-3225-4DB0-8412-93FCB3B81A8E}" type="slidenum">
              <a:rPr lang="en-US" smtClean="0"/>
              <a:t>‹#›</a:t>
            </a:fld>
            <a:endParaRPr lang="en-US"/>
          </a:p>
        </p:txBody>
      </p:sp>
    </p:spTree>
    <p:extLst>
      <p:ext uri="{BB962C8B-B14F-4D97-AF65-F5344CB8AC3E}">
        <p14:creationId xmlns:p14="http://schemas.microsoft.com/office/powerpoint/2010/main" val="2664133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3378-A660-4524-8622-1615DB8051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0D4D07-28E4-49FD-8232-E63F73F98E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355A2C-2CBA-4A11-B450-418BB5FE1FFD}"/>
              </a:ext>
            </a:extLst>
          </p:cNvPr>
          <p:cNvSpPr>
            <a:spLocks noGrp="1"/>
          </p:cNvSpPr>
          <p:nvPr>
            <p:ph type="dt" sz="half" idx="10"/>
          </p:nvPr>
        </p:nvSpPr>
        <p:spPr/>
        <p:txBody>
          <a:bodyPr/>
          <a:lstStyle/>
          <a:p>
            <a:fld id="{5374EE8C-F9CD-4E04-8365-1A3133084C53}" type="datetimeFigureOut">
              <a:rPr lang="en-US" smtClean="0"/>
              <a:t>1/29/2022</a:t>
            </a:fld>
            <a:endParaRPr lang="en-US"/>
          </a:p>
        </p:txBody>
      </p:sp>
      <p:sp>
        <p:nvSpPr>
          <p:cNvPr id="5" name="Footer Placeholder 4">
            <a:extLst>
              <a:ext uri="{FF2B5EF4-FFF2-40B4-BE49-F238E27FC236}">
                <a16:creationId xmlns:a16="http://schemas.microsoft.com/office/drawing/2014/main" id="{F16B98E4-E13A-4586-8F06-620B38BBFA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4EBB9-78C6-49D4-A3FB-61D182BA8E6B}"/>
              </a:ext>
            </a:extLst>
          </p:cNvPr>
          <p:cNvSpPr>
            <a:spLocks noGrp="1"/>
          </p:cNvSpPr>
          <p:nvPr>
            <p:ph type="sldNum" sz="quarter" idx="12"/>
          </p:nvPr>
        </p:nvSpPr>
        <p:spPr/>
        <p:txBody>
          <a:bodyPr/>
          <a:lstStyle/>
          <a:p>
            <a:fld id="{46AB1A2A-3225-4DB0-8412-93FCB3B81A8E}" type="slidenum">
              <a:rPr lang="en-US" smtClean="0"/>
              <a:t>‹#›</a:t>
            </a:fld>
            <a:endParaRPr lang="en-US"/>
          </a:p>
        </p:txBody>
      </p:sp>
    </p:spTree>
    <p:extLst>
      <p:ext uri="{BB962C8B-B14F-4D97-AF65-F5344CB8AC3E}">
        <p14:creationId xmlns:p14="http://schemas.microsoft.com/office/powerpoint/2010/main" val="951071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E81F3-E31A-4125-9BAE-8AD4A364AD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DCD98C-0573-4D34-A7CE-AA32586A8B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42AF0A-29ED-478D-96BD-8CF65B27ACA4}"/>
              </a:ext>
            </a:extLst>
          </p:cNvPr>
          <p:cNvSpPr>
            <a:spLocks noGrp="1"/>
          </p:cNvSpPr>
          <p:nvPr>
            <p:ph type="dt" sz="half" idx="10"/>
          </p:nvPr>
        </p:nvSpPr>
        <p:spPr/>
        <p:txBody>
          <a:bodyPr/>
          <a:lstStyle/>
          <a:p>
            <a:fld id="{5374EE8C-F9CD-4E04-8365-1A3133084C53}" type="datetimeFigureOut">
              <a:rPr lang="en-US" smtClean="0"/>
              <a:t>1/29/2022</a:t>
            </a:fld>
            <a:endParaRPr lang="en-US"/>
          </a:p>
        </p:txBody>
      </p:sp>
      <p:sp>
        <p:nvSpPr>
          <p:cNvPr id="5" name="Footer Placeholder 4">
            <a:extLst>
              <a:ext uri="{FF2B5EF4-FFF2-40B4-BE49-F238E27FC236}">
                <a16:creationId xmlns:a16="http://schemas.microsoft.com/office/drawing/2014/main" id="{07DDE245-DD9E-489A-8C75-6C05E2743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FA6F1-7D13-4677-8C50-805E4E8EB0AA}"/>
              </a:ext>
            </a:extLst>
          </p:cNvPr>
          <p:cNvSpPr>
            <a:spLocks noGrp="1"/>
          </p:cNvSpPr>
          <p:nvPr>
            <p:ph type="sldNum" sz="quarter" idx="12"/>
          </p:nvPr>
        </p:nvSpPr>
        <p:spPr/>
        <p:txBody>
          <a:bodyPr/>
          <a:lstStyle/>
          <a:p>
            <a:fld id="{46AB1A2A-3225-4DB0-8412-93FCB3B81A8E}" type="slidenum">
              <a:rPr lang="en-US" smtClean="0"/>
              <a:t>‹#›</a:t>
            </a:fld>
            <a:endParaRPr lang="en-US"/>
          </a:p>
        </p:txBody>
      </p:sp>
    </p:spTree>
    <p:extLst>
      <p:ext uri="{BB962C8B-B14F-4D97-AF65-F5344CB8AC3E}">
        <p14:creationId xmlns:p14="http://schemas.microsoft.com/office/powerpoint/2010/main" val="39368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2C16-DF5D-486D-9BCC-E94EE91B1D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EAE37A-7669-4423-A7E4-0589ACEFDF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80AED9-D426-4D6C-A42D-89F626161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C0F3A4-D804-431F-AAA3-A2A6147CFCBA}"/>
              </a:ext>
            </a:extLst>
          </p:cNvPr>
          <p:cNvSpPr>
            <a:spLocks noGrp="1"/>
          </p:cNvSpPr>
          <p:nvPr>
            <p:ph type="dt" sz="half" idx="10"/>
          </p:nvPr>
        </p:nvSpPr>
        <p:spPr/>
        <p:txBody>
          <a:bodyPr/>
          <a:lstStyle/>
          <a:p>
            <a:fld id="{5374EE8C-F9CD-4E04-8365-1A3133084C53}" type="datetimeFigureOut">
              <a:rPr lang="en-US" smtClean="0"/>
              <a:t>1/29/2022</a:t>
            </a:fld>
            <a:endParaRPr lang="en-US"/>
          </a:p>
        </p:txBody>
      </p:sp>
      <p:sp>
        <p:nvSpPr>
          <p:cNvPr id="6" name="Footer Placeholder 5">
            <a:extLst>
              <a:ext uri="{FF2B5EF4-FFF2-40B4-BE49-F238E27FC236}">
                <a16:creationId xmlns:a16="http://schemas.microsoft.com/office/drawing/2014/main" id="{F0244541-53E5-4AD5-B672-EE74F82800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7FA05-CCF1-464F-9FC1-770FF9010AE5}"/>
              </a:ext>
            </a:extLst>
          </p:cNvPr>
          <p:cNvSpPr>
            <a:spLocks noGrp="1"/>
          </p:cNvSpPr>
          <p:nvPr>
            <p:ph type="sldNum" sz="quarter" idx="12"/>
          </p:nvPr>
        </p:nvSpPr>
        <p:spPr/>
        <p:txBody>
          <a:bodyPr/>
          <a:lstStyle/>
          <a:p>
            <a:fld id="{46AB1A2A-3225-4DB0-8412-93FCB3B81A8E}" type="slidenum">
              <a:rPr lang="en-US" smtClean="0"/>
              <a:t>‹#›</a:t>
            </a:fld>
            <a:endParaRPr lang="en-US"/>
          </a:p>
        </p:txBody>
      </p:sp>
    </p:spTree>
    <p:extLst>
      <p:ext uri="{BB962C8B-B14F-4D97-AF65-F5344CB8AC3E}">
        <p14:creationId xmlns:p14="http://schemas.microsoft.com/office/powerpoint/2010/main" val="3902236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0C2DB-3918-41BB-A72E-6AC5D2C420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3B4D7F-5230-4E73-9EF1-9EC2093EE0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D75109-A4D1-49AD-8857-5ECD5F3D26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6ADD1C-F77B-4BEE-A5BA-0555FC9E4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350504-A82F-4D0F-8522-8F43C58CD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47BF71-EC8A-477C-BEA5-C06BF34B6A8A}"/>
              </a:ext>
            </a:extLst>
          </p:cNvPr>
          <p:cNvSpPr>
            <a:spLocks noGrp="1"/>
          </p:cNvSpPr>
          <p:nvPr>
            <p:ph type="dt" sz="half" idx="10"/>
          </p:nvPr>
        </p:nvSpPr>
        <p:spPr/>
        <p:txBody>
          <a:bodyPr/>
          <a:lstStyle/>
          <a:p>
            <a:fld id="{5374EE8C-F9CD-4E04-8365-1A3133084C53}" type="datetimeFigureOut">
              <a:rPr lang="en-US" smtClean="0"/>
              <a:t>1/29/2022</a:t>
            </a:fld>
            <a:endParaRPr lang="en-US"/>
          </a:p>
        </p:txBody>
      </p:sp>
      <p:sp>
        <p:nvSpPr>
          <p:cNvPr id="8" name="Footer Placeholder 7">
            <a:extLst>
              <a:ext uri="{FF2B5EF4-FFF2-40B4-BE49-F238E27FC236}">
                <a16:creationId xmlns:a16="http://schemas.microsoft.com/office/drawing/2014/main" id="{01066018-6DC6-4627-B536-6D8B64D437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F88E8F-7BB6-4437-8629-597738099B3A}"/>
              </a:ext>
            </a:extLst>
          </p:cNvPr>
          <p:cNvSpPr>
            <a:spLocks noGrp="1"/>
          </p:cNvSpPr>
          <p:nvPr>
            <p:ph type="sldNum" sz="quarter" idx="12"/>
          </p:nvPr>
        </p:nvSpPr>
        <p:spPr/>
        <p:txBody>
          <a:bodyPr/>
          <a:lstStyle/>
          <a:p>
            <a:fld id="{46AB1A2A-3225-4DB0-8412-93FCB3B81A8E}" type="slidenum">
              <a:rPr lang="en-US" smtClean="0"/>
              <a:t>‹#›</a:t>
            </a:fld>
            <a:endParaRPr lang="en-US"/>
          </a:p>
        </p:txBody>
      </p:sp>
    </p:spTree>
    <p:extLst>
      <p:ext uri="{BB962C8B-B14F-4D97-AF65-F5344CB8AC3E}">
        <p14:creationId xmlns:p14="http://schemas.microsoft.com/office/powerpoint/2010/main" val="95226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D19B-B5C0-4B69-B025-3B9AEA0622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CE311C-1B6D-4E40-BBAB-A6C27F6EFB49}"/>
              </a:ext>
            </a:extLst>
          </p:cNvPr>
          <p:cNvSpPr>
            <a:spLocks noGrp="1"/>
          </p:cNvSpPr>
          <p:nvPr>
            <p:ph type="dt" sz="half" idx="10"/>
          </p:nvPr>
        </p:nvSpPr>
        <p:spPr/>
        <p:txBody>
          <a:bodyPr/>
          <a:lstStyle/>
          <a:p>
            <a:fld id="{5374EE8C-F9CD-4E04-8365-1A3133084C53}" type="datetimeFigureOut">
              <a:rPr lang="en-US" smtClean="0"/>
              <a:t>1/29/2022</a:t>
            </a:fld>
            <a:endParaRPr lang="en-US"/>
          </a:p>
        </p:txBody>
      </p:sp>
      <p:sp>
        <p:nvSpPr>
          <p:cNvPr id="4" name="Footer Placeholder 3">
            <a:extLst>
              <a:ext uri="{FF2B5EF4-FFF2-40B4-BE49-F238E27FC236}">
                <a16:creationId xmlns:a16="http://schemas.microsoft.com/office/drawing/2014/main" id="{5EBA9C5F-CDC7-4C16-8E36-6A9706DBBA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CFFEA9-F791-4B9C-A030-A33E6F64E224}"/>
              </a:ext>
            </a:extLst>
          </p:cNvPr>
          <p:cNvSpPr>
            <a:spLocks noGrp="1"/>
          </p:cNvSpPr>
          <p:nvPr>
            <p:ph type="sldNum" sz="quarter" idx="12"/>
          </p:nvPr>
        </p:nvSpPr>
        <p:spPr/>
        <p:txBody>
          <a:bodyPr/>
          <a:lstStyle/>
          <a:p>
            <a:fld id="{46AB1A2A-3225-4DB0-8412-93FCB3B81A8E}" type="slidenum">
              <a:rPr lang="en-US" smtClean="0"/>
              <a:t>‹#›</a:t>
            </a:fld>
            <a:endParaRPr lang="en-US"/>
          </a:p>
        </p:txBody>
      </p:sp>
    </p:spTree>
    <p:extLst>
      <p:ext uri="{BB962C8B-B14F-4D97-AF65-F5344CB8AC3E}">
        <p14:creationId xmlns:p14="http://schemas.microsoft.com/office/powerpoint/2010/main" val="38857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C6634-BB4D-4539-876C-C4BFC8FB2C23}"/>
              </a:ext>
            </a:extLst>
          </p:cNvPr>
          <p:cNvSpPr>
            <a:spLocks noGrp="1"/>
          </p:cNvSpPr>
          <p:nvPr>
            <p:ph type="dt" sz="half" idx="10"/>
          </p:nvPr>
        </p:nvSpPr>
        <p:spPr/>
        <p:txBody>
          <a:bodyPr/>
          <a:lstStyle/>
          <a:p>
            <a:fld id="{5374EE8C-F9CD-4E04-8365-1A3133084C53}" type="datetimeFigureOut">
              <a:rPr lang="en-US" smtClean="0"/>
              <a:t>1/29/2022</a:t>
            </a:fld>
            <a:endParaRPr lang="en-US"/>
          </a:p>
        </p:txBody>
      </p:sp>
      <p:sp>
        <p:nvSpPr>
          <p:cNvPr id="3" name="Footer Placeholder 2">
            <a:extLst>
              <a:ext uri="{FF2B5EF4-FFF2-40B4-BE49-F238E27FC236}">
                <a16:creationId xmlns:a16="http://schemas.microsoft.com/office/drawing/2014/main" id="{90D28386-EBC7-48D4-8EC8-114705D26D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A9AC08-E030-4DEA-8811-2B3465120AA9}"/>
              </a:ext>
            </a:extLst>
          </p:cNvPr>
          <p:cNvSpPr>
            <a:spLocks noGrp="1"/>
          </p:cNvSpPr>
          <p:nvPr>
            <p:ph type="sldNum" sz="quarter" idx="12"/>
          </p:nvPr>
        </p:nvSpPr>
        <p:spPr/>
        <p:txBody>
          <a:bodyPr/>
          <a:lstStyle/>
          <a:p>
            <a:fld id="{46AB1A2A-3225-4DB0-8412-93FCB3B81A8E}" type="slidenum">
              <a:rPr lang="en-US" smtClean="0"/>
              <a:t>‹#›</a:t>
            </a:fld>
            <a:endParaRPr lang="en-US"/>
          </a:p>
        </p:txBody>
      </p:sp>
    </p:spTree>
    <p:extLst>
      <p:ext uri="{BB962C8B-B14F-4D97-AF65-F5344CB8AC3E}">
        <p14:creationId xmlns:p14="http://schemas.microsoft.com/office/powerpoint/2010/main" val="98162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FBD1D-EB60-4BC1-9080-E89C81D860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6C36B4-D09F-4915-BC99-27C6902A02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AC0243-7321-4F24-87DC-5291BF97F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427907-71FF-4417-AD79-84E76F9071EF}"/>
              </a:ext>
            </a:extLst>
          </p:cNvPr>
          <p:cNvSpPr>
            <a:spLocks noGrp="1"/>
          </p:cNvSpPr>
          <p:nvPr>
            <p:ph type="dt" sz="half" idx="10"/>
          </p:nvPr>
        </p:nvSpPr>
        <p:spPr/>
        <p:txBody>
          <a:bodyPr/>
          <a:lstStyle/>
          <a:p>
            <a:fld id="{5374EE8C-F9CD-4E04-8365-1A3133084C53}" type="datetimeFigureOut">
              <a:rPr lang="en-US" smtClean="0"/>
              <a:t>1/29/2022</a:t>
            </a:fld>
            <a:endParaRPr lang="en-US"/>
          </a:p>
        </p:txBody>
      </p:sp>
      <p:sp>
        <p:nvSpPr>
          <p:cNvPr id="6" name="Footer Placeholder 5">
            <a:extLst>
              <a:ext uri="{FF2B5EF4-FFF2-40B4-BE49-F238E27FC236}">
                <a16:creationId xmlns:a16="http://schemas.microsoft.com/office/drawing/2014/main" id="{B1CC9B6B-216A-4120-AF7D-1AEB698386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F352E-C7DA-4F64-9AF5-C2630D6F821B}"/>
              </a:ext>
            </a:extLst>
          </p:cNvPr>
          <p:cNvSpPr>
            <a:spLocks noGrp="1"/>
          </p:cNvSpPr>
          <p:nvPr>
            <p:ph type="sldNum" sz="quarter" idx="12"/>
          </p:nvPr>
        </p:nvSpPr>
        <p:spPr/>
        <p:txBody>
          <a:bodyPr/>
          <a:lstStyle/>
          <a:p>
            <a:fld id="{46AB1A2A-3225-4DB0-8412-93FCB3B81A8E}" type="slidenum">
              <a:rPr lang="en-US" smtClean="0"/>
              <a:t>‹#›</a:t>
            </a:fld>
            <a:endParaRPr lang="en-US"/>
          </a:p>
        </p:txBody>
      </p:sp>
    </p:spTree>
    <p:extLst>
      <p:ext uri="{BB962C8B-B14F-4D97-AF65-F5344CB8AC3E}">
        <p14:creationId xmlns:p14="http://schemas.microsoft.com/office/powerpoint/2010/main" val="1547126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5806-1CD0-460A-9661-7C1C4C6D9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E41028-CA58-400D-8FE5-4E23BFE175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AD32A1-D4AD-4E13-8A5F-CE9D322484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1D9489-2943-4281-AA1A-B209263793E6}"/>
              </a:ext>
            </a:extLst>
          </p:cNvPr>
          <p:cNvSpPr>
            <a:spLocks noGrp="1"/>
          </p:cNvSpPr>
          <p:nvPr>
            <p:ph type="dt" sz="half" idx="10"/>
          </p:nvPr>
        </p:nvSpPr>
        <p:spPr/>
        <p:txBody>
          <a:bodyPr/>
          <a:lstStyle/>
          <a:p>
            <a:fld id="{5374EE8C-F9CD-4E04-8365-1A3133084C53}" type="datetimeFigureOut">
              <a:rPr lang="en-US" smtClean="0"/>
              <a:t>1/29/2022</a:t>
            </a:fld>
            <a:endParaRPr lang="en-US"/>
          </a:p>
        </p:txBody>
      </p:sp>
      <p:sp>
        <p:nvSpPr>
          <p:cNvPr id="6" name="Footer Placeholder 5">
            <a:extLst>
              <a:ext uri="{FF2B5EF4-FFF2-40B4-BE49-F238E27FC236}">
                <a16:creationId xmlns:a16="http://schemas.microsoft.com/office/drawing/2014/main" id="{C53C5FA6-069F-4372-BF54-EE35C2DA15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57AAD9-ADF2-4282-A95E-22B17DE0BD2E}"/>
              </a:ext>
            </a:extLst>
          </p:cNvPr>
          <p:cNvSpPr>
            <a:spLocks noGrp="1"/>
          </p:cNvSpPr>
          <p:nvPr>
            <p:ph type="sldNum" sz="quarter" idx="12"/>
          </p:nvPr>
        </p:nvSpPr>
        <p:spPr/>
        <p:txBody>
          <a:bodyPr/>
          <a:lstStyle/>
          <a:p>
            <a:fld id="{46AB1A2A-3225-4DB0-8412-93FCB3B81A8E}" type="slidenum">
              <a:rPr lang="en-US" smtClean="0"/>
              <a:t>‹#›</a:t>
            </a:fld>
            <a:endParaRPr lang="en-US"/>
          </a:p>
        </p:txBody>
      </p:sp>
    </p:spTree>
    <p:extLst>
      <p:ext uri="{BB962C8B-B14F-4D97-AF65-F5344CB8AC3E}">
        <p14:creationId xmlns:p14="http://schemas.microsoft.com/office/powerpoint/2010/main" val="63027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31898C-33C2-454E-BA0C-8D79FC0C82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AF489C-D5E4-4DAF-89CE-D3B43690F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31CD72-8091-4C0F-B5B9-D7EF53313E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74EE8C-F9CD-4E04-8365-1A3133084C53}" type="datetimeFigureOut">
              <a:rPr lang="en-US" smtClean="0"/>
              <a:t>1/29/2022</a:t>
            </a:fld>
            <a:endParaRPr lang="en-US"/>
          </a:p>
        </p:txBody>
      </p:sp>
      <p:sp>
        <p:nvSpPr>
          <p:cNvPr id="5" name="Footer Placeholder 4">
            <a:extLst>
              <a:ext uri="{FF2B5EF4-FFF2-40B4-BE49-F238E27FC236}">
                <a16:creationId xmlns:a16="http://schemas.microsoft.com/office/drawing/2014/main" id="{1C1E5D5A-8ED9-4676-B030-005B77C924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A72801-135C-4AD8-9D38-D38EBC2934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B1A2A-3225-4DB0-8412-93FCB3B81A8E}" type="slidenum">
              <a:rPr lang="en-US" smtClean="0"/>
              <a:t>‹#›</a:t>
            </a:fld>
            <a:endParaRPr lang="en-US"/>
          </a:p>
        </p:txBody>
      </p:sp>
    </p:spTree>
    <p:extLst>
      <p:ext uri="{BB962C8B-B14F-4D97-AF65-F5344CB8AC3E}">
        <p14:creationId xmlns:p14="http://schemas.microsoft.com/office/powerpoint/2010/main" val="2043623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FB078C-3F09-47D4-858F-CC1E78E09D65}"/>
              </a:ext>
            </a:extLst>
          </p:cNvPr>
          <p:cNvSpPr txBox="1"/>
          <p:nvPr/>
        </p:nvSpPr>
        <p:spPr>
          <a:xfrm>
            <a:off x="3048000" y="-1793573"/>
            <a:ext cx="6096000" cy="8081058"/>
          </a:xfrm>
          <a:prstGeom prst="rect">
            <a:avLst/>
          </a:prstGeom>
          <a:noFill/>
        </p:spPr>
        <p:txBody>
          <a:bodyPr wrap="square">
            <a:spAutoFit/>
          </a:bodyPr>
          <a:lstStyle/>
          <a:p>
            <a:pPr marL="0" marR="0" algn="just">
              <a:lnSpc>
                <a:spcPct val="107000"/>
              </a:lnSpc>
              <a:spcBef>
                <a:spcPts val="0"/>
              </a:spcBef>
              <a:spcAft>
                <a:spcPts val="0"/>
              </a:spcAft>
            </a:pPr>
            <a:endParaRPr lang="en-US" sz="3600" kern="1800" spc="-10" dirty="0">
              <a:solidFill>
                <a:srgbClr val="1F1F1F"/>
              </a:solidFill>
              <a:effectLst/>
              <a:latin typeface="Source Sans Pro" panose="020B050303040302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endParaRPr lang="en-US" sz="3600" kern="1800" spc="-10" dirty="0">
              <a:solidFill>
                <a:srgbClr val="1F1F1F"/>
              </a:solidFill>
              <a:latin typeface="Source Sans Pro" panose="020B050303040302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endParaRPr lang="en-US" sz="3600" kern="1800" spc="-10" dirty="0">
              <a:solidFill>
                <a:srgbClr val="1F1F1F"/>
              </a:solidFill>
              <a:effectLst/>
              <a:latin typeface="Source Sans Pro" panose="020B050303040302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sz="3600" kern="1800" spc="-10" dirty="0">
                <a:solidFill>
                  <a:srgbClr val="1F1F1F"/>
                </a:solidFill>
                <a:effectLst/>
                <a:latin typeface="Source Sans Pro" panose="020B0503030403020204" pitchFamily="34" charset="0"/>
                <a:ea typeface="Times New Roman" panose="02020603050405020304" pitchFamily="18" charset="0"/>
                <a:cs typeface="Times New Roman" panose="02020603050405020304" pitchFamily="18" charset="0"/>
              </a:rPr>
              <a:t>SQL for Data Science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By the end of this video, you will be able to describe SQL, data, database, a relational database, and list five basic SQL commands. But wait, what is SQL and what is a relational database? What is SQL? SQL is a language used for relational databases to query or get data out of a database. SQL is also referred to as SQL and is short for its original name Structured English Query Language. So, SQL is a language used for a database to query data.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But what is data and what is a database? Data is a collection of facts in the form of words,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numbers, or even pictures. Data is one of the most critical assets of any business. It is used and collected practically everywhere. Your bank stores data about you, your name,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address, phone number, account number et cetera. Your credit card company and your PayPal accounts also store data about you. Data is important; so, it needs to be secure, and it needs to be stored and accessed quickly. The answer is a database.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7727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122590-4708-4F8E-BBD3-EFCB60712E14}"/>
              </a:ext>
            </a:extLst>
          </p:cNvPr>
          <p:cNvSpPr txBox="1"/>
          <p:nvPr/>
        </p:nvSpPr>
        <p:spPr>
          <a:xfrm>
            <a:off x="3048000" y="-1342199"/>
            <a:ext cx="6096000" cy="5812617"/>
          </a:xfrm>
          <a:prstGeom prst="rect">
            <a:avLst/>
          </a:prstGeom>
          <a:noFill/>
        </p:spPr>
        <p:txBody>
          <a:bodyPr wrap="square">
            <a:spAutoFit/>
          </a:bodyPr>
          <a:lstStyle/>
          <a:p>
            <a:pPr marL="0" marR="0">
              <a:spcBef>
                <a:spcPts val="0"/>
              </a:spcBef>
              <a:spcAft>
                <a:spcPts val="0"/>
              </a:spcAft>
            </a:pPr>
            <a:endParaRPr lang="en-US" sz="3600" b="0" spc="-10" dirty="0">
              <a:solidFill>
                <a:srgbClr val="1F1F1F"/>
              </a:solidFill>
              <a:effectLst/>
              <a:latin typeface="Source Sans Pro" panose="020B0503030403020204" pitchFamily="34" charset="0"/>
              <a:ea typeface="Times New Roman" panose="02020603050405020304" pitchFamily="18" charset="0"/>
            </a:endParaRPr>
          </a:p>
          <a:p>
            <a:pPr marL="0" marR="0">
              <a:spcBef>
                <a:spcPts val="0"/>
              </a:spcBef>
              <a:spcAft>
                <a:spcPts val="0"/>
              </a:spcAft>
            </a:pPr>
            <a:endParaRPr lang="en-US" sz="3600" spc="-10" dirty="0">
              <a:solidFill>
                <a:srgbClr val="1F1F1F"/>
              </a:solidFill>
              <a:latin typeface="Source Sans Pro" panose="020B0503030403020204" pitchFamily="34" charset="0"/>
              <a:ea typeface="Times New Roman" panose="02020603050405020304" pitchFamily="18" charset="0"/>
            </a:endParaRPr>
          </a:p>
          <a:p>
            <a:pPr marL="0" marR="0">
              <a:spcBef>
                <a:spcPts val="0"/>
              </a:spcBef>
              <a:spcAft>
                <a:spcPts val="0"/>
              </a:spcAft>
            </a:pPr>
            <a:endParaRPr lang="en-US" sz="3600" b="0" spc="-10" dirty="0">
              <a:solidFill>
                <a:srgbClr val="1F1F1F"/>
              </a:solidFill>
              <a:effectLst/>
              <a:latin typeface="Source Sans Pro" panose="020B0503030403020204" pitchFamily="34" charset="0"/>
              <a:ea typeface="Times New Roman" panose="02020603050405020304" pitchFamily="18" charset="0"/>
            </a:endParaRPr>
          </a:p>
          <a:p>
            <a:pPr marL="0" marR="0">
              <a:spcBef>
                <a:spcPts val="0"/>
              </a:spcBef>
              <a:spcAft>
                <a:spcPts val="0"/>
              </a:spcAft>
            </a:pPr>
            <a:endParaRPr lang="en-US" sz="3600" spc="-10" dirty="0">
              <a:solidFill>
                <a:srgbClr val="1F1F1F"/>
              </a:solidFill>
              <a:latin typeface="Source Sans Pro" panose="020B0503030403020204" pitchFamily="34" charset="0"/>
              <a:ea typeface="Times New Roman" panose="02020603050405020304" pitchFamily="18" charset="0"/>
            </a:endParaRPr>
          </a:p>
          <a:p>
            <a:pPr marL="0" marR="0">
              <a:spcBef>
                <a:spcPts val="0"/>
              </a:spcBef>
              <a:spcAft>
                <a:spcPts val="0"/>
              </a:spcAft>
            </a:pPr>
            <a:r>
              <a:rPr lang="en-US" sz="3600" b="0" spc="-10" dirty="0">
                <a:solidFill>
                  <a:srgbClr val="1F1F1F"/>
                </a:solidFill>
                <a:effectLst/>
                <a:latin typeface="Source Sans Pro" panose="020B0503030403020204" pitchFamily="34" charset="0"/>
                <a:ea typeface="Times New Roman" panose="02020603050405020304" pitchFamily="18" charset="0"/>
              </a:rPr>
              <a:t>CREATE TABLE Statement</a:t>
            </a:r>
            <a:endParaRPr lang="en-US" sz="3600" b="1"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The syntax of the CREATE table is shown here: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You start with “CREATE TABLE” followed by the name of the table you want to create.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Then enclose rest of the statement inside a pair of parenthesis or round brackets.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Each row inside the parenthesis specifies the name of a column followed by its datatype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and possibly some additional optional values that we will see later.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Each attribute or column definition is separated by a comma.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601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3B07CC-B6F3-4AE0-8E5B-2A52E0B7EF48}"/>
              </a:ext>
            </a:extLst>
          </p:cNvPr>
          <p:cNvSpPr txBox="1"/>
          <p:nvPr/>
        </p:nvSpPr>
        <p:spPr>
          <a:xfrm>
            <a:off x="3048000" y="467912"/>
            <a:ext cx="6096000" cy="592880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mn-cs"/>
              </a:rPr>
              <a:t>ALTER, DROP, and Truncate tables</a:t>
            </a:r>
            <a:endParaRPr kumimoji="0" lang="en-US" sz="36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Segoe UI" panose="020B0502040204020203" pitchFamily="34" charset="0"/>
              </a:rPr>
              <a:t>Describe the ALTER TABLE, DROP TABLE, and TRUNCATE statements.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Segoe UI" panose="020B0502040204020203" pitchFamily="34" charset="0"/>
              </a:rPr>
              <a:t>Explain the syntax.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Segoe UI" panose="020B0502040204020203" pitchFamily="34" charset="0"/>
              </a:rPr>
              <a:t>Use the statements in queries.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Segoe UI" panose="020B0502040204020203" pitchFamily="34" charset="0"/>
              </a:rPr>
              <a:t>You use the ALTER TABLE statement to add or remove columns from a table, to modify the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Segoe UI" panose="020B0502040204020203" pitchFamily="34" charset="0"/>
              </a:rPr>
              <a:t>data type of columns, to add or remove keys, and to add or remove constraints.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Segoe UI" panose="020B0502040204020203" pitchFamily="34" charset="0"/>
              </a:rPr>
              <a:t>The syntax of the ALTER TABLE statement is shown here.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Segoe UI" panose="020B0502040204020203" pitchFamily="34" charset="0"/>
              </a:rPr>
              <a:t>You start with ALTER TABLE followed by the name of the table that you want to alter.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Segoe UI" panose="020B0502040204020203" pitchFamily="34" charset="0"/>
              </a:rPr>
              <a:t>Differently to the CREATE TABLE statement though, you do not use parentheses to enclose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Segoe UI" panose="020B0502040204020203" pitchFamily="34" charset="0"/>
              </a:rPr>
              <a:t>the parameters for the ALTER TABLE statement.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Segoe UI" panose="020B0502040204020203" pitchFamily="34" charset="0"/>
              </a:rPr>
              <a:t>Each row in the ALTER TABLE statement specifies one change that you want to make to the table.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7937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63AD08-3BF7-4E62-8057-D8CE4ED01574}"/>
              </a:ext>
            </a:extLst>
          </p:cNvPr>
          <p:cNvSpPr txBox="1"/>
          <p:nvPr/>
        </p:nvSpPr>
        <p:spPr>
          <a:xfrm>
            <a:off x="3048000" y="1209654"/>
            <a:ext cx="6096000" cy="4445319"/>
          </a:xfrm>
          <a:prstGeom prst="rect">
            <a:avLst/>
          </a:prstGeom>
          <a:noFill/>
        </p:spPr>
        <p:txBody>
          <a:bodyPr wrap="square">
            <a:spAutoFit/>
          </a:bodyPr>
          <a:lstStyle/>
          <a:p>
            <a:pPr marL="0" marR="0">
              <a:spcBef>
                <a:spcPts val="0"/>
              </a:spcBef>
              <a:spcAft>
                <a:spcPts val="0"/>
              </a:spcAft>
            </a:pPr>
            <a:r>
              <a:rPr lang="en-US" sz="3600" b="0" spc="-10" dirty="0">
                <a:solidFill>
                  <a:srgbClr val="1F1F1F"/>
                </a:solidFill>
                <a:effectLst/>
                <a:latin typeface="Source Sans Pro" panose="020B0503030403020204" pitchFamily="34" charset="0"/>
                <a:ea typeface="Times New Roman" panose="02020603050405020304" pitchFamily="18" charset="0"/>
              </a:rPr>
              <a:t>Using String Patterns and Ranges</a:t>
            </a:r>
            <a:endParaRPr lang="en-US" sz="3600" b="1"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The main purpose of a database management system is not just to store the data,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but also facilitate retrieval of the data. In its simplest form, a SELECT statement is select star from table name. Based on a simplified library database model and the table Book,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SELECT star from Book gives a result set of four rows. All the data rows for all columns in the table Book are displayed or you can retrieve a subset of columns for example, just two columns from the table book such as Book_ID and Title. Or you can restrict the result set by using the WHERE clause.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3375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2EA490-0DC3-4386-A412-CB6E00CA3E90}"/>
              </a:ext>
            </a:extLst>
          </p:cNvPr>
          <p:cNvSpPr txBox="1"/>
          <p:nvPr/>
        </p:nvSpPr>
        <p:spPr>
          <a:xfrm>
            <a:off x="3048000" y="467912"/>
            <a:ext cx="6096000" cy="5928803"/>
          </a:xfrm>
          <a:prstGeom prst="rect">
            <a:avLst/>
          </a:prstGeom>
          <a:noFill/>
        </p:spPr>
        <p:txBody>
          <a:bodyPr wrap="square">
            <a:spAutoFit/>
          </a:bodyPr>
          <a:lstStyle/>
          <a:p>
            <a:pPr marL="0" marR="0">
              <a:spcBef>
                <a:spcPts val="0"/>
              </a:spcBef>
              <a:spcAft>
                <a:spcPts val="0"/>
              </a:spcAft>
            </a:pPr>
            <a:r>
              <a:rPr lang="en-US" sz="3600" b="0" spc="-10" dirty="0">
                <a:solidFill>
                  <a:srgbClr val="1F1F1F"/>
                </a:solidFill>
                <a:effectLst/>
                <a:latin typeface="Source Sans Pro" panose="020B0503030403020204" pitchFamily="34" charset="0"/>
                <a:ea typeface="Times New Roman" panose="02020603050405020304" pitchFamily="18" charset="0"/>
              </a:rPr>
              <a:t>Sorting Result Sets</a:t>
            </a:r>
            <a:endParaRPr lang="en-US" sz="3600" b="1"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The main purpose of a database management system is not just to store the data,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but also facilitate retrieval of the data. In its simplest form, a select statement is select * from table name.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To sort in descending order, use the key word" desc." The result set is now sorted according to the column specified, which is title, and is sorted in descending order.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3600" b="0" spc="-10" dirty="0">
                <a:solidFill>
                  <a:srgbClr val="1F1F1F"/>
                </a:solidFill>
                <a:effectLst/>
                <a:latin typeface="Source Sans Pro" panose="020B0503030403020204" pitchFamily="34" charset="0"/>
                <a:ea typeface="Times New Roman" panose="02020603050405020304" pitchFamily="18" charset="0"/>
              </a:rPr>
              <a:t>Grouping Result Sets</a:t>
            </a:r>
            <a:endParaRPr lang="en-US" sz="3600" b="1"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But what if we wanted to also know how many authors come from the same country?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So now we know that the 20 authors come from six different countries.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But we might want to also know how many authors come from the same country.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To display the result set listing the country and number of authors that come from that country, we add the "group by" clause to the select statement.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1559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B75BE7-5801-4307-B7B3-56CAF7DC0D10}"/>
              </a:ext>
            </a:extLst>
          </p:cNvPr>
          <p:cNvSpPr txBox="1"/>
          <p:nvPr/>
        </p:nvSpPr>
        <p:spPr>
          <a:xfrm>
            <a:off x="3048000" y="-2418263"/>
            <a:ext cx="6096000" cy="7255704"/>
          </a:xfrm>
          <a:prstGeom prst="rect">
            <a:avLst/>
          </a:prstGeom>
          <a:noFill/>
        </p:spPr>
        <p:txBody>
          <a:bodyPr wrap="square">
            <a:spAutoFit/>
          </a:bodyPr>
          <a:lstStyle/>
          <a:p>
            <a:pPr marL="0" marR="0">
              <a:spcBef>
                <a:spcPts val="0"/>
              </a:spcBef>
              <a:spcAft>
                <a:spcPts val="0"/>
              </a:spcAft>
            </a:pPr>
            <a:endParaRPr lang="en-US" sz="3600" b="0" spc="-10" dirty="0">
              <a:solidFill>
                <a:srgbClr val="1F1F1F"/>
              </a:solidFill>
              <a:effectLst/>
              <a:latin typeface="Source Sans Pro" panose="020B0503030403020204" pitchFamily="34" charset="0"/>
              <a:ea typeface="Times New Roman" panose="02020603050405020304" pitchFamily="18" charset="0"/>
            </a:endParaRPr>
          </a:p>
          <a:p>
            <a:pPr marL="0" marR="0">
              <a:spcBef>
                <a:spcPts val="0"/>
              </a:spcBef>
              <a:spcAft>
                <a:spcPts val="0"/>
              </a:spcAft>
            </a:pPr>
            <a:endParaRPr lang="en-US" sz="3600" spc="-10" dirty="0">
              <a:solidFill>
                <a:srgbClr val="1F1F1F"/>
              </a:solidFill>
              <a:latin typeface="Source Sans Pro" panose="020B0503030403020204" pitchFamily="34" charset="0"/>
              <a:ea typeface="Times New Roman" panose="02020603050405020304" pitchFamily="18" charset="0"/>
            </a:endParaRPr>
          </a:p>
          <a:p>
            <a:pPr marL="0" marR="0">
              <a:spcBef>
                <a:spcPts val="0"/>
              </a:spcBef>
              <a:spcAft>
                <a:spcPts val="0"/>
              </a:spcAft>
            </a:pPr>
            <a:endParaRPr lang="en-US" sz="3600" b="0" spc="-10" dirty="0">
              <a:solidFill>
                <a:srgbClr val="1F1F1F"/>
              </a:solidFill>
              <a:effectLst/>
              <a:latin typeface="Source Sans Pro" panose="020B0503030403020204" pitchFamily="34" charset="0"/>
              <a:ea typeface="Times New Roman" panose="02020603050405020304" pitchFamily="18" charset="0"/>
            </a:endParaRPr>
          </a:p>
          <a:p>
            <a:pPr marL="0" marR="0">
              <a:spcBef>
                <a:spcPts val="0"/>
              </a:spcBef>
              <a:spcAft>
                <a:spcPts val="0"/>
              </a:spcAft>
            </a:pPr>
            <a:endParaRPr lang="en-US" sz="3600" spc="-10" dirty="0">
              <a:solidFill>
                <a:srgbClr val="1F1F1F"/>
              </a:solidFill>
              <a:latin typeface="Source Sans Pro" panose="020B0503030403020204" pitchFamily="34" charset="0"/>
              <a:ea typeface="Times New Roman" panose="02020603050405020304" pitchFamily="18" charset="0"/>
            </a:endParaRPr>
          </a:p>
          <a:p>
            <a:pPr marL="0" marR="0">
              <a:spcBef>
                <a:spcPts val="0"/>
              </a:spcBef>
              <a:spcAft>
                <a:spcPts val="0"/>
              </a:spcAft>
            </a:pPr>
            <a:endParaRPr lang="en-US" sz="3600" b="0" spc="-10" dirty="0">
              <a:solidFill>
                <a:srgbClr val="1F1F1F"/>
              </a:solidFill>
              <a:effectLst/>
              <a:latin typeface="Source Sans Pro" panose="020B0503030403020204" pitchFamily="34" charset="0"/>
              <a:ea typeface="Times New Roman" panose="02020603050405020304" pitchFamily="18" charset="0"/>
            </a:endParaRPr>
          </a:p>
          <a:p>
            <a:pPr marL="0" marR="0">
              <a:spcBef>
                <a:spcPts val="0"/>
              </a:spcBef>
              <a:spcAft>
                <a:spcPts val="0"/>
              </a:spcAft>
            </a:pPr>
            <a:r>
              <a:rPr lang="en-US" sz="3600" b="0" spc="-10" dirty="0">
                <a:solidFill>
                  <a:srgbClr val="1F1F1F"/>
                </a:solidFill>
                <a:effectLst/>
                <a:latin typeface="Source Sans Pro" panose="020B0503030403020204" pitchFamily="34" charset="0"/>
                <a:ea typeface="Times New Roman" panose="02020603050405020304" pitchFamily="18" charset="0"/>
              </a:rPr>
              <a:t>Built-in Database Functions</a:t>
            </a:r>
            <a:endParaRPr lang="en-US" sz="3600" b="1"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These functions can be included in SQL statements, allowing you to perform operations on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data right within the database itself. Using database functions can significantly reduce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the amount of data that needs to be retrieved from the database. That is, reduces network traffic and use of bandwidth. When working with large data sets, it may be faster to use built in functions, rather than first retrieving the data into your application and then executing functions on the retrieved data. Note that it is also possible to create your own functions,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that is User-Defined Functions in the database; but that is a more advanced topic.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1704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506450-5735-449E-A492-4A0FFFC1342C}"/>
              </a:ext>
            </a:extLst>
          </p:cNvPr>
          <p:cNvSpPr txBox="1"/>
          <p:nvPr/>
        </p:nvSpPr>
        <p:spPr>
          <a:xfrm>
            <a:off x="3180522" y="-108886"/>
            <a:ext cx="6096000" cy="521989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1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spc="-10" dirty="0">
              <a:solidFill>
                <a:srgbClr val="1F1F1F"/>
              </a:solidFill>
              <a:latin typeface="Source Sans Pro" panose="020B0503030403020204" pitchFamily="34"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1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mn-cs"/>
              </a:rPr>
              <a:t>Date and Time Built-in Functions</a:t>
            </a:r>
            <a:endParaRPr kumimoji="0" lang="en-US" sz="36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Segoe UI" panose="020B0502040204020203" pitchFamily="34" charset="0"/>
              </a:rPr>
              <a:t>Most databases contain special data types for dates and times. Db2 contains date, time, and timestamp types. In Db2, date has eight digits: for year, month, and day. Time has six digits: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Segoe UI" panose="020B0502040204020203" pitchFamily="34" charset="0"/>
              </a:rPr>
              <a:t>hours, minutes, and seconds. Timestamp has 20 digits: year, month, day, hour, minute, seconds, and microseconds where double X represents month and six Zs or Zs represents microseconds.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046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8C676A-2C16-42F1-A388-DF8D62653711}"/>
              </a:ext>
            </a:extLst>
          </p:cNvPr>
          <p:cNvSpPr txBox="1"/>
          <p:nvPr/>
        </p:nvSpPr>
        <p:spPr>
          <a:xfrm>
            <a:off x="3048000" y="1524547"/>
            <a:ext cx="6096000" cy="3815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mn-cs"/>
              </a:rPr>
              <a:t>Sub-Queries and Nested Selects</a:t>
            </a:r>
            <a:endParaRPr kumimoji="0" lang="en-US" sz="36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Segoe UI" panose="020B0502040204020203" pitchFamily="34" charset="0"/>
              </a:rPr>
              <a:t>Sub-queries or sub selects are like regular queries but placed within parentheses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Segoe UI" panose="020B0502040204020203" pitchFamily="34" charset="0"/>
              </a:rPr>
              <a:t>and nested inside another query. This allows you to form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Segoe UI" panose="020B0502040204020203" pitchFamily="34" charset="0"/>
              </a:rPr>
              <a:t>more powerful queries than would have been otherwise possible.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mn-cs"/>
              </a:rPr>
              <a:t>Working with Multiple Tables</a:t>
            </a:r>
            <a:endParaRPr kumimoji="0" lang="en-US" sz="36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Segoe UI" panose="020B0502040204020203" pitchFamily="34" charset="0"/>
              </a:rPr>
              <a:t>Namely, using Sub-queries, Implicit JOIN, and JOIN operators, such as INNER JOIN and OUTER JOIN.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964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C2D94B-455D-48AF-B21C-C20E3283BF08}"/>
              </a:ext>
            </a:extLst>
          </p:cNvPr>
          <p:cNvSpPr txBox="1"/>
          <p:nvPr/>
        </p:nvSpPr>
        <p:spPr>
          <a:xfrm>
            <a:off x="3048000" y="1318273"/>
            <a:ext cx="6096000" cy="4228081"/>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Segoe UI" panose="020B0502040204020203" pitchFamily="34" charset="0"/>
              </a:rPr>
              <a:t>So, what is a database? Databases are everywhere and used every day, but they are largely taken for granted. A database is a repository of data. It is a program that stores data. A database also provides the functionality for adding, modifying, and querying that data.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1F1F"/>
                </a:solidFill>
                <a:effectLst/>
                <a:uLnTx/>
                <a:uFillTx/>
                <a:latin typeface="Source Sans Pro" panose="020B0503030403020204" pitchFamily="34" charset="0"/>
                <a:ea typeface="Times New Roman" panose="02020603050405020304" pitchFamily="18" charset="0"/>
                <a:cs typeface="Segoe UI" panose="020B0502040204020203" pitchFamily="34" charset="0"/>
              </a:rPr>
              <a:t>There are different kinds of databases of different requirements. The data can be stored in various forms. When data is stored in tabular form, the data is organized in tables like in a spreadsheet, which is columns and rows. That's a relational database. The columns contain properties about the item such as last name, first name, email address, city. A table is a collection of related things like a list of employees or a list of book authors. In a relational database, you can form relationships between tables.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9054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1E006F-A5D8-4A92-853F-9B9B5619C51A}"/>
              </a:ext>
            </a:extLst>
          </p:cNvPr>
          <p:cNvSpPr txBox="1"/>
          <p:nvPr/>
        </p:nvSpPr>
        <p:spPr>
          <a:xfrm>
            <a:off x="3048000" y="1560326"/>
            <a:ext cx="6096000" cy="3743974"/>
          </a:xfrm>
          <a:prstGeom prst="rect">
            <a:avLst/>
          </a:prstGeom>
          <a:noFill/>
        </p:spPr>
        <p:txBody>
          <a:bodyPr wrap="square">
            <a:spAutoFit/>
          </a:bodyPr>
          <a:lstStyle/>
          <a:p>
            <a:pPr marL="0" marR="0" algn="just">
              <a:spcBef>
                <a:spcPts val="0"/>
              </a:spcBef>
              <a:spcAft>
                <a:spcPts val="0"/>
              </a:spcAft>
            </a:pPr>
            <a:r>
              <a:rPr lang="en-US" sz="2400" b="0" spc="-10" dirty="0">
                <a:solidFill>
                  <a:srgbClr val="1F1F1F"/>
                </a:solidFill>
                <a:effectLst/>
                <a:latin typeface="Source Sans Pro" panose="020B0503030403020204" pitchFamily="34" charset="0"/>
                <a:ea typeface="Times New Roman" panose="02020603050405020304" pitchFamily="18" charset="0"/>
              </a:rPr>
              <a:t>SELECT Statement</a:t>
            </a:r>
            <a:endParaRPr lang="en-US" sz="2400" b="1" dirty="0">
              <a:effectLst/>
              <a:latin typeface="Times New Roman" panose="02020603050405020304" pitchFamily="18" charset="0"/>
              <a:ea typeface="Times New Roman" panose="02020603050405020304" pitchFamily="18" charset="0"/>
            </a:endParaRPr>
          </a:p>
          <a:p>
            <a:pPr marL="0" marR="0" algn="just">
              <a:lnSpc>
                <a:spcPct val="107000"/>
              </a:lnSpc>
              <a:spcBef>
                <a:spcPts val="0"/>
              </a:spcBef>
              <a:spcAft>
                <a:spcPts val="0"/>
              </a:spcAft>
            </a:pPr>
            <a:r>
              <a:rPr lang="en-US" sz="12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The SELECT statement is a data manipulation language statement.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Data Manipulation Language statements or DML statements are used to read and modify data. The SELECT statement is called a query, and the output we get from executing this query is called a result set or a result table. In its simplest form, a SELECT statement is select star from table 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400" b="0" spc="-10" dirty="0">
                <a:solidFill>
                  <a:srgbClr val="1F1F1F"/>
                </a:solidFill>
                <a:effectLst/>
                <a:latin typeface="Source Sans Pro" panose="020B0503030403020204" pitchFamily="34" charset="0"/>
                <a:ea typeface="Times New Roman" panose="02020603050405020304" pitchFamily="18" charset="0"/>
              </a:rPr>
              <a:t>COUNT, DISTINCT, LIMIT</a:t>
            </a:r>
            <a:endParaRPr lang="en-US" sz="2400" b="1" dirty="0">
              <a:effectLst/>
              <a:latin typeface="Times New Roman" panose="02020603050405020304" pitchFamily="18" charset="0"/>
              <a:ea typeface="Times New Roman" panose="02020603050405020304" pitchFamily="18" charset="0"/>
            </a:endParaRPr>
          </a:p>
          <a:p>
            <a:pPr marL="0" marR="0" algn="just">
              <a:lnSpc>
                <a:spcPct val="107000"/>
              </a:lnSpc>
              <a:spcBef>
                <a:spcPts val="0"/>
              </a:spcBef>
              <a:spcAft>
                <a:spcPts val="8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DISTINCT is used to remove duplicate values from a result set. Example, to retrieve unique values in a column, select DISTINCT columnname from tablename.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In the MEDALS table mentioned earlier, a country may have received a gold medal multiple time. Example, retrieve the list of unique countries that received gold medals.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400" b="0" spc="-10" dirty="0">
                <a:solidFill>
                  <a:srgbClr val="1F1F1F"/>
                </a:solidFill>
                <a:effectLst/>
                <a:latin typeface="Source Sans Pro" panose="020B0503030403020204" pitchFamily="34" charset="0"/>
                <a:ea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2034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5E2E8B-B63D-4475-93EB-53401FD6435D}"/>
              </a:ext>
            </a:extLst>
          </p:cNvPr>
          <p:cNvSpPr txBox="1"/>
          <p:nvPr/>
        </p:nvSpPr>
        <p:spPr>
          <a:xfrm>
            <a:off x="3048000" y="487276"/>
            <a:ext cx="6096000" cy="5890074"/>
          </a:xfrm>
          <a:prstGeom prst="rect">
            <a:avLst/>
          </a:prstGeom>
          <a:noFill/>
        </p:spPr>
        <p:txBody>
          <a:bodyPr wrap="square">
            <a:spAutoFit/>
          </a:bodyPr>
          <a:lstStyle/>
          <a:p>
            <a:pPr marL="0" marR="0" algn="just">
              <a:spcBef>
                <a:spcPts val="0"/>
              </a:spcBef>
              <a:spcAft>
                <a:spcPts val="0"/>
              </a:spcAft>
            </a:pPr>
            <a:r>
              <a:rPr lang="en-US" sz="3600" b="0" spc="-10" dirty="0">
                <a:solidFill>
                  <a:srgbClr val="1F1F1F"/>
                </a:solidFill>
                <a:effectLst/>
                <a:latin typeface="Source Sans Pro" panose="020B0503030403020204" pitchFamily="34" charset="0"/>
                <a:ea typeface="Times New Roman" panose="02020603050405020304" pitchFamily="18" charset="0"/>
              </a:rPr>
              <a:t>INSERT Statement</a:t>
            </a:r>
            <a:endParaRPr lang="en-US" sz="3600" b="1" dirty="0">
              <a:effectLst/>
              <a:latin typeface="Times New Roman" panose="02020603050405020304" pitchFamily="18" charset="0"/>
              <a:ea typeface="Times New Roman" panose="02020603050405020304" pitchFamily="18" charset="0"/>
            </a:endParaRPr>
          </a:p>
          <a:p>
            <a:pPr marL="0" marR="0" algn="just">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The INSERT statement is used to add new rows to a table. The INSERT statement is one of the data manipulation language statements. Data manipulation language statements or DML statements are used to read and modify data. Based on the author entity example, we created the table using the entity name author, and the entity attributes as the columns of the table.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3600" b="0" spc="-10" dirty="0">
                <a:solidFill>
                  <a:srgbClr val="1F1F1F"/>
                </a:solidFill>
                <a:effectLst/>
                <a:latin typeface="Source Sans Pro" panose="020B0503030403020204" pitchFamily="34" charset="0"/>
                <a:ea typeface="Times New Roman" panose="02020603050405020304" pitchFamily="18" charset="0"/>
              </a:rPr>
              <a:t>UPDATE and DELETE Statements</a:t>
            </a:r>
            <a:endParaRPr lang="en-US" sz="3600" b="1" dirty="0">
              <a:effectLst/>
              <a:latin typeface="Times New Roman" panose="02020603050405020304" pitchFamily="18" charset="0"/>
              <a:ea typeface="Times New Roman" panose="02020603050405020304" pitchFamily="18" charset="0"/>
            </a:endParaRPr>
          </a:p>
          <a:p>
            <a:pPr marL="0" marR="0" algn="just">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UPDATE statement and DELETE statement and explain the importance of the WHERE clause in these statements. After a table is created and populated with data, the data in a table can be altered with the UPDATE statement. The UPDATE statement is one of the data manipulation language or DML statements. DML statements are used to read and modify data.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284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0A6983-5684-418C-8F04-23FFE7E91081}"/>
              </a:ext>
            </a:extLst>
          </p:cNvPr>
          <p:cNvSpPr txBox="1"/>
          <p:nvPr/>
        </p:nvSpPr>
        <p:spPr>
          <a:xfrm>
            <a:off x="3048000" y="1526150"/>
            <a:ext cx="6096000" cy="3812326"/>
          </a:xfrm>
          <a:prstGeom prst="rect">
            <a:avLst/>
          </a:prstGeom>
          <a:noFill/>
        </p:spPr>
        <p:txBody>
          <a:bodyPr wrap="square">
            <a:spAutoFit/>
          </a:bodyPr>
          <a:lstStyle/>
          <a:p>
            <a:pPr marL="0" marR="0" algn="just">
              <a:spcBef>
                <a:spcPts val="0"/>
              </a:spcBef>
              <a:spcAft>
                <a:spcPts val="0"/>
              </a:spcAft>
            </a:pPr>
            <a:r>
              <a:rPr lang="en-US" sz="2400" b="0" spc="-10" dirty="0">
                <a:solidFill>
                  <a:srgbClr val="1F1F1F"/>
                </a:solidFill>
                <a:effectLst/>
                <a:latin typeface="Source Sans Pro" panose="020B0503030403020204" pitchFamily="34" charset="0"/>
                <a:ea typeface="Times New Roman" panose="02020603050405020304" pitchFamily="18" charset="0"/>
              </a:rPr>
              <a:t>Relational Database Concepts</a:t>
            </a:r>
            <a:endParaRPr lang="en-US" sz="2400" b="1" dirty="0">
              <a:effectLst/>
              <a:latin typeface="Times New Roman" panose="02020603050405020304" pitchFamily="18" charset="0"/>
              <a:ea typeface="Times New Roman" panose="02020603050405020304" pitchFamily="18" charset="0"/>
            </a:endParaRPr>
          </a:p>
          <a:p>
            <a:pPr marL="0" marR="0" algn="just">
              <a:lnSpc>
                <a:spcPct val="107000"/>
              </a:lnSpc>
              <a:spcBef>
                <a:spcPts val="0"/>
              </a:spcBef>
              <a:spcAft>
                <a:spcPts val="0"/>
              </a:spcAft>
            </a:pPr>
            <a:r>
              <a:rPr lang="en-US" sz="12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The relational model is the most used data model for databases because this model allows for data independence. Data is stored in a simple data structure. Tables: this provides logical data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independence, physical data independence, and physical storage independence.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An entity relationship data model, or ER data model, is an alternative to a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relational data model. Using a simplified library database as an example, this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figure shows an entity relationship diagram or ERD that represents entities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called tables and their relationships. In the library example, we have books. A book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can be written by one or many authors. The library can have one or many copies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of a book. Each copy can be borrowed by only one borrower at a time. An entity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relationship model proposes thinking of a database as a collection of entities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rather than being used as a model on its own. The ER model is used as a tool to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design relational databases. In the ER model, entities are objects that exist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independently of any other entities in the database.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The building blocks of an ER diagram are entities and attributes. An entity can be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a noun: person, place, or thing. In an ER diagram,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2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an entity is drawn as a rectangle.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273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7A762F-CC38-43B5-ADBF-0CDC8131CDB0}"/>
              </a:ext>
            </a:extLst>
          </p:cNvPr>
          <p:cNvSpPr txBox="1"/>
          <p:nvPr/>
        </p:nvSpPr>
        <p:spPr>
          <a:xfrm>
            <a:off x="3048000" y="467912"/>
            <a:ext cx="6096000" cy="5928803"/>
          </a:xfrm>
          <a:prstGeom prst="rect">
            <a:avLst/>
          </a:prstGeom>
          <a:noFill/>
        </p:spPr>
        <p:txBody>
          <a:bodyPr wrap="square">
            <a:spAutoFit/>
          </a:bodyPr>
          <a:lstStyle/>
          <a:p>
            <a:pPr marL="0" marR="0" algn="just">
              <a:spcBef>
                <a:spcPts val="0"/>
              </a:spcBef>
              <a:spcAft>
                <a:spcPts val="0"/>
              </a:spcAft>
            </a:pPr>
            <a:r>
              <a:rPr lang="en-US" sz="3600" b="0" spc="-10" dirty="0">
                <a:solidFill>
                  <a:srgbClr val="1F1F1F"/>
                </a:solidFill>
                <a:effectLst/>
                <a:latin typeface="Source Sans Pro" panose="020B0503030403020204" pitchFamily="34" charset="0"/>
                <a:ea typeface="Times New Roman" panose="02020603050405020304" pitchFamily="18" charset="0"/>
              </a:rPr>
              <a:t>How to create a Database instance on Cloud</a:t>
            </a:r>
            <a:endParaRPr lang="en-US" sz="3600" b="1" dirty="0">
              <a:effectLst/>
              <a:latin typeface="Times New Roman" panose="02020603050405020304" pitchFamily="18" charset="0"/>
              <a:ea typeface="Times New Roman" panose="02020603050405020304" pitchFamily="18" charset="0"/>
            </a:endParaRPr>
          </a:p>
          <a:p>
            <a:pPr marL="0" marR="0" algn="just">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An easy way to do so is to create an instance of a database in the Cloud and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use it to execute your SQL queries. After completing this lesson, you will be able to understand basic concepts related to Cloud databases, list a few Cloud databases,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describe database service instances, as well as demonstrate how to create a service instance on an IBM Db2 on Cloud. A Cloud database is a database service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built and accessed through a Cloud platform. It serves many of the same functions as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traditional databases with the added flexibility of Cloud computing. Some advantages of using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Cloud databases include; ease of use, users can access Cloud databases from virtually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anywhere using a vendor's API or web interface, or your own applications whether on Cloud or Remote.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556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31B01-A2C3-4B7D-950F-C8E0D4991964}"/>
              </a:ext>
            </a:extLst>
          </p:cNvPr>
          <p:cNvSpPr txBox="1"/>
          <p:nvPr/>
        </p:nvSpPr>
        <p:spPr>
          <a:xfrm>
            <a:off x="3048000" y="1762818"/>
            <a:ext cx="6096000" cy="3338991"/>
          </a:xfrm>
          <a:prstGeom prst="rect">
            <a:avLst/>
          </a:prstGeom>
          <a:noFill/>
        </p:spPr>
        <p:txBody>
          <a:bodyPr wrap="square">
            <a:spAutoFit/>
          </a:bodyPr>
          <a:lstStyle/>
          <a:p>
            <a:pPr marL="0" marR="0" algn="just">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Scalability.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Cloud databases can expand and shrink their storage and compute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capacities during runtime to accommodate changing needs and usage demands, so organizations only pay for what they actually use.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Disaster recovery.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In the event of a natural disaster or equipment failure or power outage, data is kept secure through backups on Remote Servers on Cloud in geographically distributed regions.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518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9CFD98-9896-4DC5-B63E-5556DB6B1CA2}"/>
              </a:ext>
            </a:extLst>
          </p:cNvPr>
          <p:cNvSpPr txBox="1"/>
          <p:nvPr/>
        </p:nvSpPr>
        <p:spPr>
          <a:xfrm>
            <a:off x="3048000" y="-717541"/>
            <a:ext cx="6096000" cy="6070251"/>
          </a:xfrm>
          <a:prstGeom prst="rect">
            <a:avLst/>
          </a:prstGeom>
          <a:noFill/>
        </p:spPr>
        <p:txBody>
          <a:bodyPr wrap="square">
            <a:spAutoFit/>
          </a:bodyPr>
          <a:lstStyle/>
          <a:p>
            <a:pPr marL="0" marR="0">
              <a:spcBef>
                <a:spcPts val="0"/>
              </a:spcBef>
              <a:spcAft>
                <a:spcPts val="0"/>
              </a:spcAft>
            </a:pPr>
            <a:endParaRPr lang="en-US" sz="3600" b="0" spc="-10" dirty="0">
              <a:solidFill>
                <a:srgbClr val="1F1F1F"/>
              </a:solidFill>
              <a:effectLst/>
              <a:latin typeface="Source Sans Pro" panose="020B0503030403020204" pitchFamily="34" charset="0"/>
              <a:ea typeface="Times New Roman" panose="02020603050405020304" pitchFamily="18" charset="0"/>
            </a:endParaRPr>
          </a:p>
          <a:p>
            <a:pPr marL="0" marR="0">
              <a:spcBef>
                <a:spcPts val="0"/>
              </a:spcBef>
              <a:spcAft>
                <a:spcPts val="0"/>
              </a:spcAft>
            </a:pPr>
            <a:endParaRPr lang="en-US" sz="3600" b="0" spc="-10" dirty="0">
              <a:solidFill>
                <a:srgbClr val="1F1F1F"/>
              </a:solidFill>
              <a:effectLst/>
              <a:latin typeface="Source Sans Pro" panose="020B0503030403020204" pitchFamily="34" charset="0"/>
              <a:ea typeface="Times New Roman" panose="02020603050405020304" pitchFamily="18" charset="0"/>
            </a:endParaRPr>
          </a:p>
          <a:p>
            <a:pPr marL="0" marR="0">
              <a:spcBef>
                <a:spcPts val="0"/>
              </a:spcBef>
              <a:spcAft>
                <a:spcPts val="0"/>
              </a:spcAft>
            </a:pPr>
            <a:endParaRPr lang="en-US" sz="3600" spc="-10" dirty="0">
              <a:solidFill>
                <a:srgbClr val="1F1F1F"/>
              </a:solidFill>
              <a:latin typeface="Source Sans Pro" panose="020B0503030403020204" pitchFamily="34" charset="0"/>
              <a:ea typeface="Times New Roman" panose="02020603050405020304" pitchFamily="18" charset="0"/>
            </a:endParaRPr>
          </a:p>
          <a:p>
            <a:pPr marL="0" marR="0">
              <a:spcBef>
                <a:spcPts val="0"/>
              </a:spcBef>
              <a:spcAft>
                <a:spcPts val="0"/>
              </a:spcAft>
            </a:pPr>
            <a:endParaRPr lang="en-US" sz="3600" b="0" spc="-10" dirty="0">
              <a:solidFill>
                <a:srgbClr val="1F1F1F"/>
              </a:solidFill>
              <a:effectLst/>
              <a:latin typeface="Source Sans Pro" panose="020B0503030403020204" pitchFamily="34" charset="0"/>
              <a:ea typeface="Times New Roman" panose="02020603050405020304" pitchFamily="18" charset="0"/>
            </a:endParaRPr>
          </a:p>
          <a:p>
            <a:pPr marL="0" marR="0">
              <a:spcBef>
                <a:spcPts val="0"/>
              </a:spcBef>
              <a:spcAft>
                <a:spcPts val="0"/>
              </a:spcAft>
            </a:pPr>
            <a:r>
              <a:rPr lang="en-US" sz="3600" b="0" spc="-10" dirty="0">
                <a:solidFill>
                  <a:srgbClr val="1F1F1F"/>
                </a:solidFill>
                <a:effectLst/>
                <a:latin typeface="Source Sans Pro" panose="020B0503030403020204" pitchFamily="34" charset="0"/>
                <a:ea typeface="Times New Roman" panose="02020603050405020304" pitchFamily="18" charset="0"/>
              </a:rPr>
              <a:t>Types of SQL statements (DDL vs. DML)</a:t>
            </a:r>
            <a:endParaRPr lang="en-US" sz="3600" b="1"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SQL Statements are used for interacting with Entities (that is, tables), Attributes (that is, columns) and their tuples (or rows with data values) in relational databases.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SQL statements fall into two different categories: Data Definition Language statements and Data Manipulation Language statements. Data Definition Language (or DDL) statements are used to define, change, or drop database objects such as tables. Common DDL statement types include CREATE, ALTER, TRUNCATE, and DROP.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4579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3558BE-7571-4146-A675-93D60465B53A}"/>
              </a:ext>
            </a:extLst>
          </p:cNvPr>
          <p:cNvSpPr txBox="1"/>
          <p:nvPr/>
        </p:nvSpPr>
        <p:spPr>
          <a:xfrm>
            <a:off x="3048000" y="1170091"/>
            <a:ext cx="6096000" cy="4524444"/>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CREATE: which is used for creating tables and defining its columns; ALTER: is used for altering tables including adding and dropping columns and modifying their datatypes; TRUNCATE: is used for deleting data in a table but not the table itself; DROP: is used for deleting tables. Data Manipulation Language (or DML) statements are used to read and modify data in tables. These are also sometimes referred to as CRUD operations, that is, Create, Read, Update and Delete rows in a table.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1F1F1F"/>
                </a:solidFill>
                <a:effectLst/>
                <a:latin typeface="Source Sans Pro" panose="020B0503030403020204" pitchFamily="34" charset="0"/>
                <a:ea typeface="Times New Roman" panose="02020603050405020304" pitchFamily="18" charset="0"/>
                <a:cs typeface="Segoe UI" panose="020B0502040204020203" pitchFamily="34" charset="0"/>
              </a:rPr>
              <a:t>Common DML statement types include INSERT, SELECT, UPDATE, and DELETE. INSERT: is used for inserting a row or several rows of data into a table; SELECT: reads or selects row or rows from a table; UPDATE: edits row or rows in a table; And DELETE: removes a row or rows of data from a table.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1528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2127</Words>
  <Application>Microsoft Office PowerPoint</Application>
  <PresentationFormat>Widescreen</PresentationFormat>
  <Paragraphs>121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Segoe UI</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Mule</dc:creator>
  <cp:lastModifiedBy>Daniel Mule</cp:lastModifiedBy>
  <cp:revision>1</cp:revision>
  <dcterms:created xsi:type="dcterms:W3CDTF">2022-01-29T12:50:13Z</dcterms:created>
  <dcterms:modified xsi:type="dcterms:W3CDTF">2022-01-29T12:58:18Z</dcterms:modified>
</cp:coreProperties>
</file>