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56" r:id="rId5"/>
    <p:sldMasterId id="2147483662" r:id="rId6"/>
    <p:sldMasterId id="2147483668" r:id="rId7"/>
  </p:sldMasterIdLst>
  <p:notesMasterIdLst>
    <p:notesMasterId r:id="rId27"/>
  </p:notesMasterIdLst>
  <p:handoutMasterIdLst>
    <p:handoutMasterId r:id="rId28"/>
  </p:handoutMasterIdLst>
  <p:sldIdLst>
    <p:sldId id="256" r:id="rId8"/>
    <p:sldId id="257" r:id="rId9"/>
    <p:sldId id="258" r:id="rId10"/>
    <p:sldId id="259" r:id="rId11"/>
    <p:sldId id="260" r:id="rId12"/>
    <p:sldId id="277" r:id="rId13"/>
    <p:sldId id="263" r:id="rId14"/>
    <p:sldId id="264" r:id="rId15"/>
    <p:sldId id="265" r:id="rId16"/>
    <p:sldId id="266" r:id="rId17"/>
    <p:sldId id="268" r:id="rId18"/>
    <p:sldId id="269" r:id="rId19"/>
    <p:sldId id="271" r:id="rId20"/>
    <p:sldId id="272" r:id="rId21"/>
    <p:sldId id="274" r:id="rId22"/>
    <p:sldId id="275" r:id="rId23"/>
    <p:sldId id="267" r:id="rId24"/>
    <p:sldId id="273" r:id="rId25"/>
    <p:sldId id="276" r:id="rId26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6E05070-B047-41BA-B2BA-97165D685E3D}">
          <p14:sldIdLst>
            <p14:sldId id="256"/>
            <p14:sldId id="257"/>
            <p14:sldId id="258"/>
            <p14:sldId id="259"/>
            <p14:sldId id="260"/>
            <p14:sldId id="277"/>
            <p14:sldId id="263"/>
            <p14:sldId id="264"/>
            <p14:sldId id="265"/>
            <p14:sldId id="266"/>
            <p14:sldId id="268"/>
            <p14:sldId id="269"/>
            <p14:sldId id="271"/>
            <p14:sldId id="272"/>
            <p14:sldId id="274"/>
            <p14:sldId id="275"/>
            <p14:sldId id="267"/>
            <p14:sldId id="273"/>
            <p14:sldId id="27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62735A-E0A7-886E-6259-8FE70C9B365F}" v="1" dt="2023-11-19T16:33:13.788"/>
    <p1510:client id="{89785C16-AD44-BEBF-DB5F-B45041A5A62C}" v="3" dt="2023-11-19T07:44:31.918"/>
    <p1510:client id="{8B868027-0C8A-4E46-BF3C-B3430568F73E}" v="2245" dt="2024-01-09T07:07:42.4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 autoAdjust="0"/>
  </p:normalViewPr>
  <p:slideViewPr>
    <p:cSldViewPr snapToGrid="0">
      <p:cViewPr varScale="1">
        <p:scale>
          <a:sx n="51" d="100"/>
          <a:sy n="51" d="100"/>
        </p:scale>
        <p:origin x="888" y="43"/>
      </p:cViewPr>
      <p:guideLst/>
    </p:cSldViewPr>
  </p:slideViewPr>
  <p:outlineViewPr>
    <p:cViewPr>
      <p:scale>
        <a:sx n="33" d="100"/>
        <a:sy n="33" d="100"/>
      </p:scale>
      <p:origin x="0" y="-171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" Type="http://schemas.openxmlformats.org/officeDocument/2006/relationships/customXml" Target="../customXml/item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750899-3D14-4A38-B0C5-4D2CF77B5B8A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E35F46-3402-4F9A-A575-76C8BB429A56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48143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599AD7-76F9-4005-9127-9F017D7C199C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8E6ACA-4CE7-485B-9CD3-8F488A27E20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07188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8346771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10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698441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673437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146821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229807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985643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773851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6342460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9311832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664329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19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45690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24432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3029940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b="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547494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5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066644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6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79981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7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20474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191902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8E6ACA-4CE7-485B-9CD3-8F488A27E205}" type="slidenum">
              <a:rPr lang="nb-NO" smtClean="0"/>
              <a:t>9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980216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6158972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01905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4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25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2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7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13346806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40814059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7090827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270224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4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1085393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39955416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8844161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2573493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1967770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5664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06787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4187642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36345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7"/>
          <p:cNvSpPr>
            <a:spLocks noGrp="1"/>
          </p:cNvSpPr>
          <p:nvPr>
            <p:ph type="title" hasCustomPrompt="1"/>
          </p:nvPr>
        </p:nvSpPr>
        <p:spPr>
          <a:xfrm>
            <a:off x="1054464" y="1118585"/>
            <a:ext cx="6012000" cy="1811813"/>
          </a:xfrm>
        </p:spPr>
        <p:txBody>
          <a:bodyPr lIns="0" anchor="b">
            <a:normAutofit/>
          </a:bodyPr>
          <a:lstStyle>
            <a:lvl1pPr>
              <a:defRPr sz="2400" baseline="0">
                <a:solidFill>
                  <a:schemeClr val="bg1"/>
                </a:solidFill>
              </a:defRPr>
            </a:lvl1pPr>
          </a:lstStyle>
          <a:p>
            <a:r>
              <a:rPr lang="nb-NO" noProof="0" dirty="0"/>
              <a:t>Tittel dokumentet settes her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1054464" y="2942591"/>
            <a:ext cx="6012000" cy="1126695"/>
          </a:xfrm>
        </p:spPr>
        <p:txBody>
          <a:bodyPr lIns="0">
            <a:noAutofit/>
          </a:bodyPr>
          <a:lstStyle>
            <a:lvl1pPr marL="0" indent="0">
              <a:buNone/>
              <a:defRPr sz="1800" i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 i="1">
                <a:solidFill>
                  <a:schemeClr val="bg1"/>
                </a:solidFill>
              </a:defRPr>
            </a:lvl2pPr>
            <a:lvl3pPr marL="914400" indent="0">
              <a:buNone/>
              <a:defRPr sz="1800" i="1">
                <a:solidFill>
                  <a:schemeClr val="bg1"/>
                </a:solidFill>
              </a:defRPr>
            </a:lvl3pPr>
            <a:lvl4pPr marL="1371600" indent="0">
              <a:buNone/>
              <a:defRPr sz="1800" i="1">
                <a:solidFill>
                  <a:schemeClr val="bg1"/>
                </a:solidFill>
              </a:defRPr>
            </a:lvl4pPr>
            <a:lvl5pPr marL="1828800" indent="0">
              <a:buNone/>
              <a:defRPr sz="1800" i="1">
                <a:solidFill>
                  <a:schemeClr val="bg1"/>
                </a:solidFill>
              </a:defRPr>
            </a:lvl5pPr>
          </a:lstStyle>
          <a:p>
            <a:pPr lvl="0"/>
            <a:r>
              <a:rPr lang="nb-NO" noProof="0" dirty="0"/>
              <a:t>Her kommer en utdypning eller undertittel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54464" y="4208016"/>
            <a:ext cx="6012000" cy="1454784"/>
          </a:xfrm>
        </p:spPr>
        <p:txBody>
          <a:bodyPr lIns="0" anchor="b">
            <a:normAutofit/>
          </a:bodyPr>
          <a:lstStyle>
            <a:lvl1pPr marL="0" indent="0" algn="l">
              <a:buNone/>
              <a:defRPr sz="14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b-NO" noProof="0" dirty="0"/>
              <a:t>Forfatters Navn og Etternavn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1054464" y="5674992"/>
            <a:ext cx="6012000" cy="746878"/>
          </a:xfrm>
        </p:spPr>
        <p:txBody>
          <a:bodyPr lIns="0" tIns="0">
            <a:noAutofit/>
          </a:bodyPr>
          <a:lstStyle>
            <a:lvl1pPr marL="0" indent="0">
              <a:buNone/>
              <a:defRPr sz="12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700" i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nb-NO" noProof="0" dirty="0"/>
              <a:t>Eventuelle adresser</a:t>
            </a:r>
          </a:p>
        </p:txBody>
      </p:sp>
      <p:sp>
        <p:nvSpPr>
          <p:cNvPr id="21" name="Picture Placeholder 8"/>
          <p:cNvSpPr>
            <a:spLocks noGrp="1"/>
          </p:cNvSpPr>
          <p:nvPr>
            <p:ph type="pic" sz="quarter" idx="14" hasCustomPrompt="1"/>
          </p:nvPr>
        </p:nvSpPr>
        <p:spPr>
          <a:xfrm>
            <a:off x="7448550" y="0"/>
            <a:ext cx="4743450" cy="6858000"/>
          </a:xfrm>
          <a:custGeom>
            <a:avLst/>
            <a:gdLst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3557588 w 4743450"/>
              <a:gd name="connsiteY3" fmla="*/ 6858000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1185863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  <a:gd name="connsiteX0" fmla="*/ 0 w 4743450"/>
              <a:gd name="connsiteY0" fmla="*/ 6858000 h 6858000"/>
              <a:gd name="connsiteX1" fmla="*/ 2825687 w 4743450"/>
              <a:gd name="connsiteY1" fmla="*/ 0 h 6858000"/>
              <a:gd name="connsiteX2" fmla="*/ 4743450 w 4743450"/>
              <a:gd name="connsiteY2" fmla="*/ 0 h 6858000"/>
              <a:gd name="connsiteX3" fmla="*/ 4740212 w 4743450"/>
              <a:gd name="connsiteY3" fmla="*/ 6851904 h 6858000"/>
              <a:gd name="connsiteX4" fmla="*/ 0 w 4743450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3450" h="6858000">
                <a:moveTo>
                  <a:pt x="0" y="6858000"/>
                </a:moveTo>
                <a:lnTo>
                  <a:pt x="2825687" y="0"/>
                </a:lnTo>
                <a:lnTo>
                  <a:pt x="4743450" y="0"/>
                </a:lnTo>
                <a:cubicBezTo>
                  <a:pt x="4742371" y="2283968"/>
                  <a:pt x="4741291" y="4567936"/>
                  <a:pt x="4740212" y="6851904"/>
                </a:cubicBezTo>
                <a:lnTo>
                  <a:pt x="0" y="6858000"/>
                </a:lnTo>
                <a:close/>
              </a:path>
            </a:pathLst>
          </a:custGeom>
        </p:spPr>
        <p:txBody>
          <a:bodyPr/>
          <a:lstStyle>
            <a:lvl1pPr marL="0" indent="0">
              <a:buNone/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nb-NO" dirty="0"/>
              <a:t>Klikk på bildeikon hvis du vil legge til bilde</a:t>
            </a:r>
          </a:p>
        </p:txBody>
      </p:sp>
    </p:spTree>
    <p:extLst>
      <p:ext uri="{BB962C8B-B14F-4D97-AF65-F5344CB8AC3E}">
        <p14:creationId xmlns:p14="http://schemas.microsoft.com/office/powerpoint/2010/main" val="2267822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8950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</p:spTree>
    <p:extLst>
      <p:ext uri="{BB962C8B-B14F-4D97-AF65-F5344CB8AC3E}">
        <p14:creationId xmlns:p14="http://schemas.microsoft.com/office/powerpoint/2010/main" val="2761819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nb-NO" dirty="0"/>
              <a:t>Klikk for å legge til en tittel</a:t>
            </a:r>
          </a:p>
        </p:txBody>
      </p:sp>
    </p:spTree>
    <p:extLst>
      <p:ext uri="{BB962C8B-B14F-4D97-AF65-F5344CB8AC3E}">
        <p14:creationId xmlns:p14="http://schemas.microsoft.com/office/powerpoint/2010/main" val="10752648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0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50943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7610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188619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 dirty="0"/>
              <a:t>Klikk for å legge til en tittel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noProof="0" dirty="0"/>
              <a:t>Klikk for å legge til tekst</a:t>
            </a:r>
          </a:p>
          <a:p>
            <a:pPr lvl="1"/>
            <a:r>
              <a:rPr lang="nb-NO" noProof="0" dirty="0"/>
              <a:t>Andre nivå</a:t>
            </a:r>
          </a:p>
          <a:p>
            <a:pPr lvl="2"/>
            <a:r>
              <a:rPr lang="nb-NO" noProof="0" dirty="0"/>
              <a:t>Tredje nivå</a:t>
            </a:r>
          </a:p>
          <a:p>
            <a:pPr lvl="3"/>
            <a:r>
              <a:rPr lang="nb-NO" noProof="0" dirty="0"/>
              <a:t>Fjerde nivå</a:t>
            </a:r>
          </a:p>
          <a:p>
            <a:pPr lvl="4"/>
            <a:r>
              <a:rPr lang="nb-NO" noProof="0" dirty="0"/>
              <a:t>Femte nivå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56DEE-ECD7-4857-92A6-90269DFA2DF5}" type="datetimeFigureOut">
              <a:rPr lang="nb-NO" smtClean="0"/>
              <a:t>09.01.2024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02961-D91A-442E-803D-6BE684C4B445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82543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5.png"/><Relationship Id="rId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Sok-2009 </a:t>
            </a:r>
            <a:r>
              <a:rPr lang="en-GB" dirty="0" err="1"/>
              <a:t>Muntlig</a:t>
            </a:r>
            <a:r>
              <a:rPr lang="en-GB" dirty="0"/>
              <a:t> eksamen	</a:t>
            </a:r>
            <a:endParaRPr lang="nb-NO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nb-NO" dirty="0"/>
              <a:t>Fakultet for biovitenskap, fiskeri og økonomi.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Daniel Nikolai Johannessen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7859794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C4F9F-AF6C-303F-66EB-669904548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Antagelse</a:t>
            </a:r>
            <a:r>
              <a:rPr lang="en-GB" dirty="0"/>
              <a:t> 1</a:t>
            </a:r>
            <a:endParaRPr lang="nb-NO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BD761B-D03F-5617-23C6-5923BDEABD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4700" y="914400"/>
            <a:ext cx="4684939" cy="2786975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42BE1-D9CD-F058-A5AB-A57D3AC84B68}"/>
                  </a:ext>
                </a:extLst>
              </p:cNvPr>
              <p:cNvSpPr txBox="1"/>
              <p:nvPr/>
            </p:nvSpPr>
            <p:spPr>
              <a:xfrm>
                <a:off x="317500" y="1816100"/>
                <a:ext cx="3262432" cy="315432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Lokalvektet </a:t>
                </a:r>
                <a:r>
                  <a:rPr lang="en-GB" dirty="0" err="1">
                    <a:solidFill>
                      <a:schemeClr val="bg1"/>
                    </a:solidFill>
                  </a:rPr>
                  <a:t>glattet</a:t>
                </a:r>
                <a:r>
                  <a:rPr lang="en-GB" dirty="0">
                    <a:solidFill>
                      <a:schemeClr val="bg1"/>
                    </a:solidFill>
                  </a:rPr>
                  <a:t> </a:t>
                </a:r>
                <a:r>
                  <a:rPr lang="en-GB" dirty="0" err="1">
                    <a:solidFill>
                      <a:schemeClr val="bg1"/>
                    </a:solidFill>
                  </a:rPr>
                  <a:t>linje</a:t>
                </a:r>
                <a:r>
                  <a:rPr lang="en-GB" dirty="0">
                    <a:solidFill>
                      <a:schemeClr val="bg1"/>
                    </a:solidFill>
                  </a:rPr>
                  <a:t>. Loess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nb-NO" dirty="0">
                    <a:solidFill>
                      <a:schemeClr val="bg1"/>
                    </a:solidFill>
                  </a:rPr>
                  <a:t>Visuell undersøkelse. </a:t>
                </a:r>
              </a:p>
              <a:p>
                <a:endParaRPr lang="nb-NO" dirty="0">
                  <a:solidFill>
                    <a:schemeClr val="bg1"/>
                  </a:solidFill>
                </a:endParaRPr>
              </a:p>
              <a:p>
                <a:endParaRPr lang="nb-NO" dirty="0">
                  <a:solidFill>
                    <a:schemeClr val="bg1"/>
                  </a:solidFill>
                </a:endParaRPr>
              </a:p>
              <a:p>
                <a:endParaRPr lang="nb-NO" dirty="0">
                  <a:solidFill>
                    <a:schemeClr val="bg1"/>
                  </a:solidFill>
                </a:endParaRPr>
              </a:p>
              <a:p>
                <a:endParaRPr lang="nb-NO" dirty="0">
                  <a:solidFill>
                    <a:schemeClr val="bg1"/>
                  </a:solidFill>
                </a:endParaRPr>
              </a:p>
              <a:p>
                <a:endParaRPr lang="nb-NO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b-NO" dirty="0">
                  <a:solidFill>
                    <a:schemeClr val="bg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solidFill>
                      <a:schemeClr val="bg1"/>
                    </a:solidFill>
                  </a:rPr>
                  <a:t> På y akse.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GB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GB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>
                    <a:solidFill>
                      <a:schemeClr val="bg1"/>
                    </a:solidFill>
                  </a:rPr>
                  <a:t> x akse.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4842BE1-D9CD-F058-A5AB-A57D3AC84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00" y="1816100"/>
                <a:ext cx="3262432" cy="3154325"/>
              </a:xfrm>
              <a:prstGeom prst="rect">
                <a:avLst/>
              </a:prstGeom>
              <a:blipFill>
                <a:blip r:embed="rId4"/>
                <a:stretch>
                  <a:fillRect l="-1495" t="-1161" r="-748" b="-232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>
            <a:extLst>
              <a:ext uri="{FF2B5EF4-FFF2-40B4-BE49-F238E27FC236}">
                <a16:creationId xmlns:a16="http://schemas.microsoft.com/office/drawing/2014/main" id="{C0DE6B07-9C99-CD41-A8EE-44B5BF1011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4701" y="3701375"/>
            <a:ext cx="4673600" cy="2906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078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64E9C7-6964-660C-E835-201C92FDD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Antagelse</a:t>
            </a:r>
            <a:r>
              <a:rPr lang="en-GB" dirty="0"/>
              <a:t> 2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71641-6DA0-75BA-7FBA-7D5A72B13E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sz="3200" dirty="0"/>
                  <a:t>Fordeling </a:t>
                </a:r>
                <a14:m>
                  <m:oMath xmlns:m="http://schemas.openxmlformats.org/officeDocument/2006/math"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endParaRPr lang="nb-NO" sz="3200" dirty="0"/>
              </a:p>
              <a:p>
                <a:r>
                  <a:rPr lang="nb-NO" sz="3200" dirty="0" err="1"/>
                  <a:t>Shapiro-Wilk</a:t>
                </a:r>
                <a:endParaRPr lang="nb-NO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A71641-6DA0-75BA-7FBA-7D5A72B13E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774D58B-3C41-E417-DC0C-6AF6A5AF1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542" y="2659016"/>
            <a:ext cx="6439458" cy="4198984"/>
          </a:xfrm>
          <a:prstGeom prst="rect">
            <a:avLst/>
          </a:prstGeom>
        </p:spPr>
      </p:pic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8456F1DD-FD06-0D7B-566D-7B45DA4986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18658" y="805170"/>
            <a:ext cx="2638425" cy="84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EF35C-F6C3-B6F5-99FA-7F8024BA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Antagelse</a:t>
            </a:r>
            <a:r>
              <a:rPr lang="en-GB" dirty="0"/>
              <a:t> 3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55E66-59C8-0D1F-4CDD-16577F0C12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“</a:t>
                </a:r>
                <a:r>
                  <a:rPr lang="en-GB" dirty="0" err="1"/>
                  <a:t>astisitet</a:t>
                </a:r>
                <a:r>
                  <a:rPr lang="en-GB" dirty="0"/>
                  <a:t>”</a:t>
                </a:r>
              </a:p>
              <a:p>
                <a:r>
                  <a:rPr lang="en-GB" dirty="0" err="1"/>
                  <a:t>Varians</a:t>
                </a:r>
                <a:r>
                  <a:rPr lang="en-GB" dirty="0"/>
                  <a:t> på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</a:p>
              <a:p>
                <a:r>
                  <a:rPr lang="nb-NO" dirty="0" err="1"/>
                  <a:t>Breush</a:t>
                </a:r>
                <a:r>
                  <a:rPr lang="nb-NO" dirty="0"/>
                  <a:t>-Pagan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C55E66-59C8-0D1F-4CDD-16577F0C12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2FC388B-E77F-5045-6B97-0C73DBFA84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9315" y="1279172"/>
            <a:ext cx="4267570" cy="823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22D822-D5BB-DE07-5283-A6CBFF72DB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9324" y="2234847"/>
            <a:ext cx="6477561" cy="4077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9287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46FAA-7ED9-777B-B34E-526A23076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Multippel</a:t>
            </a:r>
            <a:r>
              <a:rPr lang="en-GB" dirty="0"/>
              <a:t> </a:t>
            </a:r>
            <a:r>
              <a:rPr lang="en-GB" dirty="0" err="1"/>
              <a:t>regresjon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661F192-16E0-DFB4-4431-0A2A42DD9EDC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</p:spPr>
            <p:txBody>
              <a:bodyPr/>
              <a:lstStyle/>
              <a:p>
                <a:r>
                  <a:rPr lang="en-US" dirty="0"/>
                  <a:t>Hva </a:t>
                </a:r>
                <a:r>
                  <a:rPr lang="en-US" dirty="0" err="1"/>
                  <a:t>kan</a:t>
                </a:r>
                <a:r>
                  <a:rPr lang="en-US" dirty="0"/>
                  <a:t> </a:t>
                </a:r>
                <a:r>
                  <a:rPr lang="en-US" dirty="0" err="1"/>
                  <a:t>forklares</a:t>
                </a:r>
                <a:r>
                  <a:rPr lang="en-US" dirty="0"/>
                  <a:t> av </a:t>
                </a:r>
                <a:r>
                  <a:rPr lang="en-US" dirty="0" err="1"/>
                  <a:t>foreldres</a:t>
                </a:r>
                <a:r>
                  <a:rPr lang="en-US" dirty="0"/>
                  <a:t> </a:t>
                </a:r>
                <a:r>
                  <a:rPr lang="en-US" dirty="0" err="1"/>
                  <a:t>utdanning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og</a:t>
                </a:r>
                <a:r>
                  <a:rPr lang="en-US" dirty="0"/>
                  <a:t>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Content Placeholder 2">
                <a:extLst>
                  <a:ext uri="{FF2B5EF4-FFF2-40B4-BE49-F238E27FC236}">
                    <a16:creationId xmlns:a16="http://schemas.microsoft.com/office/drawing/2014/main" id="{3661F192-16E0-DFB4-4431-0A2A42DD9E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351338"/>
              </a:xfrm>
              <a:blipFill>
                <a:blip r:embed="rId3"/>
                <a:stretch>
                  <a:fillRect l="-2118" t="-2381" r="-129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44B9CE8-103F-B83E-FC1D-554BBCAFD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5776" y="609896"/>
            <a:ext cx="4982524" cy="5567067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98BB57-E12C-31B4-7676-992C9EA6CF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7800" y="0"/>
            <a:ext cx="5664200" cy="68467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90B1DA3-BE74-18F1-79EE-C6FC8134C12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27800" y="203809"/>
            <a:ext cx="5511800" cy="63850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B6FF6B-8EA0-4553-A737-CBAA19CBCA36}"/>
                  </a:ext>
                </a:extLst>
              </p:cNvPr>
              <p:cNvSpPr txBox="1"/>
              <p:nvPr/>
            </p:nvSpPr>
            <p:spPr>
              <a:xfrm>
                <a:off x="596900" y="2961698"/>
                <a:ext cx="50800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+ </m:t>
                      </m:r>
                      <m:sSub>
                        <m:sSubPr>
                          <m:ctrlP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GB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nb-NO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B6FF6B-8EA0-4553-A737-CBAA19CBCA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0" y="2961698"/>
                <a:ext cx="5080000" cy="461665"/>
              </a:xfrm>
              <a:prstGeom prst="rect">
                <a:avLst/>
              </a:prstGeom>
              <a:blipFill>
                <a:blip r:embed="rId7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3676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55F565-47F0-E3F4-FDFD-87DCFE5F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Kollinearitet</a:t>
            </a:r>
            <a:r>
              <a:rPr lang="en-GB" dirty="0"/>
              <a:t> </a:t>
            </a:r>
            <a:endParaRPr lang="nb-NO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966045C-B662-0DDD-4F5B-7DC13028D3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n-US" dirty="0" err="1"/>
              <a:t>Korrelasjons</a:t>
            </a:r>
            <a:r>
              <a:rPr lang="en-US" dirty="0"/>
              <a:t> </a:t>
            </a:r>
            <a:r>
              <a:rPr lang="en-US" dirty="0" err="1"/>
              <a:t>matrise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Variance inflation factor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4B6CCC-4EDC-A0F6-4573-4205163AEB0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0700" y="1690688"/>
            <a:ext cx="5181600" cy="1324509"/>
          </a:xfr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13F48F-6CCC-8503-074D-FF6F83D6E4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7095" y="4340760"/>
            <a:ext cx="5735205" cy="68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811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CBAB-202C-9E23-CF6B-13D4DD796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GB" dirty="0" err="1"/>
              <a:t>Normalitet</a:t>
            </a:r>
            <a:r>
              <a:rPr lang="en-GB" dirty="0"/>
              <a:t> og </a:t>
            </a:r>
            <a:r>
              <a:rPr lang="en-GB" dirty="0" err="1"/>
              <a:t>Linearitet</a:t>
            </a:r>
            <a:endParaRPr lang="nb-NO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D565511-8E1F-1440-603A-ED5096871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485" y="2391133"/>
            <a:ext cx="5560515" cy="359294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8F95FB-9A25-8F2D-CB97-8439F90CBB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391133"/>
            <a:ext cx="5649649" cy="360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43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8D329-3668-67A1-869F-65D4FB2F9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Homoskedastisitet</a:t>
            </a:r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F3C4008-3546-2A36-D445-40155C18643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897559" y="1287634"/>
            <a:ext cx="8160841" cy="5205241"/>
          </a:xfrm>
        </p:spPr>
      </p:pic>
    </p:spTree>
    <p:extLst>
      <p:ext uri="{BB962C8B-B14F-4D97-AF65-F5344CB8AC3E}">
        <p14:creationId xmlns:p14="http://schemas.microsoft.com/office/powerpoint/2010/main" val="14702447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E5F2-1000-2039-D127-7FAD2FF4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Gjennomsnitt</a:t>
            </a:r>
            <a:r>
              <a:rPr lang="en-GB" dirty="0"/>
              <a:t>, </a:t>
            </a:r>
            <a:r>
              <a:rPr lang="en-GB" dirty="0" err="1"/>
              <a:t>varians</a:t>
            </a:r>
            <a:r>
              <a:rPr lang="en-GB" dirty="0"/>
              <a:t>, </a:t>
            </a:r>
            <a:r>
              <a:rPr lang="en-GB" dirty="0" err="1"/>
              <a:t>standardavvik</a:t>
            </a:r>
            <a:r>
              <a:rPr lang="en-GB" dirty="0"/>
              <a:t>. 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D88729-B477-DC51-546F-6FDD41766D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GB" dirty="0"/>
                  <a:t>Forskjell på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nb-NO" dirty="0"/>
                  <a:t> og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nb-NO" dirty="0"/>
                  <a:t> </a:t>
                </a:r>
              </a:p>
              <a:p>
                <a:endParaRPr lang="nb-NO" dirty="0"/>
              </a:p>
              <a:p>
                <a:r>
                  <a:rPr lang="nb-NO" dirty="0"/>
                  <a:t>Kvadrert for varians</a:t>
                </a:r>
              </a:p>
              <a:p>
                <a:endParaRPr lang="nb-NO" dirty="0"/>
              </a:p>
              <a:p>
                <a:r>
                  <a:rPr lang="nb-NO" dirty="0"/>
                  <a:t>Empirisk, teoretisk.</a:t>
                </a:r>
              </a:p>
              <a:p>
                <a:endParaRPr lang="nb-NO" dirty="0"/>
              </a:p>
              <a:p>
                <a:r>
                  <a:rPr lang="nb-NO" dirty="0"/>
                  <a:t>Utvalg, populasjon</a:t>
                </a:r>
              </a:p>
              <a:p>
                <a:endParaRPr lang="nb-NO" dirty="0"/>
              </a:p>
              <a:p>
                <a:endParaRPr lang="nb-NO" dirty="0"/>
              </a:p>
              <a:p>
                <a:endParaRPr lang="nb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D88729-B477-DC51-546F-6FDD41766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F7D167-3632-A627-521D-D278479AC8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6172200" y="1825625"/>
                <a:ext cx="5689600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</m:e>
                    </m:nary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nb-NO" dirty="0"/>
                  <a:t>Som ligning over men delt på n</a:t>
                </a:r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nb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F7D167-3632-A627-521D-D278479AC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6172200" y="1825625"/>
                <a:ext cx="5689600" cy="4351338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AE068BCE-5513-8CC6-C5D2-39297ACD93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6485" y="4723072"/>
            <a:ext cx="4807715" cy="19698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F7425-F5EE-F505-B1A6-04E7C614452F}"/>
                  </a:ext>
                </a:extLst>
              </p:cNvPr>
              <p:cNvSpPr txBox="1"/>
              <p:nvPr/>
            </p:nvSpPr>
            <p:spPr>
              <a:xfrm>
                <a:off x="7088143" y="5761464"/>
                <a:ext cx="3286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br>
                  <a:rPr lang="en-GB" sz="2400" dirty="0">
                    <a:solidFill>
                      <a:schemeClr val="bg1"/>
                    </a:solidFill>
                  </a:rPr>
                </a:br>
                <a:endParaRPr lang="nb-NO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GB" sz="24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7F7425-F5EE-F505-B1A6-04E7C61445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143" y="5761464"/>
                <a:ext cx="328657" cy="830997"/>
              </a:xfrm>
              <a:prstGeom prst="rect">
                <a:avLst/>
              </a:prstGeom>
              <a:blipFill>
                <a:blip r:embed="rId6"/>
                <a:stretch>
                  <a:fillRect r="-370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4F4B6444-3662-3E56-AE6D-B9CDACEBFC56}"/>
              </a:ext>
            </a:extLst>
          </p:cNvPr>
          <p:cNvSpPr/>
          <p:nvPr/>
        </p:nvSpPr>
        <p:spPr>
          <a:xfrm rot="19483761">
            <a:off x="5409570" y="1993836"/>
            <a:ext cx="309750" cy="431162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49473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7E5F2-1000-2039-D127-7FAD2FF4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Summetegn</a:t>
            </a:r>
            <a:r>
              <a:rPr lang="en-GB" dirty="0"/>
              <a:t> og </a:t>
            </a:r>
            <a:r>
              <a:rPr lang="en-GB" dirty="0" err="1"/>
              <a:t>begreper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D88729-B477-DC51-546F-6FDD41766DD5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422775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nb-NO" dirty="0"/>
                  <a:t>Kovarians</a:t>
                </a:r>
              </a:p>
              <a:p>
                <a:endParaRPr lang="nb-NO" dirty="0"/>
              </a:p>
              <a:p>
                <a:r>
                  <a:rPr lang="nb-NO" dirty="0"/>
                  <a:t>Korrelasjon r</a:t>
                </a:r>
                <a:endParaRPr lang="nb-NO" dirty="0">
                  <a:cs typeface="Arial"/>
                </a:endParaRPr>
              </a:p>
              <a:p>
                <a:endParaRPr lang="nb-NO" dirty="0">
                  <a:cs typeface="Arial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  <a:cs typeface="Arial"/>
                          </a:rPr>
                          <m:t>𝑅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  <a:cs typeface="Arial"/>
                          </a:rPr>
                          <m:t>2</m:t>
                        </m:r>
                      </m:sup>
                    </m:sSup>
                  </m:oMath>
                </a14:m>
                <a:endParaRPr lang="nb-NO" sz="2800" dirty="0"/>
              </a:p>
              <a:p>
                <a:r>
                  <a:rPr lang="nb-NO" dirty="0"/>
                  <a:t>Standard feil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r>
                  <a:rPr lang="nb-NO" sz="2800" dirty="0"/>
                  <a:t>.</a:t>
                </a:r>
              </a:p>
              <a:p>
                <a:r>
                  <a:rPr lang="nb-NO" dirty="0">
                    <a:cs typeface="Arial"/>
                  </a:rPr>
                  <a:t>Estimering av Beta.</a:t>
                </a:r>
              </a:p>
              <a:p>
                <a:r>
                  <a:rPr lang="nb-NO" dirty="0">
                    <a:cs typeface="Arial"/>
                  </a:rPr>
                  <a:t>F test</a:t>
                </a:r>
              </a:p>
              <a:p>
                <a:pPr marL="0" indent="0">
                  <a:buNone/>
                </a:pPr>
                <a:endParaRPr lang="nb-NO" dirty="0">
                  <a:cs typeface="Arial"/>
                </a:endParaRPr>
              </a:p>
              <a:p>
                <a:endParaRPr lang="nb-NO" dirty="0">
                  <a:cs typeface="Arial"/>
                </a:endParaRPr>
              </a:p>
              <a:p>
                <a:endParaRPr lang="nb-NO" dirty="0">
                  <a:cs typeface="Arial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D88729-B477-DC51-546F-6FDD41766D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5181600" cy="4422775"/>
              </a:xfrm>
              <a:blipFill>
                <a:blip r:embed="rId3"/>
                <a:stretch>
                  <a:fillRect l="-2118" t="-234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F7D167-3632-A627-521D-D278479AC88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5035550" y="1690689"/>
                <a:ext cx="6318250" cy="21828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𝑐𝑜𝑣</m:t>
                      </m:r>
                      <m:d>
                        <m:d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ctrlP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GB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</m:nary>
                    </m:oMath>
                  </m:oMathPara>
                </a14:m>
                <a:endParaRPr lang="en-GB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𝑐𝑜𝑟</m:t>
                      </m:r>
                      <m:d>
                        <m:d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𝑐𝑜𝑣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b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9AF7D167-3632-A627-521D-D278479AC8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5035550" y="1690689"/>
                <a:ext cx="6318250" cy="2182811"/>
              </a:xfr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AAB1B-F82F-54F1-F75B-CF1B093D012E}"/>
                  </a:ext>
                </a:extLst>
              </p:cNvPr>
              <p:cNvSpPr txBox="1"/>
              <p:nvPr/>
            </p:nvSpPr>
            <p:spPr>
              <a:xfrm>
                <a:off x="5086350" y="3873500"/>
                <a:ext cx="6699250" cy="2743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GB" sz="3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=1− </m:t>
                    </m:r>
                    <m:f>
                      <m:fPr>
                        <m:ctrlPr>
                          <a:rPr lang="en-GB" sz="3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pHide m:val="on"/>
                            <m:ctrlP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GB" sz="3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GB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GB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GB" sz="3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̅"/>
                                        <m:ctrlPr>
                                          <a:rPr lang="en-GB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GB" sz="3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p>
                                <m:r>
                                  <a:rPr lang="en-GB" sz="3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nb-NO" sz="3200" dirty="0"/>
                  <a:t> </a:t>
                </a:r>
              </a:p>
              <a:p>
                <a:endParaRPr lang="nb-NO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𝑎𝑑𝑗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GB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GB" sz="3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GB" sz="3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3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GB" sz="3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nb-NO" sz="3200" dirty="0"/>
              </a:p>
              <a:p>
                <a:endParaRPr lang="nb-NO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3EAAB1B-F82F-54F1-F75B-CF1B093D0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6350" y="3873500"/>
                <a:ext cx="6699250" cy="27435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0863917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5778-8397-DA0A-B6AA-8B69F54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Fordelinger</a:t>
            </a:r>
            <a:endParaRPr lang="nb-NO" dirty="0"/>
          </a:p>
        </p:txBody>
      </p:sp>
      <p:pic>
        <p:nvPicPr>
          <p:cNvPr id="6" name="Content Placeholder 5" descr="A graph of a bar graph&#10;&#10;Description automatically generated">
            <a:extLst>
              <a:ext uri="{FF2B5EF4-FFF2-40B4-BE49-F238E27FC236}">
                <a16:creationId xmlns:a16="http://schemas.microsoft.com/office/drawing/2014/main" id="{71FE12CF-0350-C58C-7FAC-63E4A6F6BC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074747"/>
            <a:ext cx="5181600" cy="3199293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506E3B-DFD1-572A-4459-634F060D49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5D578A-D9CE-B1A0-777D-97E567A42321}"/>
              </a:ext>
            </a:extLst>
          </p:cNvPr>
          <p:cNvSpPr txBox="1"/>
          <p:nvPr/>
        </p:nvSpPr>
        <p:spPr>
          <a:xfrm>
            <a:off x="1016000" y="1955800"/>
            <a:ext cx="2313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solidFill>
                  <a:schemeClr val="bg1"/>
                </a:solidFill>
              </a:rPr>
              <a:t>Geometrisk</a:t>
            </a:r>
            <a:r>
              <a:rPr lang="en-GB" dirty="0">
                <a:solidFill>
                  <a:schemeClr val="bg1"/>
                </a:solidFill>
              </a:rPr>
              <a:t> </a:t>
            </a:r>
            <a:r>
              <a:rPr lang="en-GB" dirty="0" err="1">
                <a:solidFill>
                  <a:schemeClr val="bg1"/>
                </a:solidFill>
              </a:rPr>
              <a:t>fordeling</a:t>
            </a:r>
            <a:endParaRPr lang="nb-N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842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050F9-35B4-B342-5CE2-F663A7559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Innholdsfortegnelse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E5171-6A0B-5F7E-7566-16D724F2B3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 err="1"/>
              <a:t>Innlevering</a:t>
            </a:r>
            <a:r>
              <a:rPr lang="en-GB" dirty="0"/>
              <a:t> 1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Tilfeldig</a:t>
            </a:r>
            <a:r>
              <a:rPr lang="en-GB" dirty="0"/>
              <a:t> </a:t>
            </a:r>
            <a:r>
              <a:rPr lang="en-GB" dirty="0" err="1"/>
              <a:t>trukket</a:t>
            </a:r>
            <a:r>
              <a:rPr lang="en-GB" dirty="0"/>
              <a:t> </a:t>
            </a:r>
            <a:r>
              <a:rPr lang="en-GB" dirty="0" err="1"/>
              <a:t>spørsmål</a:t>
            </a:r>
            <a:endParaRPr lang="en-GB" dirty="0">
              <a:cs typeface="Arial"/>
            </a:endParaRP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Innlevering</a:t>
            </a:r>
            <a:r>
              <a:rPr lang="en-GB" dirty="0"/>
              <a:t> 2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 err="1"/>
              <a:t>Gjennomgang</a:t>
            </a:r>
            <a:r>
              <a:rPr lang="en-GB" dirty="0"/>
              <a:t> </a:t>
            </a:r>
            <a:r>
              <a:rPr lang="en-GB" dirty="0" err="1"/>
              <a:t>begreper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2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D41B0-006F-5DD5-2B39-5BCC7569DA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Innlevering</a:t>
            </a:r>
            <a:r>
              <a:rPr lang="en-GB" dirty="0"/>
              <a:t> 1. Oppgave 5. del 1 og 2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8A97-BC7C-48C0-2737-E76841BB6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825625"/>
            <a:ext cx="5410200" cy="917575"/>
          </a:xfrm>
        </p:spPr>
        <p:txBody>
          <a:bodyPr>
            <a:normAutofit/>
          </a:bodyPr>
          <a:lstStyle/>
          <a:p>
            <a:r>
              <a:rPr lang="en-GB" dirty="0"/>
              <a:t>1: Er </a:t>
            </a:r>
            <a:r>
              <a:rPr lang="en-GB" dirty="0" err="1"/>
              <a:t>forventningeverdien</a:t>
            </a:r>
            <a:r>
              <a:rPr lang="en-GB" dirty="0"/>
              <a:t> </a:t>
            </a:r>
            <a:r>
              <a:rPr lang="en-GB" dirty="0" err="1"/>
              <a:t>lik</a:t>
            </a:r>
            <a:r>
              <a:rPr lang="en-GB" dirty="0"/>
              <a:t> for de 2 </a:t>
            </a:r>
            <a:r>
              <a:rPr lang="en-GB" dirty="0" err="1"/>
              <a:t>terningene</a:t>
            </a:r>
            <a:r>
              <a:rPr lang="en-GB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6F8C85-478D-58E1-3B6C-2E8E7DF77FE9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dirty="0"/>
                  <a:t>2: Graf for </a:t>
                </a:r>
                <a:r>
                  <a:rPr lang="en-GB" dirty="0" err="1"/>
                  <a:t>mulige</a:t>
                </a:r>
                <a:r>
                  <a:rPr lang="en-GB" dirty="0"/>
                  <a:t> </a:t>
                </a:r>
                <a:r>
                  <a:rPr lang="en-GB" dirty="0" err="1"/>
                  <a:t>utfall</a:t>
                </a:r>
                <a:r>
                  <a:rPr lang="en-GB" dirty="0"/>
                  <a:t> </a:t>
                </a:r>
                <a:r>
                  <a:rPr lang="en-GB" dirty="0" err="1"/>
                  <a:t>gitt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Sup>
                      <m:sSub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nb-NO" dirty="0"/>
                  <a:t>. Uniform sannsynlighet?</a:t>
                </a:r>
              </a:p>
              <a:p>
                <a:pPr marL="0" indent="0">
                  <a:buNone/>
                </a:pPr>
                <a:endParaRPr lang="nb-NO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E96F8C85-478D-58E1-3B6C-2E8E7DF77F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2118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FEF5CAA8-0890-3A95-F115-EA547DACD4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2200" y="3139814"/>
            <a:ext cx="5425665" cy="33530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14A06E-6BB9-B3E9-C156-E9BDBFBCE56E}"/>
                  </a:ext>
                </a:extLst>
              </p:cNvPr>
              <p:cNvSpPr txBox="1"/>
              <p:nvPr/>
            </p:nvSpPr>
            <p:spPr>
              <a:xfrm>
                <a:off x="609600" y="2676334"/>
                <a:ext cx="5016500" cy="428450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b-NO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Ja, forventningsverdien for en terning er alltid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fPr>
                      <m:num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1+2+3+4+5+6</m:t>
                        </m:r>
                      </m:num>
                      <m:den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6</m:t>
                        </m:r>
                      </m:den>
                    </m:f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=3.5</m:t>
                    </m:r>
                  </m:oMath>
                </a14:m>
                <a:endParaRPr kumimoji="0" lang="nb-NO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b-NO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uansett om terningen er valgt fra sett 1 eller 2. Det har forandrer ingenting at vi vet at summen fra det ene settet er større enn det andre. 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nb-NO" sz="2800" b="0" i="0" u="sng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/>
                    <a:ea typeface="+mn-ea"/>
                    <a:cs typeface="+mn-cs"/>
                  </a:rPr>
                  <a:t>Men hvorfor er dette feil?</a:t>
                </a:r>
              </a:p>
              <a:p>
                <a:endParaRPr lang="nb-NO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14A06E-6BB9-B3E9-C156-E9BDBFBCE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2676334"/>
                <a:ext cx="5016500" cy="4284506"/>
              </a:xfrm>
              <a:prstGeom prst="rect">
                <a:avLst/>
              </a:prstGeom>
              <a:blipFill>
                <a:blip r:embed="rId5"/>
                <a:stretch>
                  <a:fillRect l="-2430" t="-2418" r="-1944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B11606-AA35-10A6-F30E-D2CBFBCE4484}"/>
                  </a:ext>
                </a:extLst>
              </p:cNvPr>
              <p:cNvSpPr txBox="1"/>
              <p:nvPr/>
            </p:nvSpPr>
            <p:spPr>
              <a:xfrm>
                <a:off x="594135" y="2676334"/>
                <a:ext cx="4318000" cy="29388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>
                    <a:solidFill>
                      <a:schemeClr val="bg1"/>
                    </a:solidFill>
                  </a:rPr>
                  <a:t>Betinget </a:t>
                </a:r>
                <a:r>
                  <a:rPr lang="en-GB" sz="2800" dirty="0" err="1">
                    <a:solidFill>
                      <a:schemeClr val="bg1"/>
                    </a:solidFill>
                  </a:rPr>
                  <a:t>sannsynlighet</a:t>
                </a:r>
                <a:r>
                  <a:rPr lang="en-GB" sz="28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en-GB" sz="2800" b="0" dirty="0" err="1">
                    <a:solidFill>
                      <a:schemeClr val="bg1"/>
                    </a:solidFill>
                  </a:rPr>
                  <a:t>Tilleggsinformasjon</a:t>
                </a:r>
                <a:r>
                  <a:rPr lang="en-GB" sz="2800" b="0" dirty="0">
                    <a:solidFill>
                      <a:schemeClr val="bg1"/>
                    </a:solidFill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e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 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GB" sz="28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GB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GB" sz="28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sz="2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&gt;</m:t>
                      </m:r>
                      <m:sSubSup>
                        <m:sSubSupPr>
                          <m:ctrlP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GB" sz="2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GB" sz="2800" b="0" dirty="0">
                  <a:solidFill>
                    <a:schemeClr val="bg1"/>
                  </a:solidFill>
                </a:endParaRPr>
              </a:p>
              <a:p>
                <a:r>
                  <a:rPr lang="en-GB" sz="2800" dirty="0">
                    <a:solidFill>
                      <a:schemeClr val="bg1"/>
                    </a:solidFill>
                  </a:rPr>
                  <a:t> </a:t>
                </a:r>
              </a:p>
              <a:p>
                <a:endParaRPr lang="nb-NO" sz="2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8B11606-AA35-10A6-F30E-D2CBFBCE44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135" y="2676334"/>
                <a:ext cx="4318000" cy="2938881"/>
              </a:xfrm>
              <a:prstGeom prst="rect">
                <a:avLst/>
              </a:prstGeom>
              <a:blipFill>
                <a:blip r:embed="rId6"/>
                <a:stretch>
                  <a:fillRect l="-2821" t="-2075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852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6EB64-1F9B-FB8F-3B7D-788E87D5C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Innlevering</a:t>
            </a:r>
            <a:r>
              <a:rPr lang="en-GB" dirty="0"/>
              <a:t> 1. Oppgave 5. Del 3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D657C-457D-010E-427A-4CBB59867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 err="1"/>
              <a:t>Utfallsrommet</a:t>
            </a:r>
            <a:endParaRPr lang="nb-NO" b="1" dirty="0"/>
          </a:p>
          <a:p>
            <a:pPr marL="0" indent="0">
              <a:buNone/>
            </a:pPr>
            <a:r>
              <a:rPr lang="nb-NO" b="1" dirty="0"/>
              <a:t>En terning: 1 og 6. 6 kombinasjoner</a:t>
            </a:r>
          </a:p>
          <a:p>
            <a:pPr marL="0" indent="0">
              <a:buNone/>
            </a:pPr>
            <a:r>
              <a:rPr lang="nb-NO" b="1" dirty="0"/>
              <a:t>2 terninger 2-12 men 36 kombinasjoner</a:t>
            </a:r>
          </a:p>
          <a:p>
            <a:pPr marL="0" indent="0">
              <a:buNone/>
            </a:pPr>
            <a:r>
              <a:rPr lang="nb-NO" b="1" dirty="0"/>
              <a:t>2 sett med 2 terninger: 36*36=1296 kombinasjoner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E3192-19CE-0634-9D9A-017C8F1AA4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47743"/>
            <a:ext cx="8573228" cy="2340357"/>
          </a:xfrm>
          <a:prstGeom prst="rect">
            <a:avLst/>
          </a:prstGeom>
        </p:spPr>
      </p:pic>
      <p:pic>
        <p:nvPicPr>
          <p:cNvPr id="11" name="Picture 10" descr="A graph with a line going up&#10;&#10;Description automatically generated">
            <a:extLst>
              <a:ext uri="{FF2B5EF4-FFF2-40B4-BE49-F238E27FC236}">
                <a16:creationId xmlns:a16="http://schemas.microsoft.com/office/drawing/2014/main" id="{4780263C-8584-8A42-A0C7-D32BDAC9A1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7335" y="1485731"/>
            <a:ext cx="6294665" cy="3886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71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E8E-F509-BBBD-C46C-133AB6F81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kode </a:t>
            </a:r>
            <a:r>
              <a:rPr lang="en-GB" dirty="0" err="1"/>
              <a:t>forklaring</a:t>
            </a:r>
            <a:endParaRPr lang="nb-NO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2C23E-A76B-5ADC-F46F-E4991B989D8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Del 3.2 og 3.3 </a:t>
            </a:r>
            <a:r>
              <a:rPr lang="en-GB" dirty="0" err="1"/>
              <a:t>fjerner</a:t>
            </a:r>
            <a:r>
              <a:rPr lang="en-GB" dirty="0"/>
              <a:t> alle </a:t>
            </a:r>
            <a:r>
              <a:rPr lang="en-GB" dirty="0" err="1"/>
              <a:t>utfall</a:t>
            </a:r>
            <a:r>
              <a:rPr lang="en-GB" dirty="0"/>
              <a:t> der </a:t>
            </a:r>
            <a:r>
              <a:rPr lang="en-GB" dirty="0" err="1"/>
              <a:t>terningsett</a:t>
            </a:r>
            <a:r>
              <a:rPr lang="en-GB" dirty="0"/>
              <a:t> 1 er </a:t>
            </a:r>
            <a:r>
              <a:rPr lang="en-GB" dirty="0" err="1"/>
              <a:t>større</a:t>
            </a:r>
            <a:r>
              <a:rPr lang="en-GB" dirty="0"/>
              <a:t> enn sett 2.</a:t>
            </a:r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endParaRPr lang="nb-NO" dirty="0"/>
          </a:p>
          <a:p>
            <a:r>
              <a:rPr lang="nb-NO" dirty="0"/>
              <a:t>Mindre observasjoner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993BB-E2C5-27F0-BC4A-13D70E78E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 err="1"/>
              <a:t>Forventningsverdi</a:t>
            </a:r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nb-NO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7DD043-1C30-4FDF-A5A6-3FF7A0E7C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12706"/>
            <a:ext cx="4990651" cy="176409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0445D1A-C619-8821-CA6D-151667BD42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251" y="2480198"/>
            <a:ext cx="5265618" cy="3222102"/>
          </a:xfrm>
          <a:prstGeom prst="rect">
            <a:avLst/>
          </a:prstGeom>
        </p:spPr>
      </p:pic>
      <p:pic>
        <p:nvPicPr>
          <p:cNvPr id="15" name="Picture 14" descr="A graph of a graph of a graph&#10;&#10;Description automatically generated with medium confidence">
            <a:extLst>
              <a:ext uri="{FF2B5EF4-FFF2-40B4-BE49-F238E27FC236}">
                <a16:creationId xmlns:a16="http://schemas.microsoft.com/office/drawing/2014/main" id="{062DFB13-B13D-CB79-2227-866141CC2BE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1227" y="1752469"/>
            <a:ext cx="5425665" cy="3353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B2E31-CD2C-CCFB-1084-A0C3AD081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Tilfeldig</a:t>
            </a:r>
            <a:r>
              <a:rPr lang="en-GB" dirty="0"/>
              <a:t> </a:t>
            </a:r>
            <a:r>
              <a:rPr lang="en-GB" dirty="0" err="1"/>
              <a:t>trukket</a:t>
            </a:r>
            <a:r>
              <a:rPr lang="en-GB" dirty="0"/>
              <a:t> spørsmål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54023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5897-FAC7-3240-3175-DBA061C8A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Innlevering</a:t>
            </a:r>
            <a:r>
              <a:rPr lang="en-GB" dirty="0"/>
              <a:t> 2. </a:t>
            </a:r>
            <a:endParaRPr lang="nb-NO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128-893F-397A-0535-4B206CDF797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9347200" cy="4351338"/>
              </a:xfrm>
            </p:spPr>
            <p:txBody>
              <a:bodyPr/>
              <a:lstStyle/>
              <a:p>
                <a:r>
                  <a:rPr lang="en-GB" dirty="0" err="1"/>
                  <a:t>Enkel</a:t>
                </a:r>
                <a:r>
                  <a:rPr lang="en-GB" dirty="0"/>
                  <a:t> </a:t>
                </a:r>
                <a:r>
                  <a:rPr lang="en-GB" dirty="0" err="1"/>
                  <a:t>lineær</a:t>
                </a:r>
                <a:r>
                  <a:rPr lang="en-GB" dirty="0"/>
                  <a:t> </a:t>
                </a:r>
                <a:r>
                  <a:rPr lang="en-GB" dirty="0" err="1"/>
                  <a:t>regresjonsanalyse</a:t>
                </a:r>
                <a:endParaRPr lang="en-GB" dirty="0"/>
              </a:p>
              <a:p>
                <a:r>
                  <a:rPr lang="en-GB" dirty="0" err="1"/>
                  <a:t>Sammenheng</a:t>
                </a:r>
                <a:r>
                  <a:rPr lang="en-GB" dirty="0"/>
                  <a:t> </a:t>
                </a:r>
                <a:r>
                  <a:rPr lang="en-GB" dirty="0" err="1"/>
                  <a:t>mellom</a:t>
                </a:r>
                <a:r>
                  <a:rPr lang="en-GB" dirty="0"/>
                  <a:t> </a:t>
                </a:r>
                <a:r>
                  <a:rPr lang="en-GB" dirty="0" err="1"/>
                  <a:t>utdanning</a:t>
                </a:r>
                <a:r>
                  <a:rPr lang="en-GB" dirty="0"/>
                  <a:t> på </a:t>
                </a:r>
                <a:r>
                  <a:rPr lang="en-GB" dirty="0" err="1"/>
                  <a:t>partene</a:t>
                </a:r>
                <a:r>
                  <a:rPr lang="en-GB" dirty="0"/>
                  <a:t> I </a:t>
                </a:r>
                <a:r>
                  <a:rPr lang="en-GB" dirty="0" err="1"/>
                  <a:t>ektepar</a:t>
                </a:r>
                <a:r>
                  <a:rPr lang="en-GB" dirty="0"/>
                  <a:t>?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nb-NO" dirty="0"/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nb-NO" dirty="0"/>
                  <a:t> estimerte punkter</a:t>
                </a:r>
              </a:p>
              <a:p>
                <a:r>
                  <a:rPr lang="nb-NO" dirty="0" err="1"/>
                  <a:t>Antagelsenene</a:t>
                </a:r>
                <a:r>
                  <a:rPr lang="nb-NO" dirty="0"/>
                  <a:t> 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nb-NO" dirty="0"/>
                  <a:t> som «</a:t>
                </a:r>
                <a:r>
                  <a:rPr lang="nb-NO" dirty="0" err="1"/>
                  <a:t>Homoskedastisitet</a:t>
                </a:r>
                <a:r>
                  <a:rPr lang="nb-NO" dirty="0"/>
                  <a:t>»</a:t>
                </a:r>
              </a:p>
              <a:p>
                <a:r>
                  <a:rPr lang="nb-NO" dirty="0"/>
                  <a:t>Uavhengighet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E219128-893F-397A-0535-4B206CDF79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9347200" cy="4351338"/>
              </a:xfrm>
              <a:blipFill>
                <a:blip r:embed="rId3"/>
                <a:stretch>
                  <a:fillRect l="-1174" t="-23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2993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E5996-12E4-7F85-21D9-4F9945056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Enkel</a:t>
            </a:r>
            <a:r>
              <a:rPr lang="en-GB" dirty="0"/>
              <a:t> </a:t>
            </a:r>
            <a:r>
              <a:rPr lang="en-GB" dirty="0" err="1"/>
              <a:t>lineær</a:t>
            </a:r>
            <a:r>
              <a:rPr lang="en-GB" dirty="0"/>
              <a:t> </a:t>
            </a:r>
            <a:r>
              <a:rPr lang="en-GB" dirty="0" err="1"/>
              <a:t>regresjons</a:t>
            </a:r>
            <a:r>
              <a:rPr lang="en-GB" dirty="0"/>
              <a:t> </a:t>
            </a:r>
            <a:r>
              <a:rPr lang="en-GB" dirty="0" err="1"/>
              <a:t>utskrift</a:t>
            </a:r>
            <a:endParaRPr lang="nb-NO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73980C4-61A8-196E-F09A-F74F56101BE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812800" y="1690688"/>
            <a:ext cx="6540500" cy="4697954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528448-7086-FCA9-BB5E-8C251953E123}"/>
                  </a:ext>
                </a:extLst>
              </p:cNvPr>
              <p:cNvSpPr txBox="1"/>
              <p:nvPr/>
            </p:nvSpPr>
            <p:spPr>
              <a:xfrm>
                <a:off x="7353300" y="2657106"/>
                <a:ext cx="1479892" cy="2308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>
                    <a:solidFill>
                      <a:schemeClr val="bg1"/>
                    </a:solidFill>
                  </a:rPr>
                  <a:t>Beta 1</a:t>
                </a: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Standard </a:t>
                </a:r>
                <a:r>
                  <a:rPr lang="en-GB" dirty="0" err="1">
                    <a:solidFill>
                      <a:schemeClr val="bg1"/>
                    </a:solidFill>
                  </a:rPr>
                  <a:t>feil</a:t>
                </a:r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r>
                  <a:rPr lang="en-GB" dirty="0">
                    <a:solidFill>
                      <a:schemeClr val="bg1"/>
                    </a:solidFill>
                  </a:rPr>
                  <a:t>Beta 0</a:t>
                </a: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GB" dirty="0">
                  <a:solidFill>
                    <a:schemeClr val="bg1"/>
                  </a:solidFill>
                </a:endParaRPr>
              </a:p>
              <a:p>
                <a:endParaRPr lang="en-GB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528448-7086-FCA9-BB5E-8C251953E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3300" y="2657106"/>
                <a:ext cx="1479892" cy="2308324"/>
              </a:xfrm>
              <a:prstGeom prst="rect">
                <a:avLst/>
              </a:prstGeom>
              <a:blipFill>
                <a:blip r:embed="rId4"/>
                <a:stretch>
                  <a:fillRect l="-3292" t="-1583" r="-2881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79E571E-1B88-4BB0-C531-D2DB30978E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576388"/>
            <a:ext cx="4889500" cy="51297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B1982D-A6B4-FAF2-448E-6DFB59998760}"/>
              </a:ext>
            </a:extLst>
          </p:cNvPr>
          <p:cNvSpPr txBox="1"/>
          <p:nvPr/>
        </p:nvSpPr>
        <p:spPr>
          <a:xfrm>
            <a:off x="8785240" y="2871788"/>
            <a:ext cx="14414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P </a:t>
            </a:r>
            <a:r>
              <a:rPr lang="en-GB" dirty="0" err="1">
                <a:solidFill>
                  <a:schemeClr val="bg1"/>
                </a:solidFill>
              </a:rPr>
              <a:t>verdi</a:t>
            </a:r>
            <a:r>
              <a:rPr lang="en-GB" dirty="0">
                <a:solidFill>
                  <a:schemeClr val="bg1"/>
                </a:solidFill>
              </a:rPr>
              <a:t>.</a:t>
            </a:r>
          </a:p>
          <a:p>
            <a:r>
              <a:rPr lang="en-GB" dirty="0" err="1">
                <a:solidFill>
                  <a:schemeClr val="bg1"/>
                </a:solidFill>
              </a:rPr>
              <a:t>Ensidig</a:t>
            </a:r>
            <a:r>
              <a:rPr lang="en-GB" dirty="0">
                <a:solidFill>
                  <a:schemeClr val="bg1"/>
                </a:solidFill>
              </a:rPr>
              <a:t> test </a:t>
            </a:r>
          </a:p>
          <a:p>
            <a:r>
              <a:rPr lang="en-GB" dirty="0" err="1">
                <a:solidFill>
                  <a:schemeClr val="bg1"/>
                </a:solidFill>
              </a:rPr>
              <a:t>Tosidig</a:t>
            </a:r>
            <a:r>
              <a:rPr lang="en-GB" dirty="0">
                <a:solidFill>
                  <a:schemeClr val="bg1"/>
                </a:solidFill>
              </a:rPr>
              <a:t> test</a:t>
            </a:r>
            <a:endParaRPr lang="nb-NO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1C641-48A4-CA8B-740B-E37D2CAB3062}"/>
                  </a:ext>
                </a:extLst>
              </p:cNvPr>
              <p:cNvSpPr txBox="1"/>
              <p:nvPr/>
            </p:nvSpPr>
            <p:spPr>
              <a:xfrm>
                <a:off x="7378700" y="1690688"/>
                <a:ext cx="1549014" cy="3843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GB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GB" b="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acc>
                        </m:e>
                        <m:sub>
                          <m:r>
                            <a:rPr lang="en-GB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nb-NO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A1C641-48A4-CA8B-740B-E37D2CAB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700" y="1690688"/>
                <a:ext cx="1549014" cy="384336"/>
              </a:xfrm>
              <a:prstGeom prst="rect">
                <a:avLst/>
              </a:prstGeom>
              <a:blipFill>
                <a:blip r:embed="rId6"/>
                <a:stretch>
                  <a:fillRect t="-6349" b="-15873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256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BD065-D450-7E98-C71A-FE168A4B5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Regresjonslinjen</a:t>
            </a:r>
            <a:r>
              <a:rPr lang="en-GB" dirty="0"/>
              <a:t> </a:t>
            </a:r>
            <a:r>
              <a:rPr lang="en-GB" dirty="0" err="1"/>
              <a:t>tegnet</a:t>
            </a:r>
            <a:endParaRPr lang="nb-NO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35B9CB-D72E-8596-5629-B68DBBC656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25600" y="1507701"/>
            <a:ext cx="8178800" cy="498517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FB5889-0AF1-6EF1-F897-2DAB474927ED}"/>
              </a:ext>
            </a:extLst>
          </p:cNvPr>
          <p:cNvSpPr txBox="1"/>
          <p:nvPr/>
        </p:nvSpPr>
        <p:spPr>
          <a:xfrm>
            <a:off x="2794000" y="2130000"/>
            <a:ext cx="47498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chemeClr val="bg1"/>
                </a:solidFill>
              </a:rPr>
              <a:t>Men </a:t>
            </a:r>
            <a:r>
              <a:rPr lang="en-GB" sz="3200" dirty="0" err="1">
                <a:solidFill>
                  <a:schemeClr val="bg1"/>
                </a:solidFill>
              </a:rPr>
              <a:t>kan</a:t>
            </a:r>
            <a:r>
              <a:rPr lang="en-GB" sz="3200" dirty="0">
                <a:solidFill>
                  <a:schemeClr val="bg1"/>
                </a:solidFill>
              </a:rPr>
              <a:t> </a:t>
            </a:r>
            <a:r>
              <a:rPr lang="en-GB" sz="3200" dirty="0" err="1">
                <a:solidFill>
                  <a:schemeClr val="bg1"/>
                </a:solidFill>
              </a:rPr>
              <a:t>dette</a:t>
            </a:r>
            <a:r>
              <a:rPr lang="en-GB" sz="3200" dirty="0">
                <a:solidFill>
                  <a:schemeClr val="bg1"/>
                </a:solidFill>
              </a:rPr>
              <a:t> stoles på?</a:t>
            </a:r>
            <a:endParaRPr lang="nb-NO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845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Lys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2719B6C5-9A54-423D-86A4-95EF36B6C8EF}"/>
    </a:ext>
  </a:extLst>
</a:theme>
</file>

<file path=ppt/theme/theme2.xml><?xml version="1.0" encoding="utf-8"?>
<a:theme xmlns:a="http://schemas.openxmlformats.org/drawingml/2006/main" name="Lys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94D15883-2580-4DC8-B10A-947F62BB42CF}"/>
    </a:ext>
  </a:extLst>
</a:theme>
</file>

<file path=ppt/theme/theme3.xml><?xml version="1.0" encoding="utf-8"?>
<a:theme xmlns:a="http://schemas.openxmlformats.org/drawingml/2006/main" name="Mørk med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CADEB79E-6854-4014-82C8-288D7F871FF7}"/>
    </a:ext>
  </a:extLst>
</a:theme>
</file>

<file path=ppt/theme/theme4.xml><?xml version="1.0" encoding="utf-8"?>
<a:theme xmlns:a="http://schemas.openxmlformats.org/drawingml/2006/main" name="Mørk uten mønster">
  <a:themeElements>
    <a:clrScheme name="UiT Norges arktiske universitet">
      <a:dk1>
        <a:sysClr val="windowText" lastClr="000000"/>
      </a:dk1>
      <a:lt1>
        <a:sysClr val="window" lastClr="FFFFFF"/>
      </a:lt1>
      <a:dk2>
        <a:srgbClr val="00617F"/>
      </a:dk2>
      <a:lt2>
        <a:srgbClr val="A6BBC8"/>
      </a:lt2>
      <a:accent1>
        <a:srgbClr val="007396"/>
      </a:accent1>
      <a:accent2>
        <a:srgbClr val="CB333B"/>
      </a:accent2>
      <a:accent3>
        <a:srgbClr val="F2A900"/>
      </a:accent3>
      <a:accent4>
        <a:srgbClr val="009CB6"/>
      </a:accent4>
      <a:accent5>
        <a:srgbClr val="DE7C00"/>
      </a:accent5>
      <a:accent6>
        <a:srgbClr val="59BEC9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1C7057D0-6097-44F4-A2E5-70A5DCBAA566}" vid="{48BEBA2A-C206-4979-AEA1-C578F52A4703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0CF74B9924A90429AFF83904CD5AC51" ma:contentTypeVersion="10" ma:contentTypeDescription="Create a new document." ma:contentTypeScope="" ma:versionID="c219061678790ba91acd956595d5746d">
  <xsd:schema xmlns:xsd="http://www.w3.org/2001/XMLSchema" xmlns:xs="http://www.w3.org/2001/XMLSchema" xmlns:p="http://schemas.microsoft.com/office/2006/metadata/properties" xmlns:ns2="6c86f083-272a-4d16-a1ee-41e11cc1f196" xmlns:ns3="398a922c-8803-48c8-8c4d-45441d0c0e87" targetNamespace="http://schemas.microsoft.com/office/2006/metadata/properties" ma:root="true" ma:fieldsID="0367899129e833eb231d53942e145767" ns2:_="" ns3:_="">
    <xsd:import namespace="6c86f083-272a-4d16-a1ee-41e11cc1f196"/>
    <xsd:import namespace="398a922c-8803-48c8-8c4d-45441d0c0e8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6f083-272a-4d16-a1ee-41e11cc1f1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8a922c-8803-48c8-8c4d-45441d0c0e8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6D1808F-9832-46E2-89EE-68E7FE346F1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F8163F9A-A59C-469F-AC56-9E178540FB6D}">
  <ds:schemaRefs>
    <ds:schemaRef ds:uri="398a922c-8803-48c8-8c4d-45441d0c0e87"/>
    <ds:schemaRef ds:uri="6c86f083-272a-4d16-a1ee-41e11cc1f19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8B6906F1-BC5A-4F5D-9478-51E87E6F6B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UiT_PowerPoint_bokmal</Template>
  <TotalTime>6775</TotalTime>
  <Words>420</Words>
  <Application>Microsoft Office PowerPoint</Application>
  <PresentationFormat>Widescreen</PresentationFormat>
  <Paragraphs>143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Cambria Math</vt:lpstr>
      <vt:lpstr>Consolas</vt:lpstr>
      <vt:lpstr>Lys med mønster</vt:lpstr>
      <vt:lpstr>Lys uten mønster</vt:lpstr>
      <vt:lpstr>Mørk med mønster</vt:lpstr>
      <vt:lpstr>Mørk uten mønster</vt:lpstr>
      <vt:lpstr>Sok-2009 Muntlig eksamen </vt:lpstr>
      <vt:lpstr>Innholdsfortegnelse</vt:lpstr>
      <vt:lpstr>Innlevering 1. Oppgave 5. del 1 og 2</vt:lpstr>
      <vt:lpstr>Innlevering 1. Oppgave 5. Del 3</vt:lpstr>
      <vt:lpstr>R kode forklaring</vt:lpstr>
      <vt:lpstr>Tilfeldig trukket spørsmål</vt:lpstr>
      <vt:lpstr>Innlevering 2. </vt:lpstr>
      <vt:lpstr>Enkel lineær regresjons utskrift</vt:lpstr>
      <vt:lpstr>Regresjonslinjen tegnet</vt:lpstr>
      <vt:lpstr>Antagelse 1</vt:lpstr>
      <vt:lpstr>Antagelse 2</vt:lpstr>
      <vt:lpstr>Antagelse 3</vt:lpstr>
      <vt:lpstr>Multippel regresjon</vt:lpstr>
      <vt:lpstr>Kollinearitet </vt:lpstr>
      <vt:lpstr>Normalitet og Linearitet</vt:lpstr>
      <vt:lpstr>Homoskedastisitet</vt:lpstr>
      <vt:lpstr>Gjennomsnitt, varians, standardavvik. </vt:lpstr>
      <vt:lpstr>Summetegn og begreper</vt:lpstr>
      <vt:lpstr>Fordelinger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Sok-2009 Muntlig eksamen </dc:title>
  <dc:creator>Daniel Nikolai Johannessen</dc:creator>
  <cp:lastModifiedBy>Daniel Nikolai Johannessen</cp:lastModifiedBy>
  <cp:revision>2</cp:revision>
  <dcterms:created xsi:type="dcterms:W3CDTF">2023-11-15T12:24:54Z</dcterms:created>
  <dcterms:modified xsi:type="dcterms:W3CDTF">2024-01-09T07:07:42Z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0x01010090CF74B9924A90429AFF83904CD5AC51</vt:lpwstr>
  </property>
</Properties>
</file>