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22" r:id="rId9"/>
    <p:sldId id="437" r:id="rId10"/>
    <p:sldId id="423" r:id="rId11"/>
    <p:sldId id="424" r:id="rId12"/>
    <p:sldId id="425" r:id="rId13"/>
    <p:sldId id="426" r:id="rId14"/>
    <p:sldId id="427" r:id="rId15"/>
    <p:sldId id="429" r:id="rId16"/>
    <p:sldId id="430" r:id="rId17"/>
    <p:sldId id="431" r:id="rId18"/>
    <p:sldId id="393" r:id="rId19"/>
  </p:sldIdLst>
  <p:sldSz cx="9144000" cy="6858000" type="screen4x3"/>
  <p:notesSz cx="6881813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8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What is Authentication?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66" y="1295400"/>
            <a:ext cx="3523068" cy="28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75922"/>
            <a:ext cx="7924800" cy="685800"/>
          </a:xfrm>
        </p:spPr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363" y="4953000"/>
            <a:ext cx="7924800" cy="569120"/>
          </a:xfrm>
        </p:spPr>
        <p:txBody>
          <a:bodyPr/>
          <a:lstStyle/>
          <a:p>
            <a:r>
              <a:rPr lang="en-US" dirty="0" smtClean="0"/>
              <a:t>Authorization management in ASP.NET 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217599"/>
            <a:ext cx="3683579" cy="27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is giving permissions</a:t>
            </a:r>
          </a:p>
          <a:p>
            <a:pPr lvl="1"/>
            <a:r>
              <a:rPr lang="en-US" dirty="0" smtClean="0"/>
              <a:t>Give permission to see a specific page</a:t>
            </a:r>
          </a:p>
          <a:p>
            <a:pPr lvl="1"/>
            <a:r>
              <a:rPr lang="en-US" dirty="0" smtClean="0"/>
              <a:t>Restrict someone to delete something</a:t>
            </a:r>
          </a:p>
          <a:p>
            <a:r>
              <a:rPr lang="en-US" dirty="0" smtClean="0"/>
              <a:t>Authorization can be done against</a:t>
            </a:r>
          </a:p>
          <a:p>
            <a:pPr lvl="1"/>
            <a:r>
              <a:rPr lang="en-US" dirty="0" smtClean="0"/>
              <a:t>Anonymous users</a:t>
            </a:r>
            <a:endParaRPr lang="en-US" dirty="0"/>
          </a:p>
          <a:p>
            <a:pPr lvl="1"/>
            <a:r>
              <a:rPr lang="en-US" dirty="0" smtClean="0"/>
              <a:t>Already registered user or group of users</a:t>
            </a:r>
          </a:p>
          <a:p>
            <a:pPr lvl="1"/>
            <a:r>
              <a:rPr lang="en-US" dirty="0" smtClean="0"/>
              <a:t>Roles</a:t>
            </a:r>
            <a:endParaRPr lang="en-US" dirty="0"/>
          </a:p>
          <a:p>
            <a:r>
              <a:rPr lang="en-US" dirty="0" smtClean="0"/>
              <a:t>Authorization on a controller or an action</a:t>
            </a:r>
          </a:p>
          <a:p>
            <a:r>
              <a:rPr lang="en-US" dirty="0" smtClean="0"/>
              <a:t>Sets a cookie (.ASPXROLES=…)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76800"/>
            <a:ext cx="7924800" cy="685800"/>
          </a:xfrm>
        </p:spPr>
        <p:txBody>
          <a:bodyPr/>
          <a:lstStyle/>
          <a:p>
            <a:r>
              <a:rPr lang="en-US" dirty="0" smtClean="0"/>
              <a:t>Different approaches for Authorization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10747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47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00600" y="16002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790" y="23068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Intra-app Authorization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8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580194"/>
          </a:xfrm>
        </p:spPr>
        <p:txBody>
          <a:bodyPr/>
          <a:lstStyle/>
          <a:p>
            <a:r>
              <a:rPr lang="en-US" dirty="0" smtClean="0"/>
              <a:t>URL authorization module</a:t>
            </a:r>
          </a:p>
          <a:p>
            <a:pPr lvl="1"/>
            <a:r>
              <a:rPr lang="en-US" dirty="0" smtClean="0"/>
              <a:t>It is not recommended because it depends on a hardcoded path. MVC has powerful routing mechanism that can change the route and open security holes.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1000" y="3646994"/>
            <a:ext cx="8077200" cy="2554545"/>
          </a:xfrm>
        </p:spPr>
        <p:txBody>
          <a:bodyPr/>
          <a:lstStyle/>
          <a:p>
            <a:r>
              <a:rPr lang="en-US" dirty="0" smtClean="0"/>
              <a:t>&lt;location path=“customers”&gt;</a:t>
            </a:r>
          </a:p>
          <a:p>
            <a:r>
              <a:rPr lang="en-US" dirty="0" smtClean="0"/>
              <a:t>	&lt;system.web&gt;</a:t>
            </a:r>
          </a:p>
          <a:p>
            <a:r>
              <a:rPr lang="en-US" dirty="0"/>
              <a:t>	</a:t>
            </a:r>
            <a:r>
              <a:rPr lang="en-US" dirty="0" smtClean="0"/>
              <a:t>	&lt;authorization&gt;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		&lt;allow roles=“Technical Support” /&gt;</a:t>
            </a:r>
          </a:p>
          <a:p>
            <a:r>
              <a:rPr lang="en-US" dirty="0"/>
              <a:t>	</a:t>
            </a:r>
            <a:r>
              <a:rPr lang="en-US" dirty="0" smtClean="0"/>
              <a:t>		&lt;deny users=“*” /&gt;</a:t>
            </a:r>
          </a:p>
          <a:p>
            <a:r>
              <a:rPr lang="en-US" dirty="0"/>
              <a:t>	</a:t>
            </a:r>
            <a:r>
              <a:rPr lang="en-US" dirty="0" smtClean="0"/>
              <a:t>	&lt;/authorization&gt;</a:t>
            </a:r>
          </a:p>
          <a:p>
            <a:r>
              <a:rPr lang="en-US" dirty="0"/>
              <a:t>	</a:t>
            </a:r>
            <a:r>
              <a:rPr lang="en-US" dirty="0" smtClean="0"/>
              <a:t>&lt;/system.web&gt;</a:t>
            </a:r>
          </a:p>
          <a:p>
            <a:r>
              <a:rPr lang="en-US" dirty="0" smtClean="0"/>
              <a:t>&lt;/location&gt;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</a:t>
            </a:r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Roles in 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544599"/>
            <a:ext cx="8077200" cy="5237201"/>
          </a:xfrm>
        </p:spPr>
        <p:txBody>
          <a:bodyPr/>
          <a:lstStyle/>
          <a:p>
            <a:r>
              <a:rPr lang="en-US" dirty="0"/>
              <a:t>[AllowAnonymous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ActionResult Register()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return </a:t>
            </a:r>
            <a:r>
              <a:rPr lang="en-US" dirty="0"/>
              <a:t>View();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[Authorize(User=“Niki”)]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[Authorize(Role=“Administrator”)]</a:t>
            </a:r>
            <a:endParaRPr lang="en-US" dirty="0"/>
          </a:p>
          <a:p>
            <a:r>
              <a:rPr lang="en-US" dirty="0"/>
              <a:t>public ActionResult Register()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View();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00400"/>
            <a:ext cx="7924800" cy="685800"/>
          </a:xfrm>
        </p:spPr>
        <p:txBody>
          <a:bodyPr/>
          <a:lstStyle/>
          <a:p>
            <a:r>
              <a:rPr lang="en-US" dirty="0" smtClean="0"/>
              <a:t>Simple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classes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7503650" cy="4184915"/>
          </a:xfrm>
          <a:prstGeom prst="rect">
            <a:avLst/>
          </a:prstGeom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267200" y="1897380"/>
            <a:ext cx="4285225" cy="646986"/>
          </a:xfrm>
          <a:prstGeom prst="wedgeRoundRectCallout">
            <a:avLst>
              <a:gd name="adj1" fmla="val -65605"/>
              <a:gd name="adj2" fmla="val 43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part of the System.Web.Security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810000" y="2041563"/>
            <a:ext cx="5257800" cy="953453"/>
          </a:xfrm>
          <a:prstGeom prst="wedgeRoundRectCallout">
            <a:avLst>
              <a:gd name="adj1" fmla="val -38453"/>
              <a:gd name="adj2" fmla="val 972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Abstract class that inherits MembershipProvider and is part of WebMatrix.WebData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839088" y="3569314"/>
            <a:ext cx="5257800" cy="527804"/>
          </a:xfrm>
          <a:prstGeom prst="wedgeRoundRectCallout">
            <a:avLst>
              <a:gd name="adj1" fmla="val -46931"/>
              <a:gd name="adj2" fmla="val 121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Implementation of the ExtendedMembership class</a:t>
            </a:r>
            <a:endParaRPr lang="bg-BG" sz="1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88" y="841211"/>
            <a:ext cx="5297391" cy="601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2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membership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dirty="0" smtClean="0"/>
              <a:t>Works with existing schema</a:t>
            </a:r>
          </a:p>
          <a:p>
            <a:pPr lvl="1"/>
            <a:r>
              <a:rPr lang="en-US" dirty="0" smtClean="0"/>
              <a:t>It’s easy to integrate it with existing Entity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05108"/>
            <a:ext cx="6934200" cy="46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 verify the identity of a user?</a:t>
            </a:r>
            <a:endParaRPr lang="en-US" dirty="0"/>
          </a:p>
          <a:p>
            <a:pPr lvl="1"/>
            <a:r>
              <a:rPr lang="en-US" dirty="0" smtClean="0"/>
              <a:t>Bank account</a:t>
            </a:r>
            <a:endParaRPr lang="en-US" dirty="0"/>
          </a:p>
          <a:p>
            <a:pPr lvl="1"/>
            <a:r>
              <a:rPr lang="en-US" dirty="0" smtClean="0"/>
              <a:t>Picture collection</a:t>
            </a:r>
          </a:p>
          <a:p>
            <a:pPr lvl="1"/>
            <a:r>
              <a:rPr lang="en-US" dirty="0" smtClean="0"/>
              <a:t>Shows information specific to a user and track information that we want.</a:t>
            </a:r>
          </a:p>
          <a:p>
            <a:r>
              <a:rPr lang="en-US" dirty="0" smtClean="0"/>
              <a:t>The authentication type is set in the configuration file </a:t>
            </a:r>
          </a:p>
          <a:p>
            <a:r>
              <a:rPr lang="en-US" dirty="0" smtClean="0"/>
              <a:t>User.Identity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4800600"/>
            <a:ext cx="7924800" cy="685800"/>
          </a:xfrm>
        </p:spPr>
        <p:txBody>
          <a:bodyPr/>
          <a:lstStyle/>
          <a:p>
            <a:r>
              <a:rPr lang="en-US" dirty="0" smtClean="0"/>
              <a:t>Different Types of Authentication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63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51853" y="1828800"/>
            <a:ext cx="2133600" cy="21336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3043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253543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OpenID / Oauth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Authentication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used for Intranet Applications</a:t>
            </a:r>
          </a:p>
          <a:p>
            <a:pPr lvl="1"/>
            <a:r>
              <a:rPr lang="en-US" dirty="0" smtClean="0"/>
              <a:t>Uses components and services from the OS</a:t>
            </a:r>
          </a:p>
          <a:p>
            <a:pPr lvl="1"/>
            <a:r>
              <a:rPr lang="en-US" dirty="0" smtClean="0"/>
              <a:t>“Integrated authentication” – single sign on through Active Directory server</a:t>
            </a:r>
          </a:p>
          <a:p>
            <a:pPr lvl="1"/>
            <a:r>
              <a:rPr lang="en-US" dirty="0" smtClean="0"/>
              <a:t>Works on variety of browsers</a:t>
            </a:r>
          </a:p>
          <a:p>
            <a:pPr lvl="1"/>
            <a:r>
              <a:rPr lang="en-US" dirty="0" smtClean="0"/>
              <a:t>It is not recommended for Internet applications</a:t>
            </a:r>
          </a:p>
          <a:p>
            <a:pPr lvl="2"/>
            <a:r>
              <a:rPr lang="en-US" dirty="0" smtClean="0"/>
              <a:t>Users from different domains</a:t>
            </a:r>
          </a:p>
          <a:p>
            <a:pPr lvl="2"/>
            <a:r>
              <a:rPr lang="en-US" dirty="0" smtClean="0"/>
              <a:t>Users using different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-&gt; POST -&gt; Redirect</a:t>
            </a:r>
          </a:p>
          <a:p>
            <a:pPr lvl="1"/>
            <a:r>
              <a:rPr lang="en-US" dirty="0" smtClean="0"/>
              <a:t>Get a login or registration form</a:t>
            </a:r>
          </a:p>
          <a:p>
            <a:pPr lvl="1"/>
            <a:r>
              <a:rPr lang="en-US" dirty="0" smtClean="0"/>
              <a:t>POST back the input to a controller action</a:t>
            </a:r>
          </a:p>
          <a:p>
            <a:pPr lvl="1"/>
            <a:r>
              <a:rPr lang="en-US" dirty="0" smtClean="0"/>
              <a:t>If credentials are correct, redirect to another controller action (members area)</a:t>
            </a:r>
          </a:p>
          <a:p>
            <a:r>
              <a:rPr lang="en-US" dirty="0" smtClean="0"/>
              <a:t>Cookies – (.ASPXAUTH=…)</a:t>
            </a:r>
          </a:p>
          <a:p>
            <a:r>
              <a:rPr lang="en-US" dirty="0" smtClean="0"/>
              <a:t>Session – (.ASP.NET_SessionId=…)</a:t>
            </a:r>
          </a:p>
          <a:p>
            <a:r>
              <a:rPr lang="en-US" dirty="0" smtClean="0"/>
              <a:t>Secure socket layer - SSL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5" y="3581400"/>
            <a:ext cx="2150075" cy="1535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4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123658"/>
          </a:xfrm>
        </p:spPr>
        <p:txBody>
          <a:bodyPr/>
          <a:lstStyle/>
          <a:p>
            <a:r>
              <a:rPr lang="en-US" dirty="0" smtClean="0"/>
              <a:t>Return the login form via GET request</a:t>
            </a:r>
          </a:p>
          <a:p>
            <a:r>
              <a:rPr lang="en-US" dirty="0" smtClean="0"/>
              <a:t>By default every Action method in ASP.NET MVC will handle requests via GET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1629" y="3171735"/>
            <a:ext cx="8077200" cy="2862322"/>
          </a:xfrm>
        </p:spPr>
        <p:txBody>
          <a:bodyPr/>
          <a:lstStyle/>
          <a:p>
            <a:r>
              <a:rPr lang="en-US" dirty="0" smtClean="0"/>
              <a:t>[HttpGet]</a:t>
            </a:r>
          </a:p>
          <a:p>
            <a:r>
              <a:rPr lang="en-US" dirty="0" smtClean="0"/>
              <a:t>[</a:t>
            </a:r>
            <a:r>
              <a:rPr lang="en-US" dirty="0"/>
              <a:t>AllowAnonymous</a:t>
            </a:r>
            <a:r>
              <a:rPr lang="en-US" dirty="0" smtClean="0"/>
              <a:t>]</a:t>
            </a:r>
          </a:p>
          <a:p>
            <a:r>
              <a:rPr lang="en-US" dirty="0" smtClean="0"/>
              <a:t>public </a:t>
            </a:r>
            <a:r>
              <a:rPr lang="en-US" dirty="0"/>
              <a:t>ActionResult Login(string returnUrl)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ViewBag.ReturnUrl </a:t>
            </a:r>
            <a:r>
              <a:rPr lang="en-US" dirty="0"/>
              <a:t>= </a:t>
            </a:r>
            <a:r>
              <a:rPr lang="en-US" dirty="0" smtClean="0"/>
              <a:t>returnUrl;</a:t>
            </a:r>
          </a:p>
          <a:p>
            <a:r>
              <a:rPr lang="en-US" dirty="0" smtClean="0"/>
              <a:t>	return View();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2881193"/>
            <a:ext cx="5715000" cy="953453"/>
          </a:xfrm>
          <a:prstGeom prst="wedgeRoundRectCallout">
            <a:avLst>
              <a:gd name="adj1" fmla="val -67943"/>
              <a:gd name="adj2" fmla="val -20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GET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Process the POST request of the login 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dirty="0"/>
              <a:t>[HttpPost]</a:t>
            </a:r>
          </a:p>
          <a:p>
            <a:r>
              <a:rPr lang="en-US" dirty="0" smtClean="0"/>
              <a:t>[AllowAnonymous]</a:t>
            </a:r>
          </a:p>
          <a:p>
            <a:r>
              <a:rPr lang="en-US" dirty="0" smtClean="0"/>
              <a:t>[RequireSSL]</a:t>
            </a:r>
            <a:endParaRPr lang="en-US" dirty="0"/>
          </a:p>
          <a:p>
            <a:r>
              <a:rPr lang="en-US" dirty="0"/>
              <a:t>public ActionResult Login(LoginModel model, string returnUrl)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 (ModelState.IsValid &amp;&amp; </a:t>
            </a:r>
            <a:r>
              <a:rPr lang="en-US" dirty="0" smtClean="0"/>
              <a:t>	WebSecurity.Login(model.UserName</a:t>
            </a:r>
            <a:r>
              <a:rPr lang="en-US" dirty="0"/>
              <a:t>, model.Password, </a:t>
            </a:r>
            <a:r>
              <a:rPr lang="en-US" dirty="0" smtClean="0"/>
              <a:t>	persistCookie</a:t>
            </a:r>
            <a:r>
              <a:rPr lang="en-US" dirty="0"/>
              <a:t>: model.RememberMe))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RedirectToLocal(returnUrl);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	ModelState.AddModelError</a:t>
            </a:r>
            <a:r>
              <a:rPr lang="en-US" dirty="0"/>
              <a:t>("", "The user name or </a:t>
            </a:r>
            <a:r>
              <a:rPr lang="en-US" dirty="0" smtClean="0"/>
              <a:t>	password </a:t>
            </a:r>
            <a:r>
              <a:rPr lang="en-US" dirty="0"/>
              <a:t>provided is incorrect.");</a:t>
            </a:r>
          </a:p>
          <a:p>
            <a:r>
              <a:rPr lang="en-US" dirty="0" smtClean="0"/>
              <a:t> 	return </a:t>
            </a:r>
            <a:r>
              <a:rPr lang="en-US" dirty="0"/>
              <a:t>View(model);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95600" y="1447800"/>
            <a:ext cx="5715000" cy="953453"/>
          </a:xfrm>
          <a:prstGeom prst="wedgeRoundRectCallout">
            <a:avLst>
              <a:gd name="adj1" fmla="val -64841"/>
              <a:gd name="adj2" fmla="val -6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Restricts action method so that it handles only HTTP POST requests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3725645"/>
            <a:ext cx="5715000" cy="953453"/>
          </a:xfrm>
          <a:prstGeom prst="wedgeRoundRectCallout">
            <a:avLst>
              <a:gd name="adj1" fmla="val -38401"/>
              <a:gd name="adj2" fmla="val 752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Redirect the user if the login was successful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895600" y="2606074"/>
            <a:ext cx="5715000" cy="953453"/>
          </a:xfrm>
          <a:prstGeom prst="wedgeRoundRectCallout">
            <a:avLst>
              <a:gd name="adj1" fmla="val -60270"/>
              <a:gd name="adj2" fmla="val -43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request must be executed through a secure socket layer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Configuration takes place during application start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</p:spPr>
        <p:txBody>
          <a:bodyPr/>
          <a:lstStyle/>
          <a:p>
            <a:r>
              <a:rPr lang="en-US" dirty="0"/>
              <a:t>public static class AuthConfig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	public </a:t>
            </a:r>
            <a:r>
              <a:rPr lang="en-US" dirty="0"/>
              <a:t>static void RegisterAuth()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            //OAuthWebSecurity.RegisterMicrosoftClient(</a:t>
            </a:r>
          </a:p>
          <a:p>
            <a:r>
              <a:rPr lang="en-US" dirty="0" smtClean="0"/>
              <a:t>            //    clientId: "",</a:t>
            </a:r>
          </a:p>
          <a:p>
            <a:r>
              <a:rPr lang="en-US" dirty="0" smtClean="0"/>
              <a:t>            //    clientSecret: "");</a:t>
            </a:r>
          </a:p>
          <a:p>
            <a:endParaRPr lang="en-US" dirty="0"/>
          </a:p>
          <a:p>
            <a:r>
              <a:rPr lang="en-US" dirty="0"/>
              <a:t>            //OAuthWebSecurity.RegisterFacebookClient(</a:t>
            </a:r>
          </a:p>
          <a:p>
            <a:r>
              <a:rPr lang="en-US" dirty="0"/>
              <a:t>            //    appId: "",</a:t>
            </a:r>
          </a:p>
          <a:p>
            <a:r>
              <a:rPr lang="en-US" dirty="0"/>
              <a:t>            //    appSecret: "");</a:t>
            </a:r>
          </a:p>
          <a:p>
            <a:endParaRPr lang="en-US" dirty="0"/>
          </a:p>
          <a:p>
            <a:r>
              <a:rPr lang="en-US" dirty="0"/>
              <a:t>            //OAuthWebSecurity.RegisterGoogleClient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OpenID / 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DotNetOpenAuth library</a:t>
            </a:r>
          </a:p>
          <a:p>
            <a:r>
              <a:rPr lang="en-US" dirty="0" smtClean="0"/>
              <a:t>Authentication through external services</a:t>
            </a:r>
          </a:p>
          <a:p>
            <a:r>
              <a:rPr lang="en-US" dirty="0" smtClean="0"/>
              <a:t>Don’t need to manage passwords</a:t>
            </a:r>
          </a:p>
          <a:p>
            <a:r>
              <a:rPr lang="en-US" dirty="0" smtClean="0"/>
              <a:t>Easier registration and authentication process</a:t>
            </a:r>
          </a:p>
          <a:p>
            <a:r>
              <a:rPr lang="en-US" dirty="0" smtClean="0"/>
              <a:t>Similar to Forms authentication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Redirects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21342</TotalTime>
  <Words>488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</vt:lpstr>
      <vt:lpstr>Consolas</vt:lpstr>
      <vt:lpstr>Corbel</vt:lpstr>
      <vt:lpstr>Wingdings 2</vt:lpstr>
      <vt:lpstr>Telerik Academy</vt:lpstr>
      <vt:lpstr>Authentication</vt:lpstr>
      <vt:lpstr>Authentication</vt:lpstr>
      <vt:lpstr>Different Types of Authentication</vt:lpstr>
      <vt:lpstr>Windows authentication</vt:lpstr>
      <vt:lpstr>Forms Authentication</vt:lpstr>
      <vt:lpstr>Forms Authentication</vt:lpstr>
      <vt:lpstr>Forms Authentication</vt:lpstr>
      <vt:lpstr>Configure OpenID / OAuth</vt:lpstr>
      <vt:lpstr>OpenID / OAuth</vt:lpstr>
      <vt:lpstr>Authorization</vt:lpstr>
      <vt:lpstr>Authorization and Roles</vt:lpstr>
      <vt:lpstr>Different approaches for Authorization </vt:lpstr>
      <vt:lpstr>Pipeline Authorization</vt:lpstr>
      <vt:lpstr>Roles Authorization</vt:lpstr>
      <vt:lpstr>Simple Membership</vt:lpstr>
      <vt:lpstr>Membership system</vt:lpstr>
      <vt:lpstr>Simple membership schema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</cp:lastModifiedBy>
  <cp:revision>642</cp:revision>
  <dcterms:created xsi:type="dcterms:W3CDTF">2007-12-08T16:03:35Z</dcterms:created>
  <dcterms:modified xsi:type="dcterms:W3CDTF">2014-11-11T10:33:24Z</dcterms:modified>
  <cp:category>software engineering</cp:category>
</cp:coreProperties>
</file>