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382" r:id="rId2"/>
    <p:sldId id="383" r:id="rId3"/>
    <p:sldId id="402" r:id="rId4"/>
    <p:sldId id="414" r:id="rId5"/>
    <p:sldId id="406" r:id="rId6"/>
    <p:sldId id="415" r:id="rId7"/>
    <p:sldId id="407" r:id="rId8"/>
    <p:sldId id="403" r:id="rId9"/>
    <p:sldId id="404" r:id="rId10"/>
    <p:sldId id="405" r:id="rId11"/>
    <p:sldId id="408" r:id="rId12"/>
    <p:sldId id="410" r:id="rId13"/>
    <p:sldId id="409" r:id="rId14"/>
    <p:sldId id="413" r:id="rId15"/>
    <p:sldId id="416" r:id="rId16"/>
    <p:sldId id="401" r:id="rId17"/>
    <p:sldId id="333" r:id="rId1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6136" autoAdjust="0"/>
  </p:normalViewPr>
  <p:slideViewPr>
    <p:cSldViewPr>
      <p:cViewPr varScale="1">
        <p:scale>
          <a:sx n="62" d="100"/>
          <a:sy n="62" d="100"/>
        </p:scale>
        <p:origin x="34"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10/31/2014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10/31/2014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dirty="0">
                <a:solidFill>
                  <a:schemeClr val="tx1"/>
                </a:solidFill>
              </a:rPr>
              <a:t>*</a:t>
            </a:r>
            <a:endParaRPr lang="en-US" sz="1300" b="0" i="0" dirty="0">
              <a:solidFill>
                <a:schemeClr val="tx1"/>
              </a:solidFill>
            </a:endParaRPr>
          </a:p>
        </p:txBody>
      </p:sp>
      <p:sp>
        <p:nvSpPr>
          <p:cNvPr id="48131" name="Rectangle 3"/>
          <p:cNvSpPr>
            <a:spLocks noGrp="1" noChangeArrowheads="1"/>
          </p:cNvSpPr>
          <p:nvPr>
            <p:ph type="dt" sz="quarter" idx="1"/>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fld id="{C5DF44C6-163B-488E-A22B-589A494647B3}" type="datetime1">
              <a:rPr lang="en-US" sz="1100" b="0">
                <a:solidFill>
                  <a:schemeClr val="tx1"/>
                </a:solidFill>
              </a:rPr>
              <a:pPr/>
              <a:t>10/31/2014</a:t>
            </a:fld>
            <a:r>
              <a:rPr lang="en-US" sz="1100" b="0" dirty="0">
                <a:solidFill>
                  <a:schemeClr val="tx1"/>
                </a:solidFill>
              </a:rPr>
              <a:t>07/16/96</a:t>
            </a:r>
            <a:endParaRPr lang="en-US" sz="1300" b="0" i="0" dirty="0">
              <a:solidFill>
                <a:schemeClr val="tx1"/>
              </a:solidFill>
            </a:endParaRPr>
          </a:p>
        </p:txBody>
      </p:sp>
      <p:sp>
        <p:nvSpPr>
          <p:cNvPr id="48132" name="Rectangle 6"/>
          <p:cNvSpPr>
            <a:spLocks noGrp="1" noChangeArrowheads="1"/>
          </p:cNvSpPr>
          <p:nvPr>
            <p:ph type="ftr" sz="quarter" idx="4"/>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dirty="0">
                <a:solidFill>
                  <a:schemeClr val="tx1"/>
                </a:solidFill>
              </a:rPr>
              <a:t>(c) 2005 National Academy for Software Development - http://academy.devbg.org. All rights reserved. Unauthorized copying or re-distribution is strictly prohibited.*</a:t>
            </a:r>
            <a:endParaRPr lang="en-US" sz="1300" b="0" i="0" dirty="0">
              <a:solidFill>
                <a:schemeClr val="tx1"/>
              </a:solidFill>
            </a:endParaRPr>
          </a:p>
        </p:txBody>
      </p:sp>
      <p:sp>
        <p:nvSpPr>
          <p:cNvPr id="48133" name="Rectangle 7"/>
          <p:cNvSpPr>
            <a:spLocks noGrp="1" noChangeArrowheads="1"/>
          </p:cNvSpPr>
          <p:nvPr>
            <p:ph type="sldNum" sz="quarter" idx="5"/>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fld id="{DD71F87D-7094-41B5-95C9-7A5C92C2DB47}" type="slidenum">
              <a:rPr lang="en-US" sz="1100" b="0">
                <a:solidFill>
                  <a:schemeClr val="tx1"/>
                </a:solidFill>
              </a:rPr>
              <a:pPr/>
              <a:t>1</a:t>
            </a:fld>
            <a:r>
              <a:rPr lang="en-US" sz="1100" b="0" dirty="0">
                <a:solidFill>
                  <a:schemeClr val="tx1"/>
                </a:solidFill>
              </a:rPr>
              <a:t>##</a:t>
            </a:r>
            <a:endParaRPr lang="en-US" sz="1300" b="0" i="0" dirty="0">
              <a:solidFill>
                <a:schemeClr val="tx1"/>
              </a:solidFill>
            </a:endParaRPr>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23016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dirty="0">
                <a:solidFill>
                  <a:schemeClr val="tx1"/>
                </a:solidFill>
              </a:rPr>
              <a:t>*</a:t>
            </a:r>
            <a:endParaRPr lang="en-US" sz="1300" b="0" i="0" dirty="0">
              <a:solidFill>
                <a:schemeClr val="tx1"/>
              </a:solidFill>
            </a:endParaRPr>
          </a:p>
        </p:txBody>
      </p:sp>
      <p:sp>
        <p:nvSpPr>
          <p:cNvPr id="49155" name="Rectangle 3"/>
          <p:cNvSpPr>
            <a:spLocks noGrp="1" noChangeArrowheads="1"/>
          </p:cNvSpPr>
          <p:nvPr>
            <p:ph type="dt" sz="quarter" idx="1"/>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fld id="{455EE2AC-426A-4D75-BC48-A587D8E9D93A}" type="datetime1">
              <a:rPr lang="en-US" sz="1100" b="0">
                <a:solidFill>
                  <a:schemeClr val="tx1"/>
                </a:solidFill>
              </a:rPr>
              <a:pPr/>
              <a:t>10/31/2014</a:t>
            </a:fld>
            <a:r>
              <a:rPr lang="en-US" sz="1100" b="0" dirty="0">
                <a:solidFill>
                  <a:schemeClr val="tx1"/>
                </a:solidFill>
              </a:rPr>
              <a:t>07/16/96</a:t>
            </a:r>
            <a:endParaRPr lang="en-US" sz="1300" b="0" i="0" dirty="0">
              <a:solidFill>
                <a:schemeClr val="tx1"/>
              </a:solidFill>
            </a:endParaRPr>
          </a:p>
        </p:txBody>
      </p:sp>
      <p:sp>
        <p:nvSpPr>
          <p:cNvPr id="49156" name="Rectangle 6"/>
          <p:cNvSpPr>
            <a:spLocks noGrp="1" noChangeArrowheads="1"/>
          </p:cNvSpPr>
          <p:nvPr>
            <p:ph type="ftr" sz="quarter" idx="4"/>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dirty="0">
                <a:solidFill>
                  <a:schemeClr val="tx1"/>
                </a:solidFill>
              </a:rPr>
              <a:t>(c) 2005 National Academy for Software Development - http://academy.devbg.org. All rights reserved. Unauthorized copying or re-distribution is strictly prohibited.*</a:t>
            </a:r>
            <a:endParaRPr lang="en-US" sz="1300" b="0" i="0" dirty="0">
              <a:solidFill>
                <a:schemeClr val="tx1"/>
              </a:solidFill>
            </a:endParaRPr>
          </a:p>
        </p:txBody>
      </p:sp>
      <p:sp>
        <p:nvSpPr>
          <p:cNvPr id="49157" name="Rectangle 7"/>
          <p:cNvSpPr>
            <a:spLocks noGrp="1" noChangeArrowheads="1"/>
          </p:cNvSpPr>
          <p:nvPr>
            <p:ph type="sldNum" sz="quarter" idx="5"/>
          </p:nvPr>
        </p:nvSpPr>
        <p:spPr/>
        <p:txBody>
          <a:bodyPr/>
          <a:lstStyle>
            <a:lvl1pPr defTabSz="990600">
              <a:defRPr kumimoji="1" sz="4000" b="1">
                <a:solidFill>
                  <a:srgbClr val="000000"/>
                </a:solidFill>
                <a:latin typeface="Arial" charset="0"/>
              </a:defRPr>
            </a:lvl1pPr>
            <a:lvl2pPr marL="776288" indent="-298450" defTabSz="990600">
              <a:defRPr kumimoji="1" sz="4000" b="1">
                <a:solidFill>
                  <a:srgbClr val="000000"/>
                </a:solidFill>
                <a:latin typeface="Arial" charset="0"/>
              </a:defRPr>
            </a:lvl2pPr>
            <a:lvl3pPr marL="1193800" indent="-238125" defTabSz="990600">
              <a:defRPr kumimoji="1" sz="4000" b="1">
                <a:solidFill>
                  <a:srgbClr val="000000"/>
                </a:solidFill>
                <a:latin typeface="Arial" charset="0"/>
              </a:defRPr>
            </a:lvl3pPr>
            <a:lvl4pPr marL="1671638" indent="-239713" defTabSz="990600">
              <a:defRPr kumimoji="1" sz="4000" b="1">
                <a:solidFill>
                  <a:srgbClr val="000000"/>
                </a:solidFill>
                <a:latin typeface="Arial" charset="0"/>
              </a:defRPr>
            </a:lvl4pPr>
            <a:lvl5pPr marL="2149475" indent="-239713" defTabSz="990600">
              <a:defRPr kumimoji="1" sz="4000" b="1">
                <a:solidFill>
                  <a:srgbClr val="000000"/>
                </a:solidFill>
                <a:latin typeface="Arial" charset="0"/>
              </a:defRPr>
            </a:lvl5pPr>
            <a:lvl6pPr marL="2606675" indent="-239713" defTabSz="990600" eaLnBrk="0" fontAlgn="base" hangingPunct="0">
              <a:lnSpc>
                <a:spcPct val="85000"/>
              </a:lnSpc>
              <a:spcBef>
                <a:spcPct val="0"/>
              </a:spcBef>
              <a:spcAft>
                <a:spcPct val="0"/>
              </a:spcAft>
              <a:defRPr kumimoji="1" sz="4000" b="1">
                <a:solidFill>
                  <a:srgbClr val="000000"/>
                </a:solidFill>
                <a:latin typeface="Arial" charset="0"/>
              </a:defRPr>
            </a:lvl6pPr>
            <a:lvl7pPr marL="3063875" indent="-239713" defTabSz="990600" eaLnBrk="0" fontAlgn="base" hangingPunct="0">
              <a:lnSpc>
                <a:spcPct val="85000"/>
              </a:lnSpc>
              <a:spcBef>
                <a:spcPct val="0"/>
              </a:spcBef>
              <a:spcAft>
                <a:spcPct val="0"/>
              </a:spcAft>
              <a:defRPr kumimoji="1" sz="4000" b="1">
                <a:solidFill>
                  <a:srgbClr val="000000"/>
                </a:solidFill>
                <a:latin typeface="Arial" charset="0"/>
              </a:defRPr>
            </a:lvl7pPr>
            <a:lvl8pPr marL="3521075" indent="-239713" defTabSz="990600" eaLnBrk="0" fontAlgn="base" hangingPunct="0">
              <a:lnSpc>
                <a:spcPct val="85000"/>
              </a:lnSpc>
              <a:spcBef>
                <a:spcPct val="0"/>
              </a:spcBef>
              <a:spcAft>
                <a:spcPct val="0"/>
              </a:spcAft>
              <a:defRPr kumimoji="1" sz="4000" b="1">
                <a:solidFill>
                  <a:srgbClr val="000000"/>
                </a:solidFill>
                <a:latin typeface="Arial" charset="0"/>
              </a:defRPr>
            </a:lvl8pPr>
            <a:lvl9pPr marL="3978275" indent="-239713" defTabSz="990600" eaLnBrk="0" fontAlgn="base" hangingPunct="0">
              <a:lnSpc>
                <a:spcPct val="85000"/>
              </a:lnSpc>
              <a:spcBef>
                <a:spcPct val="0"/>
              </a:spcBef>
              <a:spcAft>
                <a:spcPct val="0"/>
              </a:spcAft>
              <a:defRPr kumimoji="1" sz="4000" b="1">
                <a:solidFill>
                  <a:srgbClr val="000000"/>
                </a:solidFill>
                <a:latin typeface="Arial" charset="0"/>
              </a:defRPr>
            </a:lvl9pPr>
          </a:lstStyle>
          <a:p>
            <a:fld id="{629D9040-C245-4927-B84A-B724D0C410D5}" type="slidenum">
              <a:rPr lang="en-US" sz="1100" b="0">
                <a:solidFill>
                  <a:schemeClr val="tx1"/>
                </a:solidFill>
              </a:rPr>
              <a:pPr/>
              <a:t>2</a:t>
            </a:fld>
            <a:r>
              <a:rPr lang="en-US" sz="1100" b="0" dirty="0">
                <a:solidFill>
                  <a:schemeClr val="tx1"/>
                </a:solidFill>
              </a:rPr>
              <a:t>##</a:t>
            </a:r>
            <a:endParaRPr lang="en-US" sz="1300" b="0" i="0" dirty="0">
              <a:solidFill>
                <a:schemeClr val="tx1"/>
              </a:solidFill>
            </a:endParaRPr>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6934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43012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academy.telerik.com/"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pservices.codeplex.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22.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forums.academy.telerik.com/" TargetMode="External"/><Relationship Id="rId10" Type="http://schemas.openxmlformats.org/officeDocument/2006/relationships/image" Target="../media/image24.png"/><Relationship Id="rId4" Type="http://schemas.openxmlformats.org/officeDocument/2006/relationships/hyperlink" Target="http://www.facebook.com/telerikacademy" TargetMode="Externa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0.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429086" y="2219845"/>
            <a:ext cx="8257714" cy="1056755"/>
          </a:xfrm>
        </p:spPr>
        <p:txBody>
          <a:bodyPr/>
          <a:lstStyle/>
          <a:p>
            <a:pPr>
              <a:lnSpc>
                <a:spcPct val="110000"/>
              </a:lnSpc>
            </a:pPr>
            <a:r>
              <a:rPr lang="en-US" dirty="0" smtClean="0"/>
              <a:t>Introduction to SharePoint</a:t>
            </a:r>
            <a:endParaRPr lang="bg-BG" dirty="0" smtClean="0"/>
          </a:p>
        </p:txBody>
      </p:sp>
      <p:sp>
        <p:nvSpPr>
          <p:cNvPr id="9" name="Subtitle 8"/>
          <p:cNvSpPr>
            <a:spLocks noGrp="1"/>
          </p:cNvSpPr>
          <p:nvPr>
            <p:ph type="subTitle" idx="1"/>
          </p:nvPr>
        </p:nvSpPr>
        <p:spPr>
          <a:xfrm>
            <a:off x="2133600" y="3341144"/>
            <a:ext cx="6553200" cy="569120"/>
          </a:xfrm>
        </p:spPr>
        <p:txBody>
          <a:bodyPr/>
          <a:lstStyle/>
          <a:p>
            <a:endParaRPr lang="en-US" dirty="0"/>
          </a:p>
        </p:txBody>
      </p:sp>
      <p:pic>
        <p:nvPicPr>
          <p:cNvPr id="118786" name="Picture 2" descr="512, control, dock, setting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45499">
            <a:off x="548874" y="3013360"/>
            <a:ext cx="1924162" cy="1924166"/>
          </a:xfrm>
          <a:prstGeom prst="rect">
            <a:avLst/>
          </a:prstGeom>
          <a:noFill/>
          <a:extLst>
            <a:ext uri="{909E8E84-426E-40DD-AFC4-6F175D3DCCD1}">
              <a14:hiddenFill xmlns:a14="http://schemas.microsoft.com/office/drawing/2010/main">
                <a:solidFill>
                  <a:srgbClr val="FFFFFF"/>
                </a:solidFill>
              </a14:hiddenFill>
            </a:ext>
          </a:extLst>
        </p:spPr>
      </p:pic>
      <p:pic>
        <p:nvPicPr>
          <p:cNvPr id="118788" name="Picture 4" descr="control, pane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25224">
            <a:off x="3705880" y="4579104"/>
            <a:ext cx="1826028" cy="18260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94" y="936597"/>
            <a:ext cx="1306806" cy="142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rot="394091">
            <a:off x="7054646" y="4664380"/>
            <a:ext cx="1399570" cy="470427"/>
          </a:xfrm>
          <a:prstGeom prst="rect">
            <a:avLst/>
          </a:prstGeom>
          <a:noFill/>
        </p:spPr>
        <p:txBody>
          <a:bodyPr wrap="none" rtlCol="0">
            <a:prstTxWarp prst="textDoubleWave1">
              <a:avLst/>
            </a:prstTxWarp>
            <a:spAutoFit/>
          </a:bodyPr>
          <a:lstStyle/>
          <a:p>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.ASCX</a:t>
            </a: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20"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6"/>
              </a:rPr>
              <a:t>http://academy.telerik.com</a:t>
            </a:r>
            <a:r>
              <a:rPr lang="en-US" dirty="0" smtClean="0"/>
              <a:t> </a:t>
            </a:r>
            <a:endParaRPr lang="en-US" dirty="0"/>
          </a:p>
        </p:txBody>
      </p:sp>
      <p:sp>
        <p:nvSpPr>
          <p:cNvPr id="21"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ASP.NET Web Forms</a:t>
            </a:r>
            <a:endParaRPr lang="en-US"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072225">
            <a:off x="2750730" y="655965"/>
            <a:ext cx="4805714" cy="1526613"/>
          </a:xfrm>
          <a:prstGeom prst="rect">
            <a:avLst/>
          </a:prstGeom>
        </p:spPr>
      </p:pic>
    </p:spTree>
    <p:extLst>
      <p:ext uri="{BB962C8B-B14F-4D97-AF65-F5344CB8AC3E}">
        <p14:creationId xmlns:p14="http://schemas.microsoft.com/office/powerpoint/2010/main" val="3470701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Libraries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9" name="Content Placeholder 2"/>
          <p:cNvSpPr txBox="1">
            <a:spLocks/>
          </p:cNvSpPr>
          <p:nvPr/>
        </p:nvSpPr>
        <p:spPr>
          <a:xfrm>
            <a:off x="232719" y="876300"/>
            <a:ext cx="8686800" cy="579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Lists</a:t>
            </a:r>
          </a:p>
          <a:p>
            <a:pPr lvl="1"/>
            <a:r>
              <a:rPr lang="en-US" sz="2400" b="0" dirty="0" smtClean="0">
                <a:effectLst/>
              </a:rPr>
              <a:t>Workflows</a:t>
            </a:r>
          </a:p>
          <a:p>
            <a:pPr lvl="1"/>
            <a:r>
              <a:rPr lang="en-US" sz="2400" b="0" dirty="0" smtClean="0">
                <a:effectLst/>
              </a:rPr>
              <a:t>Item-level </a:t>
            </a:r>
            <a:r>
              <a:rPr lang="en-US" sz="2400" b="0" dirty="0">
                <a:effectLst/>
              </a:rPr>
              <a:t>or list-level </a:t>
            </a:r>
            <a:r>
              <a:rPr lang="en-US" sz="2400" b="0" dirty="0" smtClean="0">
                <a:effectLst/>
              </a:rPr>
              <a:t>permission</a:t>
            </a:r>
          </a:p>
          <a:p>
            <a:pPr lvl="1"/>
            <a:r>
              <a:rPr lang="en-US" sz="2400" b="0" dirty="0" smtClean="0">
                <a:effectLst/>
              </a:rPr>
              <a:t>Version </a:t>
            </a:r>
            <a:r>
              <a:rPr lang="en-US" sz="2400" b="0" dirty="0">
                <a:effectLst/>
              </a:rPr>
              <a:t>history </a:t>
            </a:r>
            <a:r>
              <a:rPr lang="en-US" sz="2400" b="0" dirty="0" smtClean="0">
                <a:effectLst/>
              </a:rPr>
              <a:t>tracking</a:t>
            </a:r>
          </a:p>
          <a:p>
            <a:pPr lvl="1"/>
            <a:r>
              <a:rPr lang="en-US" sz="2400" b="0" dirty="0" smtClean="0">
                <a:effectLst/>
              </a:rPr>
              <a:t>Multiple content-types</a:t>
            </a:r>
          </a:p>
          <a:p>
            <a:pPr lvl="1"/>
            <a:r>
              <a:rPr lang="en-US" sz="2400" b="0" dirty="0" smtClean="0">
                <a:effectLst/>
              </a:rPr>
              <a:t>External </a:t>
            </a:r>
            <a:r>
              <a:rPr lang="en-US" sz="2400" b="0" dirty="0">
                <a:effectLst/>
              </a:rPr>
              <a:t>data </a:t>
            </a:r>
            <a:r>
              <a:rPr lang="en-US" sz="2400" b="0" dirty="0" smtClean="0">
                <a:effectLst/>
              </a:rPr>
              <a:t>sources</a:t>
            </a:r>
          </a:p>
          <a:p>
            <a:r>
              <a:rPr lang="en-US" sz="2600" b="0" dirty="0" smtClean="0">
                <a:effectLst/>
              </a:rPr>
              <a:t>Library</a:t>
            </a:r>
          </a:p>
          <a:p>
            <a:pPr lvl="1"/>
            <a:r>
              <a:rPr lang="en-US" sz="2400" b="0" dirty="0" smtClean="0">
                <a:effectLst/>
              </a:rPr>
              <a:t>list </a:t>
            </a:r>
            <a:r>
              <a:rPr lang="en-US" sz="2400" b="0" dirty="0">
                <a:effectLst/>
              </a:rPr>
              <a:t>where each item in the list refers to a </a:t>
            </a:r>
            <a:r>
              <a:rPr lang="en-US" sz="2400" b="0" dirty="0" smtClean="0">
                <a:effectLst/>
              </a:rPr>
              <a:t>file</a:t>
            </a:r>
          </a:p>
          <a:p>
            <a:r>
              <a:rPr lang="en-US" sz="2800" b="0" dirty="0" smtClean="0">
                <a:effectLst/>
              </a:rPr>
              <a:t>Content-type</a:t>
            </a:r>
          </a:p>
        </p:txBody>
      </p:sp>
      <p:pic>
        <p:nvPicPr>
          <p:cNvPr id="11"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622510"/>
            <a:ext cx="2057400" cy="181639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456059"/>
            <a:ext cx="2514600" cy="2694813"/>
          </a:xfrm>
          <a:prstGeom prst="rect">
            <a:avLst/>
          </a:prstGeom>
        </p:spPr>
      </p:pic>
    </p:spTree>
    <p:extLst>
      <p:ext uri="{BB962C8B-B14F-4D97-AF65-F5344CB8AC3E}">
        <p14:creationId xmlns:p14="http://schemas.microsoft.com/office/powerpoint/2010/main" val="148266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Web-parts</a:t>
            </a:r>
            <a:endParaRPr lang="en-US" dirty="0"/>
          </a:p>
        </p:txBody>
      </p:sp>
      <p:sp>
        <p:nvSpPr>
          <p:cNvPr id="3" name="Content Placeholder 2"/>
          <p:cNvSpPr>
            <a:spLocks noGrp="1"/>
          </p:cNvSpPr>
          <p:nvPr>
            <p:ph idx="1"/>
          </p:nvPr>
        </p:nvSpPr>
        <p:spPr/>
        <p:txBody>
          <a:bodyPr/>
          <a:lstStyle/>
          <a:p>
            <a:r>
              <a:rPr lang="en-US" b="0" dirty="0">
                <a:effectLst/>
              </a:rPr>
              <a:t>T</a:t>
            </a:r>
            <a:r>
              <a:rPr lang="en-US" b="0" dirty="0" smtClean="0">
                <a:effectLst/>
              </a:rPr>
              <a:t>ypical use:</a:t>
            </a:r>
            <a:endParaRPr lang="en-US" b="0" dirty="0">
              <a:effectLst/>
            </a:endParaRPr>
          </a:p>
          <a:p>
            <a:pPr lvl="1"/>
            <a:r>
              <a:rPr lang="en-US" sz="2400" b="0" dirty="0">
                <a:effectLst/>
              </a:rPr>
              <a:t>Displaying content defined in the web-part's </a:t>
            </a:r>
            <a:r>
              <a:rPr lang="en-US" sz="2400" b="0" dirty="0" smtClean="0">
                <a:effectLst/>
              </a:rPr>
              <a:t>settings</a:t>
            </a:r>
          </a:p>
          <a:p>
            <a:pPr lvl="1"/>
            <a:r>
              <a:rPr lang="en-US" sz="2400" b="0" dirty="0" smtClean="0">
                <a:effectLst/>
              </a:rPr>
              <a:t>Displaying </a:t>
            </a:r>
            <a:r>
              <a:rPr lang="en-US" sz="2400" b="0" dirty="0">
                <a:effectLst/>
              </a:rPr>
              <a:t>items from </a:t>
            </a:r>
            <a:r>
              <a:rPr lang="en-US" sz="2400" b="0" dirty="0" smtClean="0">
                <a:effectLst/>
              </a:rPr>
              <a:t>Lists/Libraries</a:t>
            </a:r>
            <a:endParaRPr lang="en-US" sz="2400" b="0" dirty="0">
              <a:effectLst/>
            </a:endParaRPr>
          </a:p>
          <a:p>
            <a:pPr lvl="1"/>
            <a:r>
              <a:rPr lang="en-US" sz="2400" b="0" dirty="0">
                <a:effectLst/>
              </a:rPr>
              <a:t>Providing access to features in the SharePoint </a:t>
            </a:r>
            <a:r>
              <a:rPr lang="en-US" sz="2400" b="0" dirty="0" smtClean="0">
                <a:effectLst/>
              </a:rPr>
              <a:t>platform</a:t>
            </a:r>
            <a:endParaRPr lang="en-US" sz="2400" b="0" dirty="0">
              <a:effectLst/>
            </a:endParaRPr>
          </a:p>
          <a:p>
            <a:pPr lvl="1"/>
            <a:r>
              <a:rPr lang="en-US" sz="2400" b="0" dirty="0">
                <a:effectLst/>
              </a:rPr>
              <a:t>Providing a user interface into </a:t>
            </a:r>
            <a:r>
              <a:rPr lang="en-US" sz="2400" b="0" dirty="0" smtClean="0">
                <a:effectLst/>
              </a:rPr>
              <a:t>other products</a:t>
            </a:r>
          </a:p>
          <a:p>
            <a:r>
              <a:rPr lang="en-US" b="0" dirty="0">
                <a:effectLst/>
              </a:rPr>
              <a:t>Web-parts also support connections to other web-parts on the </a:t>
            </a:r>
            <a:r>
              <a:rPr lang="en-US" b="0" dirty="0" smtClean="0">
                <a:effectLst/>
              </a:rPr>
              <a:t>page</a:t>
            </a:r>
          </a:p>
          <a:p>
            <a:r>
              <a:rPr lang="en-US" b="0" dirty="0" smtClean="0">
                <a:effectLst/>
              </a:rPr>
              <a:t>Web-parts </a:t>
            </a:r>
            <a:r>
              <a:rPr lang="en-US" b="0" dirty="0">
                <a:effectLst/>
              </a:rPr>
              <a:t>based on completely custom code can be built in </a:t>
            </a:r>
            <a:r>
              <a:rPr lang="en-US" dirty="0">
                <a:effectLst/>
              </a:rPr>
              <a:t>Microsoft Visual Studio </a:t>
            </a:r>
            <a:r>
              <a:rPr lang="en-US" dirty="0" smtClean="0">
                <a:effectLst/>
              </a:rPr>
              <a:t>2010</a:t>
            </a:r>
            <a:r>
              <a:rPr lang="en-US" b="0" dirty="0">
                <a:effectLst/>
              </a:rPr>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14458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 and Search</a:t>
            </a:r>
            <a:endParaRPr lang="en-US" dirty="0"/>
          </a:p>
        </p:txBody>
      </p:sp>
      <p:sp>
        <p:nvSpPr>
          <p:cNvPr id="3" name="Content Placeholder 2"/>
          <p:cNvSpPr>
            <a:spLocks noGrp="1"/>
          </p:cNvSpPr>
          <p:nvPr>
            <p:ph idx="1"/>
          </p:nvPr>
        </p:nvSpPr>
        <p:spPr/>
        <p:txBody>
          <a:bodyPr/>
          <a:lstStyle/>
          <a:p>
            <a:r>
              <a:rPr lang="fr-FR" dirty="0" smtClean="0">
                <a:effectLst/>
              </a:rPr>
              <a:t>Page</a:t>
            </a:r>
            <a:r>
              <a:rPr lang="fr-FR" b="0" dirty="0" smtClean="0">
                <a:effectLst/>
              </a:rPr>
              <a:t> </a:t>
            </a:r>
            <a:r>
              <a:rPr lang="fr-FR" b="0" dirty="0">
                <a:effectLst/>
              </a:rPr>
              <a:t>content-types:</a:t>
            </a:r>
          </a:p>
          <a:p>
            <a:pPr lvl="1"/>
            <a:r>
              <a:rPr lang="fr-FR" b="0" dirty="0">
                <a:effectLst/>
              </a:rPr>
              <a:t>Wiki page</a:t>
            </a:r>
          </a:p>
          <a:p>
            <a:pPr lvl="1"/>
            <a:r>
              <a:rPr lang="fr-FR" b="0" dirty="0">
                <a:effectLst/>
              </a:rPr>
              <a:t>Web-part page</a:t>
            </a:r>
          </a:p>
          <a:p>
            <a:pPr lvl="1"/>
            <a:r>
              <a:rPr lang="fr-FR" b="0" dirty="0" err="1">
                <a:effectLst/>
              </a:rPr>
              <a:t>Publishing</a:t>
            </a:r>
            <a:r>
              <a:rPr lang="fr-FR" b="0" dirty="0">
                <a:effectLst/>
              </a:rPr>
              <a:t> </a:t>
            </a:r>
            <a:r>
              <a:rPr lang="fr-FR" b="0" dirty="0" smtClean="0">
                <a:effectLst/>
              </a:rPr>
              <a:t>page</a:t>
            </a:r>
          </a:p>
          <a:p>
            <a:pPr lvl="1"/>
            <a:endParaRPr lang="fr-FR" b="0" dirty="0" smtClean="0">
              <a:effectLst/>
            </a:endParaRPr>
          </a:p>
          <a:p>
            <a:r>
              <a:rPr lang="en-US" b="0" dirty="0">
                <a:effectLst/>
              </a:rPr>
              <a:t>Microsoft produces a free product called </a:t>
            </a:r>
            <a:r>
              <a:rPr lang="en-US" dirty="0">
                <a:effectLst/>
              </a:rPr>
              <a:t>Microsoft Search Server Express</a:t>
            </a:r>
            <a:endParaRPr lang="fr-FR" dirty="0">
              <a:effectLst/>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67119">
            <a:off x="3967694" y="1883500"/>
            <a:ext cx="4533787" cy="1874963"/>
          </a:xfrm>
          <a:prstGeom prst="rect">
            <a:avLst/>
          </a:prstGeom>
        </p:spPr>
      </p:pic>
    </p:spTree>
    <p:extLst>
      <p:ext uri="{BB962C8B-B14F-4D97-AF65-F5344CB8AC3E}">
        <p14:creationId xmlns:p14="http://schemas.microsoft.com/office/powerpoint/2010/main" val="19713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a:effectLst/>
              </a:rPr>
              <a:t>W</a:t>
            </a:r>
            <a:r>
              <a:rPr lang="en-US" dirty="0" smtClean="0">
                <a:effectLst/>
              </a:rPr>
              <a:t>orkflow</a:t>
            </a:r>
            <a:r>
              <a:rPr lang="en-US" b="0" dirty="0" smtClean="0">
                <a:effectLst/>
              </a:rPr>
              <a:t> - automated </a:t>
            </a:r>
            <a:r>
              <a:rPr lang="en-US" b="0" dirty="0">
                <a:effectLst/>
              </a:rPr>
              <a:t>movement of documents or items through a sequence of actions or tasks that are related to a business </a:t>
            </a:r>
            <a:r>
              <a:rPr lang="en-US" b="0" dirty="0" smtClean="0">
                <a:effectLst/>
              </a:rPr>
              <a:t>process</a:t>
            </a:r>
          </a:p>
          <a:p>
            <a:pPr lvl="1"/>
            <a:r>
              <a:rPr lang="en-US" sz="2400" dirty="0" smtClean="0">
                <a:effectLst/>
              </a:rPr>
              <a:t>Approval</a:t>
            </a:r>
            <a:endParaRPr lang="en-US" sz="2400" b="0" dirty="0">
              <a:effectLst/>
            </a:endParaRPr>
          </a:p>
          <a:p>
            <a:pPr lvl="1"/>
            <a:r>
              <a:rPr lang="en-US" sz="2400" dirty="0">
                <a:effectLst/>
              </a:rPr>
              <a:t>Collect </a:t>
            </a:r>
            <a:r>
              <a:rPr lang="en-US" sz="2400" dirty="0" smtClean="0">
                <a:effectLst/>
              </a:rPr>
              <a:t>Feedback</a:t>
            </a:r>
            <a:endParaRPr lang="en-US" sz="2400" b="0" dirty="0">
              <a:effectLst/>
            </a:endParaRPr>
          </a:p>
          <a:p>
            <a:pPr lvl="1"/>
            <a:r>
              <a:rPr lang="en-US" sz="2400" dirty="0">
                <a:effectLst/>
              </a:rPr>
              <a:t>Collect </a:t>
            </a:r>
            <a:r>
              <a:rPr lang="en-US" sz="2400" dirty="0" smtClean="0">
                <a:effectLst/>
              </a:rPr>
              <a:t>Signatures</a:t>
            </a:r>
          </a:p>
          <a:p>
            <a:pPr lvl="1"/>
            <a:r>
              <a:rPr lang="en-US" sz="2400" dirty="0">
                <a:effectLst/>
              </a:rPr>
              <a:t>Disposition </a:t>
            </a:r>
            <a:r>
              <a:rPr lang="en-US" sz="2400" dirty="0" smtClean="0">
                <a:effectLst/>
              </a:rPr>
              <a:t>Approval</a:t>
            </a:r>
          </a:p>
          <a:p>
            <a:pPr lvl="1"/>
            <a:r>
              <a:rPr lang="en-US" sz="2400" dirty="0" smtClean="0">
                <a:effectLst/>
              </a:rPr>
              <a:t>Three-state</a:t>
            </a:r>
          </a:p>
          <a:p>
            <a:pPr lvl="1"/>
            <a:r>
              <a:rPr lang="en-US" sz="2400" dirty="0">
                <a:effectLst/>
              </a:rPr>
              <a:t>Group </a:t>
            </a:r>
            <a:r>
              <a:rPr lang="en-US" sz="2400" dirty="0" smtClean="0">
                <a:effectLst/>
              </a:rPr>
              <a:t>Approval</a:t>
            </a:r>
          </a:p>
          <a:p>
            <a:pPr lvl="1"/>
            <a:r>
              <a:rPr lang="en-US" sz="2400" dirty="0">
                <a:effectLst/>
              </a:rPr>
              <a:t>Translation Management</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7762">
            <a:off x="5780971" y="2141875"/>
            <a:ext cx="2743200" cy="4293297"/>
          </a:xfrm>
          <a:prstGeom prst="rect">
            <a:avLst/>
          </a:prstGeom>
        </p:spPr>
      </p:pic>
    </p:spTree>
    <p:extLst>
      <p:ext uri="{BB962C8B-B14F-4D97-AF65-F5344CB8AC3E}">
        <p14:creationId xmlns:p14="http://schemas.microsoft.com/office/powerpoint/2010/main" val="162943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SPServices</a:t>
            </a:r>
            <a:endParaRPr lang="en-US" dirty="0"/>
          </a:p>
        </p:txBody>
      </p:sp>
      <p:sp>
        <p:nvSpPr>
          <p:cNvPr id="6" name="Text Placeholder 5"/>
          <p:cNvSpPr>
            <a:spLocks noGrp="1"/>
          </p:cNvSpPr>
          <p:nvPr>
            <p:ph idx="1"/>
          </p:nvPr>
        </p:nvSpPr>
        <p:spPr/>
        <p:txBody>
          <a:bodyPr/>
          <a:lstStyle/>
          <a:p>
            <a:r>
              <a:rPr lang="en-US" dirty="0">
                <a:effectLst/>
              </a:rPr>
              <a:t>Project Description</a:t>
            </a:r>
            <a:endParaRPr lang="en-US" b="0" dirty="0" smtClean="0">
              <a:effectLst/>
            </a:endParaRPr>
          </a:p>
          <a:p>
            <a:pPr lvl="1"/>
            <a:r>
              <a:rPr lang="en-US" sz="2800" b="0" dirty="0" err="1" smtClean="0">
                <a:effectLst/>
              </a:rPr>
              <a:t>SPServices</a:t>
            </a:r>
            <a:r>
              <a:rPr lang="en-US" sz="2800" b="0" dirty="0" smtClean="0">
                <a:effectLst/>
              </a:rPr>
              <a:t> </a:t>
            </a:r>
            <a:r>
              <a:rPr lang="en-US" sz="2800" b="0" dirty="0">
                <a:effectLst/>
              </a:rPr>
              <a:t>is a jQuery library which abstracts SharePoint's Web Services and makes them easier to use. It also includes functions which use the various Web Service operations to provide more useful (and cool) capabilities. It works entirely client side and requires no server install</a:t>
            </a:r>
            <a:r>
              <a:rPr lang="en-US" sz="2800" b="0" dirty="0" smtClean="0">
                <a:effectLst/>
              </a:rPr>
              <a:t>.</a:t>
            </a:r>
          </a:p>
          <a:p>
            <a:r>
              <a:rPr lang="en-US" dirty="0" smtClean="0">
                <a:hlinkClick r:id="rId2"/>
              </a:rPr>
              <a:t>http://spservices.codeplex.com/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5257800"/>
            <a:ext cx="3962400" cy="1079500"/>
          </a:xfrm>
          <a:prstGeom prst="rect">
            <a:avLst/>
          </a:prstGeom>
        </p:spPr>
      </p:pic>
    </p:spTree>
    <p:extLst>
      <p:ext uri="{BB962C8B-B14F-4D97-AF65-F5344CB8AC3E}">
        <p14:creationId xmlns:p14="http://schemas.microsoft.com/office/powerpoint/2010/main" val="2112998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SPServices</a:t>
            </a:r>
            <a:endParaRPr lang="en-US" dirty="0"/>
          </a:p>
        </p:txBody>
      </p:sp>
      <p:sp>
        <p:nvSpPr>
          <p:cNvPr id="5" name="Content Placeholder 4"/>
          <p:cNvSpPr>
            <a:spLocks noGrp="1"/>
          </p:cNvSpPr>
          <p:nvPr>
            <p:ph idx="1"/>
          </p:nvPr>
        </p:nvSpPr>
        <p:spPr>
          <a:xfrm>
            <a:off x="228600" y="990600"/>
            <a:ext cx="8686800" cy="553998"/>
          </a:xfrm>
        </p:spPr>
        <p:txBody>
          <a:bodyPr/>
          <a:lstStyle/>
          <a:p>
            <a:r>
              <a:rPr lang="en-US" dirty="0" smtClean="0"/>
              <a:t>Example: Get List Items</a:t>
            </a:r>
            <a:endParaRPr lang="en-US" dirty="0"/>
          </a:p>
        </p:txBody>
      </p:sp>
      <p:sp>
        <p:nvSpPr>
          <p:cNvPr id="6" name="Text Placeholder 5"/>
          <p:cNvSpPr>
            <a:spLocks noGrp="1"/>
          </p:cNvSpPr>
          <p:nvPr>
            <p:ph type="body" sz="quarter" idx="11"/>
          </p:nvPr>
        </p:nvSpPr>
        <p:spPr>
          <a:xfrm>
            <a:off x="533400" y="1752600"/>
            <a:ext cx="8077200" cy="4114800"/>
          </a:xfrm>
        </p:spPr>
        <p:txBody>
          <a:bodyPr/>
          <a:lstStyle/>
          <a:p>
            <a:r>
              <a:rPr lang="en-US" sz="1800" dirty="0" smtClean="0"/>
              <a:t>$().</a:t>
            </a:r>
            <a:r>
              <a:rPr lang="en-US" sz="1800" dirty="0" err="1"/>
              <a:t>SPServices</a:t>
            </a:r>
            <a:r>
              <a:rPr lang="en-US" sz="1800" dirty="0"/>
              <a:t>({</a:t>
            </a:r>
          </a:p>
          <a:p>
            <a:r>
              <a:rPr lang="en-US" sz="1800" dirty="0"/>
              <a:t>    operation: "</a:t>
            </a:r>
            <a:r>
              <a:rPr lang="en-US" sz="1800" dirty="0" err="1"/>
              <a:t>GetListItems</a:t>
            </a:r>
            <a:r>
              <a:rPr lang="en-US" sz="1800" dirty="0"/>
              <a:t>",</a:t>
            </a:r>
          </a:p>
          <a:p>
            <a:r>
              <a:rPr lang="en-US" sz="1800" dirty="0"/>
              <a:t>    </a:t>
            </a:r>
            <a:r>
              <a:rPr lang="en-US" sz="1800" dirty="0" err="1"/>
              <a:t>async</a:t>
            </a:r>
            <a:r>
              <a:rPr lang="en-US" sz="1800" dirty="0"/>
              <a:t>: false,</a:t>
            </a:r>
          </a:p>
          <a:p>
            <a:r>
              <a:rPr lang="en-US" sz="1800" dirty="0"/>
              <a:t>    </a:t>
            </a:r>
            <a:r>
              <a:rPr lang="en-US" sz="1800" dirty="0" err="1"/>
              <a:t>listName</a:t>
            </a:r>
            <a:r>
              <a:rPr lang="en-US" sz="1800" dirty="0"/>
              <a:t>: "Announcements",</a:t>
            </a:r>
          </a:p>
          <a:p>
            <a:r>
              <a:rPr lang="en-US" sz="1800" dirty="0"/>
              <a:t>    </a:t>
            </a:r>
            <a:r>
              <a:rPr lang="en-US" sz="1800" dirty="0" err="1"/>
              <a:t>CAMLViewFields</a:t>
            </a:r>
            <a:r>
              <a:rPr lang="en-US" sz="1800" dirty="0"/>
              <a:t>: "&lt;</a:t>
            </a:r>
            <a:r>
              <a:rPr lang="en-US" sz="1800" dirty="0" err="1"/>
              <a:t>ViewFields</a:t>
            </a:r>
            <a:r>
              <a:rPr lang="en-US" sz="1800" dirty="0"/>
              <a:t>&gt;&lt;</a:t>
            </a:r>
            <a:r>
              <a:rPr lang="en-US" sz="1800" dirty="0" err="1"/>
              <a:t>FieldRef</a:t>
            </a:r>
            <a:r>
              <a:rPr lang="en-US" sz="1800" dirty="0"/>
              <a:t> Name='Title' </a:t>
            </a:r>
            <a:r>
              <a:rPr lang="en-US" sz="1800" dirty="0" smtClean="0"/>
              <a:t>/&gt; &lt;/</a:t>
            </a:r>
            <a:r>
              <a:rPr lang="en-US" sz="1800" dirty="0" err="1"/>
              <a:t>ViewFields</a:t>
            </a:r>
            <a:r>
              <a:rPr lang="en-US" sz="1800" dirty="0"/>
              <a:t>&gt;",</a:t>
            </a:r>
          </a:p>
          <a:p>
            <a:r>
              <a:rPr lang="en-US" sz="1800" dirty="0"/>
              <a:t>    </a:t>
            </a:r>
            <a:r>
              <a:rPr lang="en-US" sz="1800" dirty="0" err="1"/>
              <a:t>completefunc</a:t>
            </a:r>
            <a:r>
              <a:rPr lang="en-US" sz="1800" dirty="0"/>
              <a:t>: function (</a:t>
            </a:r>
            <a:r>
              <a:rPr lang="en-US" sz="1800" dirty="0" err="1"/>
              <a:t>xData</a:t>
            </a:r>
            <a:r>
              <a:rPr lang="en-US" sz="1800" dirty="0"/>
              <a:t>, Status) </a:t>
            </a:r>
            <a:r>
              <a:rPr lang="en-US" sz="1800" dirty="0" smtClean="0"/>
              <a:t>{      </a:t>
            </a:r>
            <a:r>
              <a:rPr lang="en-US" sz="1800" dirty="0"/>
              <a:t>$(</a:t>
            </a:r>
            <a:r>
              <a:rPr lang="en-US" sz="1800" dirty="0" err="1"/>
              <a:t>xData.responseXML</a:t>
            </a:r>
            <a:r>
              <a:rPr lang="en-US" sz="1800" dirty="0"/>
              <a:t>).</a:t>
            </a:r>
            <a:r>
              <a:rPr lang="en-US" sz="1800" dirty="0" err="1"/>
              <a:t>SPFilterNode</a:t>
            </a:r>
            <a:r>
              <a:rPr lang="en-US" sz="1800" dirty="0"/>
              <a:t>("z:row</a:t>
            </a:r>
            <a:r>
              <a:rPr lang="en-US" sz="1800" dirty="0" smtClean="0"/>
              <a:t>").</a:t>
            </a:r>
            <a:r>
              <a:rPr lang="en-US" sz="1800" dirty="0"/>
              <a:t>each(function() {</a:t>
            </a:r>
          </a:p>
          <a:p>
            <a:r>
              <a:rPr lang="en-US" sz="1800" dirty="0"/>
              <a:t>        </a:t>
            </a:r>
            <a:r>
              <a:rPr lang="en-US" sz="1800" dirty="0" err="1"/>
              <a:t>var</a:t>
            </a:r>
            <a:r>
              <a:rPr lang="en-US" sz="1800" dirty="0"/>
              <a:t> </a:t>
            </a:r>
            <a:r>
              <a:rPr lang="en-US" sz="1800" dirty="0" err="1"/>
              <a:t>liHtml</a:t>
            </a:r>
            <a:r>
              <a:rPr lang="en-US" sz="1800" dirty="0"/>
              <a:t> = "&lt;li&gt;" + $(this).</a:t>
            </a:r>
            <a:r>
              <a:rPr lang="en-US" sz="1800" dirty="0" err="1"/>
              <a:t>attr</a:t>
            </a:r>
            <a:r>
              <a:rPr lang="en-US" sz="1800" dirty="0"/>
              <a:t>("</a:t>
            </a:r>
            <a:r>
              <a:rPr lang="en-US" sz="1800" dirty="0" err="1"/>
              <a:t>ows_Title</a:t>
            </a:r>
            <a:r>
              <a:rPr lang="en-US" sz="1800" dirty="0"/>
              <a:t>") + "&lt;/li&gt;";</a:t>
            </a:r>
          </a:p>
          <a:p>
            <a:r>
              <a:rPr lang="en-US" sz="1800" dirty="0"/>
              <a:t>        $("#</a:t>
            </a:r>
            <a:r>
              <a:rPr lang="en-US" sz="1800" dirty="0" err="1"/>
              <a:t>tasksUL</a:t>
            </a:r>
            <a:r>
              <a:rPr lang="en-US" sz="1800" dirty="0"/>
              <a:t>").append(</a:t>
            </a:r>
            <a:r>
              <a:rPr lang="en-US" sz="1800" dirty="0" err="1"/>
              <a:t>liHtml</a:t>
            </a:r>
            <a:r>
              <a:rPr lang="en-US" sz="1800" dirty="0"/>
              <a:t>);</a:t>
            </a:r>
          </a:p>
          <a:p>
            <a:r>
              <a:rPr lang="en-US" sz="1800" dirty="0"/>
              <a:t>      });</a:t>
            </a:r>
          </a:p>
          <a:p>
            <a:r>
              <a:rPr lang="en-US" sz="1800" dirty="0"/>
              <a:t>    }</a:t>
            </a:r>
          </a:p>
          <a:p>
            <a:r>
              <a:rPr lang="en-US" sz="1800" dirty="0"/>
              <a:t>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36131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User Controls</a:t>
            </a:r>
          </a:p>
        </p:txBody>
      </p:sp>
      <p:sp>
        <p:nvSpPr>
          <p:cNvPr id="4" name="Text Placeholder 3"/>
          <p:cNvSpPr>
            <a:spLocks noGrp="1"/>
          </p:cNvSpPr>
          <p:nvPr>
            <p:ph type="body" sz="quarter" idx="10"/>
          </p:nvPr>
        </p:nvSpPr>
        <p:spPr>
          <a:xfrm>
            <a:off x="6115981" y="6400800"/>
            <a:ext cx="2909706" cy="369332"/>
          </a:xfrm>
        </p:spPr>
        <p:txBody>
          <a:bodyPr/>
          <a:lstStyle/>
          <a:p>
            <a:r>
              <a:rPr lang="en-US" dirty="0">
                <a:hlinkClick r:id="rId2"/>
              </a:rPr>
              <a:t>http://</a:t>
            </a:r>
            <a:r>
              <a:rPr lang="en-US" dirty="0" smtClean="0">
                <a:hlinkClick r:id="rId2"/>
              </a:rPr>
              <a:t>academy.telerik.com</a:t>
            </a:r>
            <a:endParaRPr lang="en-US" dirty="0"/>
          </a:p>
        </p:txBody>
      </p:sp>
    </p:spTree>
    <p:extLst>
      <p:ext uri="{BB962C8B-B14F-4D97-AF65-F5344CB8AC3E}">
        <p14:creationId xmlns:p14="http://schemas.microsoft.com/office/powerpoint/2010/main" val="8345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smtClean="0"/>
              <a:t>Table of Contents</a:t>
            </a:r>
            <a:r>
              <a:rPr lang="bg-BG" dirty="0" smtClean="0"/>
              <a:t> </a:t>
            </a:r>
          </a:p>
        </p:txBody>
      </p:sp>
      <p:sp>
        <p:nvSpPr>
          <p:cNvPr id="460806" name="Rectangle 6"/>
          <p:cNvSpPr>
            <a:spLocks noGrp="1" noChangeArrowheads="1"/>
          </p:cNvSpPr>
          <p:nvPr>
            <p:ph idx="1"/>
          </p:nvPr>
        </p:nvSpPr>
        <p:spPr>
          <a:xfrm>
            <a:off x="323528" y="1295400"/>
            <a:ext cx="5391472" cy="5334000"/>
          </a:xfrm>
        </p:spPr>
        <p:txBody>
          <a:bodyPr/>
          <a:lstStyle/>
          <a:p>
            <a:pPr marL="514350" indent="-514350">
              <a:lnSpc>
                <a:spcPct val="110000"/>
              </a:lnSpc>
              <a:buFont typeface="+mj-lt"/>
              <a:buAutoNum type="arabicPeriod"/>
            </a:pPr>
            <a:r>
              <a:rPr lang="en-US" sz="2800" dirty="0" smtClean="0"/>
              <a:t>What is SharePoint?</a:t>
            </a:r>
          </a:p>
          <a:p>
            <a:pPr marL="514350" indent="-514350">
              <a:lnSpc>
                <a:spcPct val="110000"/>
              </a:lnSpc>
              <a:buFont typeface="+mj-lt"/>
              <a:buAutoNum type="arabicPeriod"/>
            </a:pPr>
            <a:r>
              <a:rPr lang="en-US" sz="2800" dirty="0" smtClean="0"/>
              <a:t>Basic concepts and structure</a:t>
            </a:r>
          </a:p>
          <a:p>
            <a:pPr marL="862013" lvl="1" indent="-514350">
              <a:lnSpc>
                <a:spcPct val="110000"/>
              </a:lnSpc>
            </a:pPr>
            <a:r>
              <a:rPr lang="en-US" sz="2400" dirty="0" smtClean="0">
                <a:effectLst/>
              </a:rPr>
              <a:t>Sites</a:t>
            </a:r>
            <a:endParaRPr lang="en-US" sz="2400" dirty="0" smtClean="0"/>
          </a:p>
          <a:p>
            <a:pPr marL="862013" lvl="1" indent="-514350">
              <a:lnSpc>
                <a:spcPct val="110000"/>
              </a:lnSpc>
            </a:pPr>
            <a:r>
              <a:rPr lang="en-US" sz="2400" dirty="0" smtClean="0"/>
              <a:t>Lists and Document Libraries</a:t>
            </a:r>
          </a:p>
          <a:p>
            <a:pPr marL="862013" lvl="1" indent="-514350">
              <a:lnSpc>
                <a:spcPct val="110000"/>
              </a:lnSpc>
            </a:pPr>
            <a:r>
              <a:rPr lang="en-US" sz="2400" dirty="0" smtClean="0"/>
              <a:t>Web-parts</a:t>
            </a:r>
          </a:p>
          <a:p>
            <a:pPr marL="862013" lvl="1" indent="-514350">
              <a:lnSpc>
                <a:spcPct val="110000"/>
              </a:lnSpc>
            </a:pPr>
            <a:r>
              <a:rPr lang="en-US" sz="2400" dirty="0" smtClean="0"/>
              <a:t>Pages</a:t>
            </a:r>
          </a:p>
          <a:p>
            <a:pPr marL="862013" lvl="1" indent="-514350">
              <a:lnSpc>
                <a:spcPct val="110000"/>
              </a:lnSpc>
            </a:pPr>
            <a:r>
              <a:rPr lang="en-US" sz="2400" dirty="0" smtClean="0"/>
              <a:t>Search</a:t>
            </a:r>
          </a:p>
          <a:p>
            <a:pPr marL="514350" indent="-514350">
              <a:lnSpc>
                <a:spcPct val="110000"/>
              </a:lnSpc>
              <a:buFont typeface="+mj-lt"/>
              <a:buAutoNum type="arabicPeriod"/>
            </a:pPr>
            <a:r>
              <a:rPr lang="en-US" sz="2800" dirty="0" smtClean="0">
                <a:effectLst/>
              </a:rPr>
              <a:t>SharePoint editions</a:t>
            </a:r>
            <a:endParaRPr lang="en-US" sz="2800" dirty="0" smtClean="0"/>
          </a:p>
          <a:p>
            <a:pPr marL="514350" indent="-514350">
              <a:lnSpc>
                <a:spcPct val="110000"/>
              </a:lnSpc>
              <a:buFont typeface="+mj-lt"/>
              <a:buAutoNum type="arabicPeriod"/>
            </a:pPr>
            <a:r>
              <a:rPr lang="en-US" sz="2800" dirty="0" err="1" smtClean="0"/>
              <a:t>SPServices</a:t>
            </a:r>
            <a:endParaRPr lang="en-US" sz="2800" dirty="0" smtClean="0"/>
          </a:p>
          <a:p>
            <a:pPr marL="514350" indent="-514350">
              <a:lnSpc>
                <a:spcPct val="110000"/>
              </a:lnSpc>
              <a:buFont typeface="+mj-lt"/>
              <a:buAutoNum type="arabicPeriod"/>
            </a:pPr>
            <a:endParaRPr lang="en-US" dirty="0" smtClean="0"/>
          </a:p>
        </p:txBody>
      </p:sp>
      <p:pic>
        <p:nvPicPr>
          <p:cNvPr id="5125" name="Picture 5"/>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100000" l="0" r="100000">
                        <a14:foregroundMark x1="9580" y1="56031" x2="9580" y2="56031"/>
                      </a14:backgroundRemoval>
                    </a14:imgEffect>
                  </a14:imgLayer>
                </a14:imgProps>
              </a:ext>
              <a:ext uri="{28A0092B-C50C-407E-A947-70E740481C1C}">
                <a14:useLocalDpi xmlns:a14="http://schemas.microsoft.com/office/drawing/2010/main" val="0"/>
              </a:ext>
            </a:extLst>
          </a:blip>
          <a:srcRect/>
          <a:stretch>
            <a:fillRect/>
          </a:stretch>
        </p:blipFill>
        <p:spPr bwMode="auto">
          <a:xfrm>
            <a:off x="5796136" y="4077072"/>
            <a:ext cx="2750332" cy="2375917"/>
          </a:xfrm>
          <a:prstGeom prst="rect">
            <a:avLst/>
          </a:prstGeom>
          <a:noFill/>
          <a:ln>
            <a:noFill/>
          </a:ln>
          <a:effectLst>
            <a:outerShdw dist="17961" dir="2700000" algn="ctr" rotWithShape="0">
              <a:srgbClr val="FFFFFF"/>
            </a:outerShdw>
            <a:softEdge rad="31750"/>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13666" name="Picture 2"/>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084168" y="1563915"/>
            <a:ext cx="2016224" cy="24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20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SharePoint?</a:t>
            </a:r>
            <a:endParaRPr lang="en-US" dirty="0"/>
          </a:p>
        </p:txBody>
      </p:sp>
      <p:sp>
        <p:nvSpPr>
          <p:cNvPr id="3" name="Content Placeholder 2"/>
          <p:cNvSpPr>
            <a:spLocks noGrp="1"/>
          </p:cNvSpPr>
          <p:nvPr>
            <p:ph idx="1"/>
          </p:nvPr>
        </p:nvSpPr>
        <p:spPr/>
        <p:txBody>
          <a:bodyPr/>
          <a:lstStyle/>
          <a:p>
            <a:r>
              <a:rPr lang="en-US" dirty="0">
                <a:effectLst/>
              </a:rPr>
              <a:t>SharePoint</a:t>
            </a:r>
            <a:r>
              <a:rPr lang="en-US" b="0" dirty="0">
                <a:effectLst/>
              </a:rPr>
              <a:t> </a:t>
            </a:r>
            <a:r>
              <a:rPr lang="en-US" b="0" dirty="0">
                <a:effectLst/>
              </a:rPr>
              <a:t>is a web application framework and platform developed by </a:t>
            </a:r>
            <a:r>
              <a:rPr lang="en-US" dirty="0">
                <a:effectLst/>
              </a:rPr>
              <a:t>Microsoft</a:t>
            </a:r>
            <a:r>
              <a:rPr lang="en-US" b="0" dirty="0" smtClean="0">
                <a:effectLst/>
              </a:rPr>
              <a:t>.</a:t>
            </a:r>
          </a:p>
          <a:p>
            <a:pPr lvl="1">
              <a:lnSpc>
                <a:spcPct val="100000"/>
              </a:lnSpc>
            </a:pPr>
            <a:r>
              <a:rPr lang="en-US" sz="2800" b="0" dirty="0" smtClean="0">
                <a:effectLst/>
              </a:rPr>
              <a:t>First </a:t>
            </a:r>
            <a:r>
              <a:rPr lang="en-US" sz="2800" b="0" dirty="0">
                <a:effectLst/>
              </a:rPr>
              <a:t>launched in </a:t>
            </a:r>
            <a:r>
              <a:rPr lang="en-US" sz="2800" b="0" dirty="0" smtClean="0">
                <a:effectLst/>
              </a:rPr>
              <a:t>2001</a:t>
            </a:r>
          </a:p>
          <a:p>
            <a:pPr lvl="1">
              <a:lnSpc>
                <a:spcPct val="100000"/>
              </a:lnSpc>
            </a:pPr>
            <a:r>
              <a:rPr lang="en-US" sz="2800" b="0" dirty="0" smtClean="0">
                <a:effectLst/>
              </a:rPr>
              <a:t>Built </a:t>
            </a:r>
            <a:r>
              <a:rPr lang="en-US" sz="2800" b="0" dirty="0">
                <a:effectLst/>
              </a:rPr>
              <a:t>upon the </a:t>
            </a:r>
            <a:r>
              <a:rPr lang="en-US" sz="2800" b="0" dirty="0" err="1">
                <a:effectLst/>
              </a:rPr>
              <a:t>ASP.Net</a:t>
            </a:r>
            <a:r>
              <a:rPr lang="en-US" sz="2800" b="0" dirty="0">
                <a:effectLst/>
              </a:rPr>
              <a:t> framework </a:t>
            </a:r>
            <a:endParaRPr lang="en-US" sz="2800" b="0" dirty="0" smtClean="0">
              <a:effectLst/>
            </a:endParaRPr>
          </a:p>
          <a:p>
            <a:pPr lvl="1">
              <a:lnSpc>
                <a:spcPct val="100000"/>
              </a:lnSpc>
            </a:pPr>
            <a:r>
              <a:rPr lang="en-US" sz="2800" b="0" dirty="0">
                <a:effectLst/>
              </a:rPr>
              <a:t>A</a:t>
            </a:r>
            <a:r>
              <a:rPr lang="en-US" sz="2800" b="0" dirty="0" smtClean="0">
                <a:effectLst/>
              </a:rPr>
              <a:t>dditional </a:t>
            </a:r>
            <a:r>
              <a:rPr lang="en-US" sz="2800" b="0" dirty="0">
                <a:effectLst/>
              </a:rPr>
              <a:t>layer of services and </a:t>
            </a:r>
            <a:r>
              <a:rPr lang="en-US" sz="2800" b="0" dirty="0" smtClean="0">
                <a:effectLst/>
              </a:rPr>
              <a:t>codebase</a:t>
            </a:r>
          </a:p>
          <a:p>
            <a:pPr lvl="1">
              <a:lnSpc>
                <a:spcPct val="100000"/>
              </a:lnSpc>
            </a:pPr>
            <a:r>
              <a:rPr lang="en-US" sz="2800" b="0" dirty="0" smtClean="0">
                <a:effectLst/>
              </a:rPr>
              <a:t>Integrates: </a:t>
            </a:r>
          </a:p>
          <a:p>
            <a:pPr lvl="2"/>
            <a:r>
              <a:rPr lang="en-US" sz="2400" b="0" dirty="0" smtClean="0">
                <a:effectLst/>
              </a:rPr>
              <a:t>Intranet</a:t>
            </a:r>
          </a:p>
          <a:p>
            <a:pPr lvl="2"/>
            <a:r>
              <a:rPr lang="en-US" sz="2400" b="0" dirty="0" smtClean="0">
                <a:effectLst/>
              </a:rPr>
              <a:t>content management</a:t>
            </a:r>
            <a:r>
              <a:rPr lang="en-US" sz="2400" b="0" dirty="0">
                <a:effectLst/>
              </a:rPr>
              <a:t> and document </a:t>
            </a:r>
            <a:r>
              <a:rPr lang="en-US" sz="2400" b="0" dirty="0" smtClean="0">
                <a:effectLst/>
              </a:rPr>
              <a:t>management</a:t>
            </a:r>
          </a:p>
          <a:p>
            <a:r>
              <a:rPr lang="en-US" b="0" dirty="0" smtClean="0">
                <a:effectLst/>
              </a:rPr>
              <a:t>According </a:t>
            </a:r>
            <a:r>
              <a:rPr lang="en-US" b="0" dirty="0">
                <a:effectLst/>
              </a:rPr>
              <a:t>to Microsoft, SharePoint is used by </a:t>
            </a:r>
            <a:r>
              <a:rPr lang="en-US" dirty="0">
                <a:effectLst/>
              </a:rPr>
              <a:t>78%</a:t>
            </a:r>
            <a:r>
              <a:rPr lang="en-US" b="0" dirty="0">
                <a:effectLst/>
              </a:rPr>
              <a:t> of </a:t>
            </a:r>
            <a:r>
              <a:rPr lang="en-US" dirty="0">
                <a:effectLst/>
              </a:rPr>
              <a:t>Fortune 500</a:t>
            </a:r>
            <a:r>
              <a:rPr lang="en-US" b="0" dirty="0">
                <a:effectLst/>
              </a:rPr>
              <a:t> companies.</a:t>
            </a:r>
            <a:endParaRPr lang="en-US" b="0" dirty="0" smtClean="0">
              <a:effectLst/>
            </a:endParaRPr>
          </a:p>
          <a:p>
            <a:pPr lvl="1"/>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72225">
            <a:off x="4588282" y="3522916"/>
            <a:ext cx="4323727" cy="1373502"/>
          </a:xfrm>
          <a:prstGeom prst="rect">
            <a:avLst/>
          </a:prstGeom>
        </p:spPr>
      </p:pic>
    </p:spTree>
    <p:extLst>
      <p:ext uri="{BB962C8B-B14F-4D97-AF65-F5344CB8AC3E}">
        <p14:creationId xmlns:p14="http://schemas.microsoft.com/office/powerpoint/2010/main" val="283765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SharePoint </a:t>
            </a:r>
            <a:r>
              <a:rPr lang="en-US" dirty="0" smtClean="0">
                <a:effectLst/>
              </a:rPr>
              <a:t>Editions</a:t>
            </a:r>
            <a:endParaRPr lang="en-US" dirty="0">
              <a:effectLst/>
            </a:endParaRPr>
          </a:p>
        </p:txBody>
      </p:sp>
      <p:sp>
        <p:nvSpPr>
          <p:cNvPr id="3" name="Content Placeholder 2"/>
          <p:cNvSpPr>
            <a:spLocks noGrp="1"/>
          </p:cNvSpPr>
          <p:nvPr>
            <p:ph idx="1"/>
          </p:nvPr>
        </p:nvSpPr>
        <p:spPr/>
        <p:txBody>
          <a:bodyPr/>
          <a:lstStyle/>
          <a:p>
            <a:r>
              <a:rPr lang="en-US" dirty="0">
                <a:effectLst/>
              </a:rPr>
              <a:t>Microsoft SharePoint </a:t>
            </a:r>
            <a:r>
              <a:rPr lang="en-US" dirty="0" smtClean="0">
                <a:effectLst/>
              </a:rPr>
              <a:t>Foundation</a:t>
            </a:r>
          </a:p>
          <a:p>
            <a:pPr lvl="1"/>
            <a:r>
              <a:rPr lang="en-US" b="0" dirty="0" smtClean="0">
                <a:effectLst/>
              </a:rPr>
              <a:t>Underlying </a:t>
            </a:r>
            <a:r>
              <a:rPr lang="en-US" b="0" dirty="0">
                <a:effectLst/>
              </a:rPr>
              <a:t>technology for all SharePoint </a:t>
            </a:r>
            <a:r>
              <a:rPr lang="en-US" b="0" dirty="0" smtClean="0">
                <a:effectLst/>
              </a:rPr>
              <a:t>sites</a:t>
            </a:r>
          </a:p>
          <a:p>
            <a:pPr lvl="1"/>
            <a:r>
              <a:rPr lang="en-US" b="0" dirty="0" smtClean="0">
                <a:effectLst/>
              </a:rPr>
              <a:t>Free </a:t>
            </a:r>
            <a:r>
              <a:rPr lang="en-US" b="0" dirty="0">
                <a:effectLst/>
              </a:rPr>
              <a:t>on-premises </a:t>
            </a:r>
            <a:r>
              <a:rPr lang="en-US" b="0" dirty="0" smtClean="0">
                <a:effectLst/>
              </a:rPr>
              <a:t>deployment</a:t>
            </a:r>
          </a:p>
          <a:p>
            <a:pPr lvl="2"/>
            <a:r>
              <a:rPr lang="en-US" b="0" dirty="0" smtClean="0">
                <a:effectLst/>
              </a:rPr>
              <a:t>But requires </a:t>
            </a:r>
            <a:r>
              <a:rPr lang="en-US" b="0" dirty="0">
                <a:effectLst/>
              </a:rPr>
              <a:t>Microsoft Windows Server</a:t>
            </a:r>
            <a:endParaRPr lang="en-US" dirty="0" smtClean="0">
              <a:effectLst/>
            </a:endParaRPr>
          </a:p>
          <a:p>
            <a:r>
              <a:rPr lang="en-US" dirty="0">
                <a:effectLst/>
              </a:rPr>
              <a:t>Microsoft Search Server </a:t>
            </a:r>
            <a:r>
              <a:rPr lang="en-US" dirty="0" smtClean="0">
                <a:effectLst/>
              </a:rPr>
              <a:t>Express</a:t>
            </a:r>
          </a:p>
          <a:p>
            <a:r>
              <a:rPr lang="en-US" dirty="0">
                <a:effectLst/>
              </a:rPr>
              <a:t>Microsoft SharePoint </a:t>
            </a:r>
            <a:r>
              <a:rPr lang="en-US" dirty="0" smtClean="0">
                <a:effectLst/>
              </a:rPr>
              <a:t>Enterprise</a:t>
            </a:r>
          </a:p>
          <a:p>
            <a:r>
              <a:rPr lang="en-US" dirty="0">
                <a:effectLst/>
              </a:rPr>
              <a:t>Office 365 - SharePoint </a:t>
            </a:r>
            <a:r>
              <a:rPr lang="en-US" dirty="0" smtClean="0">
                <a:effectLst/>
              </a:rPr>
              <a:t>Online</a:t>
            </a:r>
          </a:p>
          <a:p>
            <a:pPr lvl="1"/>
            <a:r>
              <a:rPr lang="en-US" b="0" dirty="0" smtClean="0">
                <a:effectLst/>
              </a:rPr>
              <a:t>Cloud-based </a:t>
            </a:r>
            <a:r>
              <a:rPr lang="en-US" b="0" dirty="0">
                <a:effectLst/>
              </a:rPr>
              <a:t>service, hosted by Microsoft</a:t>
            </a:r>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0731" y="4114800"/>
            <a:ext cx="2340869" cy="166421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648200"/>
            <a:ext cx="1934976" cy="614677"/>
          </a:xfrm>
          <a:prstGeom prst="rect">
            <a:avLst/>
          </a:prstGeom>
        </p:spPr>
      </p:pic>
    </p:spTree>
    <p:extLst>
      <p:ext uri="{BB962C8B-B14F-4D97-AF65-F5344CB8AC3E}">
        <p14:creationId xmlns:p14="http://schemas.microsoft.com/office/powerpoint/2010/main" val="409885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The SharePoint Wheel</a:t>
            </a:r>
          </a:p>
        </p:txBody>
      </p:sp>
      <p:sp>
        <p:nvSpPr>
          <p:cNvPr id="3" name="Content Placeholder 2"/>
          <p:cNvSpPr>
            <a:spLocks noGrp="1"/>
          </p:cNvSpPr>
          <p:nvPr>
            <p:ph idx="1"/>
          </p:nvPr>
        </p:nvSpPr>
        <p:spPr/>
        <p:txBody>
          <a:bodyPr/>
          <a:lstStyle/>
          <a:p>
            <a:r>
              <a:rPr lang="en-US" dirty="0" smtClean="0">
                <a:effectLst/>
              </a:rPr>
              <a:t>Sites</a:t>
            </a:r>
          </a:p>
          <a:p>
            <a:pPr lvl="1"/>
            <a:r>
              <a:rPr lang="en-US" sz="2400" b="0" dirty="0" smtClean="0">
                <a:effectLst/>
              </a:rPr>
              <a:t>Audience </a:t>
            </a:r>
            <a:r>
              <a:rPr lang="en-US" sz="2400" b="0" dirty="0">
                <a:effectLst/>
              </a:rPr>
              <a:t>targeting, governance tools, Secure store service, web </a:t>
            </a:r>
            <a:r>
              <a:rPr lang="en-US" sz="2400" b="0" dirty="0" smtClean="0">
                <a:effectLst/>
              </a:rPr>
              <a:t>analytics</a:t>
            </a:r>
            <a:r>
              <a:rPr lang="en-US" sz="2400" b="0" dirty="0">
                <a:effectLst/>
              </a:rPr>
              <a:t> </a:t>
            </a:r>
            <a:r>
              <a:rPr lang="en-US" sz="2400" b="0" dirty="0" smtClean="0">
                <a:effectLst/>
              </a:rPr>
              <a:t>functionality</a:t>
            </a:r>
            <a:endParaRPr lang="en-US" sz="2400" b="0" dirty="0">
              <a:effectLst/>
            </a:endParaRPr>
          </a:p>
          <a:p>
            <a:r>
              <a:rPr lang="en-US" dirty="0" smtClean="0">
                <a:effectLst/>
              </a:rPr>
              <a:t>Communities</a:t>
            </a:r>
          </a:p>
          <a:p>
            <a:pPr lvl="1"/>
            <a:r>
              <a:rPr lang="en-US" sz="2400" b="0" dirty="0">
                <a:effectLst/>
              </a:rPr>
              <a:t>'</a:t>
            </a:r>
            <a:r>
              <a:rPr lang="en-US" sz="2400" b="0" dirty="0" err="1">
                <a:effectLst/>
              </a:rPr>
              <a:t>MySites</a:t>
            </a:r>
            <a:r>
              <a:rPr lang="en-US" sz="2400" b="0" dirty="0">
                <a:effectLst/>
              </a:rPr>
              <a:t>' (personal profiles including skills management, and search tools), enterprise wikis, organization hierarchy browser, tags and notes</a:t>
            </a:r>
          </a:p>
          <a:p>
            <a:r>
              <a:rPr lang="en-US" dirty="0" smtClean="0">
                <a:effectLst/>
              </a:rPr>
              <a:t>Content</a:t>
            </a:r>
          </a:p>
          <a:p>
            <a:pPr lvl="1"/>
            <a:r>
              <a:rPr lang="en-US" sz="2400" b="0" dirty="0">
                <a:effectLst/>
              </a:rPr>
              <a:t>Improved tooling and compliance for document &amp; record management, managed metadata, word automation services, content type </a:t>
            </a:r>
            <a:r>
              <a:rPr lang="en-US" sz="2400" b="0" dirty="0" smtClean="0">
                <a:effectLst/>
              </a:rPr>
              <a:t>management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76839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The SharePoint </a:t>
            </a:r>
            <a:r>
              <a:rPr lang="en-US" dirty="0" smtClean="0">
                <a:effectLst/>
              </a:rPr>
              <a:t>Wheel (2)</a:t>
            </a:r>
            <a:endParaRPr lang="en-US" dirty="0">
              <a:effectLst/>
            </a:endParaRPr>
          </a:p>
        </p:txBody>
      </p:sp>
      <p:sp>
        <p:nvSpPr>
          <p:cNvPr id="3" name="Content Placeholder 2"/>
          <p:cNvSpPr>
            <a:spLocks noGrp="1"/>
          </p:cNvSpPr>
          <p:nvPr>
            <p:ph idx="1"/>
          </p:nvPr>
        </p:nvSpPr>
        <p:spPr/>
        <p:txBody>
          <a:bodyPr/>
          <a:lstStyle/>
          <a:p>
            <a:r>
              <a:rPr lang="en-US" dirty="0" smtClean="0">
                <a:effectLst/>
              </a:rPr>
              <a:t>Search</a:t>
            </a:r>
          </a:p>
          <a:p>
            <a:pPr lvl="1"/>
            <a:r>
              <a:rPr lang="en-US" sz="2400" b="0" dirty="0">
                <a:effectLst/>
              </a:rPr>
              <a:t>Better search results, search customization abilities, mobile search, 'Did you mean?', OS search integration, Faceted Search, and metadata/relevancy/date/location based refinement options</a:t>
            </a:r>
            <a:endParaRPr lang="en-US" sz="2400" b="0" dirty="0" smtClean="0">
              <a:effectLst/>
            </a:endParaRPr>
          </a:p>
          <a:p>
            <a:r>
              <a:rPr lang="en-US" dirty="0" smtClean="0">
                <a:effectLst/>
              </a:rPr>
              <a:t>Insights</a:t>
            </a:r>
          </a:p>
          <a:p>
            <a:pPr lvl="1"/>
            <a:r>
              <a:rPr lang="en-US" sz="2400" b="0" dirty="0">
                <a:effectLst/>
              </a:rPr>
              <a:t>Information from any part of the organization can be surfaced inside useful </a:t>
            </a:r>
            <a:r>
              <a:rPr lang="en-US" sz="2400" b="0" dirty="0" smtClean="0">
                <a:effectLst/>
              </a:rPr>
              <a:t>contexts</a:t>
            </a:r>
            <a:r>
              <a:rPr lang="en-US" sz="2400" b="0" dirty="0">
                <a:effectLst/>
              </a:rPr>
              <a:t>, providing information that can improve effectiveness.</a:t>
            </a:r>
            <a:endParaRPr lang="en-US" sz="2400" b="0" dirty="0" smtClean="0">
              <a:effectLst/>
            </a:endParaRPr>
          </a:p>
          <a:p>
            <a:r>
              <a:rPr lang="en-US" dirty="0" smtClean="0">
                <a:effectLst/>
              </a:rPr>
              <a:t>Composites</a:t>
            </a:r>
          </a:p>
          <a:p>
            <a:pPr lvl="1"/>
            <a:r>
              <a:rPr lang="en-US" sz="2400" b="0" dirty="0">
                <a:effectLst/>
              </a:rPr>
              <a:t>Pre-built workflow templates, BCS profile pages</a:t>
            </a:r>
            <a:endParaRPr lang="en-US" sz="2400"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330893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Common Uses</a:t>
            </a:r>
            <a:endParaRPr lang="en-US" dirty="0"/>
          </a:p>
        </p:txBody>
      </p:sp>
      <p:sp>
        <p:nvSpPr>
          <p:cNvPr id="3" name="Content Placeholder 2"/>
          <p:cNvSpPr>
            <a:spLocks noGrp="1"/>
          </p:cNvSpPr>
          <p:nvPr>
            <p:ph idx="1"/>
          </p:nvPr>
        </p:nvSpPr>
        <p:spPr/>
        <p:txBody>
          <a:bodyPr/>
          <a:lstStyle/>
          <a:p>
            <a:r>
              <a:rPr lang="en-US" dirty="0">
                <a:effectLst/>
              </a:rPr>
              <a:t>The most common uses of SharePoint</a:t>
            </a:r>
            <a:endParaRPr lang="en-US" dirty="0" smtClean="0">
              <a:effectLst/>
            </a:endParaRPr>
          </a:p>
          <a:p>
            <a:pPr lvl="1"/>
            <a:r>
              <a:rPr lang="en-US" dirty="0" smtClean="0">
                <a:effectLst/>
              </a:rPr>
              <a:t>Intranet </a:t>
            </a:r>
            <a:r>
              <a:rPr lang="en-US" dirty="0">
                <a:effectLst/>
              </a:rPr>
              <a:t>portals</a:t>
            </a:r>
          </a:p>
          <a:p>
            <a:pPr lvl="1"/>
            <a:r>
              <a:rPr lang="fr-FR" dirty="0">
                <a:effectLst/>
              </a:rPr>
              <a:t>Enterprise content and document management</a:t>
            </a:r>
          </a:p>
          <a:p>
            <a:pPr lvl="1"/>
            <a:r>
              <a:rPr lang="en-US" dirty="0">
                <a:effectLst/>
              </a:rPr>
              <a:t>Extranet portal</a:t>
            </a:r>
          </a:p>
          <a:p>
            <a:pPr lvl="1"/>
            <a:r>
              <a:rPr lang="en-US" dirty="0">
                <a:effectLst/>
              </a:rPr>
              <a:t>Internet sites</a:t>
            </a:r>
          </a:p>
          <a:p>
            <a:pPr lvl="1"/>
            <a:r>
              <a:rPr lang="en-US" dirty="0">
                <a:effectLst/>
              </a:rPr>
              <a:t>Software framework</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61845">
            <a:off x="5237183" y="3126844"/>
            <a:ext cx="2270563" cy="3323366"/>
          </a:xfrm>
          <a:prstGeom prst="rect">
            <a:avLst/>
          </a:prstGeom>
        </p:spPr>
      </p:pic>
    </p:spTree>
    <p:extLst>
      <p:ext uri="{BB962C8B-B14F-4D97-AF65-F5344CB8AC3E}">
        <p14:creationId xmlns:p14="http://schemas.microsoft.com/office/powerpoint/2010/main" val="291119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1295400"/>
          </a:xfrm>
        </p:spPr>
        <p:txBody>
          <a:bodyPr/>
          <a:lstStyle/>
          <a:p>
            <a:r>
              <a:rPr lang="en-US" dirty="0">
                <a:effectLst/>
              </a:rPr>
              <a:t>Configuration and customization</a:t>
            </a:r>
            <a:endParaRPr lang="en-US" dirty="0"/>
          </a:p>
        </p:txBody>
      </p:sp>
      <p:sp>
        <p:nvSpPr>
          <p:cNvPr id="3" name="Content Placeholder 2"/>
          <p:cNvSpPr>
            <a:spLocks noGrp="1"/>
          </p:cNvSpPr>
          <p:nvPr>
            <p:ph idx="1"/>
          </p:nvPr>
        </p:nvSpPr>
        <p:spPr/>
        <p:txBody>
          <a:bodyPr/>
          <a:lstStyle/>
          <a:p>
            <a:r>
              <a:rPr lang="en-US" dirty="0">
                <a:effectLst/>
              </a:rPr>
              <a:t>Web-based </a:t>
            </a:r>
            <a:r>
              <a:rPr lang="en-US" dirty="0" smtClean="0">
                <a:effectLst/>
              </a:rPr>
              <a:t>configuration</a:t>
            </a:r>
          </a:p>
          <a:p>
            <a:pPr lvl="1"/>
            <a:r>
              <a:rPr lang="en-US" sz="2400" b="0" dirty="0" smtClean="0">
                <a:effectLst/>
              </a:rPr>
              <a:t>Manipulate content</a:t>
            </a:r>
          </a:p>
          <a:p>
            <a:pPr lvl="1"/>
            <a:r>
              <a:rPr lang="en-US" sz="2400" b="0" dirty="0" smtClean="0">
                <a:effectLst/>
              </a:rPr>
              <a:t>Manage </a:t>
            </a:r>
            <a:r>
              <a:rPr lang="en-US" sz="2400" b="0" dirty="0">
                <a:effectLst/>
              </a:rPr>
              <a:t>user </a:t>
            </a:r>
            <a:r>
              <a:rPr lang="en-US" sz="2400" b="0" dirty="0" smtClean="0">
                <a:effectLst/>
              </a:rPr>
              <a:t>permissions</a:t>
            </a:r>
          </a:p>
          <a:p>
            <a:pPr lvl="1"/>
            <a:r>
              <a:rPr lang="en-US" sz="2400" b="0" dirty="0" smtClean="0">
                <a:effectLst/>
              </a:rPr>
              <a:t>Manage </a:t>
            </a:r>
            <a:r>
              <a:rPr lang="en-US" sz="2400" b="0" dirty="0">
                <a:effectLst/>
              </a:rPr>
              <a:t>definitions and properties </a:t>
            </a:r>
            <a:endParaRPr lang="en-US" sz="2400" b="0" dirty="0" smtClean="0">
              <a:effectLst/>
            </a:endParaRPr>
          </a:p>
          <a:p>
            <a:r>
              <a:rPr lang="en-US" dirty="0" smtClean="0">
                <a:effectLst/>
              </a:rPr>
              <a:t>SharePoint </a:t>
            </a:r>
            <a:r>
              <a:rPr lang="en-US" dirty="0">
                <a:effectLst/>
              </a:rPr>
              <a:t>Designer</a:t>
            </a:r>
          </a:p>
          <a:p>
            <a:pPr lvl="1"/>
            <a:r>
              <a:rPr lang="en-US" sz="2400" b="0" dirty="0" smtClean="0">
                <a:effectLst/>
              </a:rPr>
              <a:t>The 'Client </a:t>
            </a:r>
            <a:r>
              <a:rPr lang="en-US" sz="2400" b="0" dirty="0">
                <a:effectLst/>
              </a:rPr>
              <a:t>Object </a:t>
            </a:r>
            <a:r>
              <a:rPr lang="en-US" sz="2400" b="0" dirty="0" smtClean="0">
                <a:effectLst/>
              </a:rPr>
              <a:t>Model‘ (CSOM) </a:t>
            </a:r>
          </a:p>
          <a:p>
            <a:pPr lvl="1"/>
            <a:r>
              <a:rPr lang="en-US" sz="2400" b="0" dirty="0" smtClean="0">
                <a:effectLst/>
              </a:rPr>
              <a:t>'Sand-boxed</a:t>
            </a:r>
            <a:r>
              <a:rPr lang="en-US" sz="2400" b="0" dirty="0">
                <a:effectLst/>
              </a:rPr>
              <a:t>' </a:t>
            </a:r>
            <a:r>
              <a:rPr lang="en-US" sz="2400" b="0" dirty="0" smtClean="0">
                <a:effectLst/>
              </a:rPr>
              <a:t>solutions</a:t>
            </a:r>
          </a:p>
          <a:p>
            <a:pPr lvl="2"/>
            <a:r>
              <a:rPr lang="en-US" sz="2200" b="0" dirty="0" smtClean="0">
                <a:effectLst/>
              </a:rPr>
              <a:t>In </a:t>
            </a:r>
            <a:r>
              <a:rPr lang="en-US" sz="2200" b="0" dirty="0">
                <a:effectLst/>
              </a:rPr>
              <a:t>multi-tenant cloud environments, these are the only customizations that are typically allowed.</a:t>
            </a:r>
          </a:p>
          <a:p>
            <a:pPr lvl="1"/>
            <a:r>
              <a:rPr lang="en-US" sz="2400" b="0" dirty="0" smtClean="0">
                <a:effectLst/>
              </a:rPr>
              <a:t>Farm solutions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99789">
            <a:off x="5410553" y="1558403"/>
            <a:ext cx="2864448" cy="21460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0" y="2390776"/>
            <a:ext cx="3390900" cy="2486025"/>
          </a:xfrm>
          <a:prstGeom prst="rect">
            <a:avLst/>
          </a:prstGeom>
        </p:spPr>
      </p:pic>
    </p:spTree>
    <p:extLst>
      <p:ext uri="{BB962C8B-B14F-4D97-AF65-F5344CB8AC3E}">
        <p14:creationId xmlns:p14="http://schemas.microsoft.com/office/powerpoint/2010/main" val="922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a:t>
            </a:r>
            <a:endParaRPr lang="en-US" dirty="0"/>
          </a:p>
        </p:txBody>
      </p:sp>
      <p:sp>
        <p:nvSpPr>
          <p:cNvPr id="3" name="Content Placeholder 2"/>
          <p:cNvSpPr>
            <a:spLocks noGrp="1"/>
          </p:cNvSpPr>
          <p:nvPr>
            <p:ph idx="1"/>
          </p:nvPr>
        </p:nvSpPr>
        <p:spPr/>
        <p:txBody>
          <a:bodyPr/>
          <a:lstStyle/>
          <a:p>
            <a:r>
              <a:rPr lang="en-US" dirty="0"/>
              <a:t>Sites</a:t>
            </a:r>
            <a:r>
              <a:rPr lang="en-US" dirty="0"/>
              <a:t> </a:t>
            </a:r>
            <a:r>
              <a:rPr lang="en-US" dirty="0" smtClean="0"/>
              <a:t>and </a:t>
            </a:r>
            <a:r>
              <a:rPr lang="en-US" dirty="0"/>
              <a:t>Site </a:t>
            </a:r>
            <a:r>
              <a:rPr lang="en-US" dirty="0" smtClean="0"/>
              <a:t>Collections</a:t>
            </a:r>
          </a:p>
          <a:p>
            <a:pPr lvl="1"/>
            <a:r>
              <a:rPr lang="en-US" dirty="0" smtClean="0">
                <a:effectLst/>
              </a:rPr>
              <a:t>SP Site </a:t>
            </a:r>
            <a:r>
              <a:rPr lang="en-US" b="0" dirty="0" smtClean="0">
                <a:effectLst/>
              </a:rPr>
              <a:t>- collection </a:t>
            </a:r>
            <a:r>
              <a:rPr lang="en-US" b="0" dirty="0">
                <a:effectLst/>
              </a:rPr>
              <a:t>of pages, site templates, lists, and </a:t>
            </a:r>
            <a:r>
              <a:rPr lang="en-US" b="0" dirty="0" smtClean="0">
                <a:effectLst/>
              </a:rPr>
              <a:t>libraries</a:t>
            </a:r>
          </a:p>
          <a:p>
            <a:pPr lvl="1"/>
            <a:r>
              <a:rPr lang="en-US" b="0" dirty="0">
                <a:effectLst/>
              </a:rPr>
              <a:t>A site may contain sub-sites, and those sites may contain further </a:t>
            </a:r>
            <a:r>
              <a:rPr lang="en-US" b="0" dirty="0" smtClean="0">
                <a:effectLst/>
              </a:rPr>
              <a:t>sub-sites</a:t>
            </a:r>
          </a:p>
          <a:p>
            <a:endParaRPr lang="en-US" dirty="0" smtClean="0"/>
          </a:p>
          <a:p>
            <a:endParaRPr lang="en-US" dirty="0" smtClean="0"/>
          </a:p>
          <a:p>
            <a:r>
              <a:rPr lang="en-US" dirty="0" err="1" smtClean="0"/>
              <a:t>MySite</a:t>
            </a:r>
            <a:r>
              <a:rPr lang="en-US" dirty="0" smtClean="0"/>
              <a:t> </a:t>
            </a:r>
          </a:p>
          <a:p>
            <a:pPr lvl="1"/>
            <a:r>
              <a:rPr lang="en-US" dirty="0" smtClean="0"/>
              <a:t>personal site for each user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13" y="3429000"/>
            <a:ext cx="2964187" cy="294090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9343">
            <a:off x="2371650" y="4675232"/>
            <a:ext cx="2087472" cy="1135122"/>
          </a:xfrm>
          <a:prstGeom prst="rect">
            <a:avLst/>
          </a:prstGeom>
        </p:spPr>
      </p:pic>
    </p:spTree>
    <p:extLst>
      <p:ext uri="{BB962C8B-B14F-4D97-AF65-F5344CB8AC3E}">
        <p14:creationId xmlns:p14="http://schemas.microsoft.com/office/powerpoint/2010/main" val="1783860407"/>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6351</TotalTime>
  <Words>655</Words>
  <Application>Microsoft Office PowerPoint</Application>
  <PresentationFormat>On-screen Show (4:3)</PresentationFormat>
  <Paragraphs>155</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Consolas</vt:lpstr>
      <vt:lpstr>Corbel</vt:lpstr>
      <vt:lpstr>Wingdings 2</vt:lpstr>
      <vt:lpstr>Telerik Academy</vt:lpstr>
      <vt:lpstr>Introduction to SharePoint</vt:lpstr>
      <vt:lpstr>Table of Contents </vt:lpstr>
      <vt:lpstr>What is SharePoint?</vt:lpstr>
      <vt:lpstr>SharePoint Editions</vt:lpstr>
      <vt:lpstr>The SharePoint Wheel</vt:lpstr>
      <vt:lpstr>The SharePoint Wheel (2)</vt:lpstr>
      <vt:lpstr>Common Uses</vt:lpstr>
      <vt:lpstr>Configuration and customization</vt:lpstr>
      <vt:lpstr>Sites</vt:lpstr>
      <vt:lpstr>Lists and Libraries</vt:lpstr>
      <vt:lpstr>Web-parts</vt:lpstr>
      <vt:lpstr>Pages and Search</vt:lpstr>
      <vt:lpstr>Workflows</vt:lpstr>
      <vt:lpstr>SPServices</vt:lpstr>
      <vt:lpstr>SPServices</vt:lpstr>
      <vt:lpstr>ASP.NET User Controls</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User Controls</dc:title>
  <dc:subject>Telerik Software Academy</dc:subject>
  <dc:creator>Svetlin Nakov</dc:creator>
  <cp:keywords>ASP.NET, Web Forms, ASCX, user controls</cp:keywords>
  <cp:lastModifiedBy>Evlogi Hristov</cp:lastModifiedBy>
  <cp:revision>743</cp:revision>
  <dcterms:created xsi:type="dcterms:W3CDTF">2007-12-08T16:03:35Z</dcterms:created>
  <dcterms:modified xsi:type="dcterms:W3CDTF">2014-10-31T08:16:08Z</dcterms:modified>
  <cp:category>ASP.NET, web development</cp:category>
</cp:coreProperties>
</file>