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3"/>
  </p:handoutMasterIdLst>
  <p:sldIdLst>
    <p:sldId id="259" r:id="rId2"/>
  </p:sldIdLst>
  <p:sldSz cx="43891200" cy="32918400"/>
  <p:notesSz cx="6953250" cy="9239250"/>
  <p:defaultTextStyle>
    <a:defPPr>
      <a:defRPr lang="en-US"/>
    </a:defPPr>
    <a:lvl1pPr algn="ctr" rtl="0" fontAlgn="base">
      <a:spcBef>
        <a:spcPct val="0"/>
      </a:spcBef>
      <a:spcAft>
        <a:spcPct val="0"/>
      </a:spcAft>
      <a:defRPr sz="4300" b="1" kern="1200">
        <a:solidFill>
          <a:srgbClr val="FF9900"/>
        </a:solidFill>
        <a:latin typeface="Arial" charset="0"/>
        <a:ea typeface="+mn-ea"/>
        <a:cs typeface="+mn-cs"/>
      </a:defRPr>
    </a:lvl1pPr>
    <a:lvl2pPr marL="457200" algn="ctr" rtl="0" fontAlgn="base">
      <a:spcBef>
        <a:spcPct val="0"/>
      </a:spcBef>
      <a:spcAft>
        <a:spcPct val="0"/>
      </a:spcAft>
      <a:defRPr sz="4300" b="1" kern="1200">
        <a:solidFill>
          <a:srgbClr val="FF9900"/>
        </a:solidFill>
        <a:latin typeface="Arial" charset="0"/>
        <a:ea typeface="+mn-ea"/>
        <a:cs typeface="+mn-cs"/>
      </a:defRPr>
    </a:lvl2pPr>
    <a:lvl3pPr marL="914400" algn="ctr" rtl="0" fontAlgn="base">
      <a:spcBef>
        <a:spcPct val="0"/>
      </a:spcBef>
      <a:spcAft>
        <a:spcPct val="0"/>
      </a:spcAft>
      <a:defRPr sz="4300" b="1" kern="1200">
        <a:solidFill>
          <a:srgbClr val="FF9900"/>
        </a:solidFill>
        <a:latin typeface="Arial" charset="0"/>
        <a:ea typeface="+mn-ea"/>
        <a:cs typeface="+mn-cs"/>
      </a:defRPr>
    </a:lvl3pPr>
    <a:lvl4pPr marL="1371600" algn="ctr" rtl="0" fontAlgn="base">
      <a:spcBef>
        <a:spcPct val="0"/>
      </a:spcBef>
      <a:spcAft>
        <a:spcPct val="0"/>
      </a:spcAft>
      <a:defRPr sz="4300" b="1" kern="1200">
        <a:solidFill>
          <a:srgbClr val="FF9900"/>
        </a:solidFill>
        <a:latin typeface="Arial" charset="0"/>
        <a:ea typeface="+mn-ea"/>
        <a:cs typeface="+mn-cs"/>
      </a:defRPr>
    </a:lvl4pPr>
    <a:lvl5pPr marL="1828800" algn="ctr" rtl="0" fontAlgn="base">
      <a:spcBef>
        <a:spcPct val="0"/>
      </a:spcBef>
      <a:spcAft>
        <a:spcPct val="0"/>
      </a:spcAft>
      <a:defRPr sz="4300" b="1" kern="1200">
        <a:solidFill>
          <a:srgbClr val="FF9900"/>
        </a:solidFill>
        <a:latin typeface="Arial" charset="0"/>
        <a:ea typeface="+mn-ea"/>
        <a:cs typeface="+mn-cs"/>
      </a:defRPr>
    </a:lvl5pPr>
    <a:lvl6pPr marL="2286000" algn="l" defTabSz="914400" rtl="0" eaLnBrk="1" latinLnBrk="0" hangingPunct="1">
      <a:defRPr sz="4300" b="1" kern="1200">
        <a:solidFill>
          <a:srgbClr val="FF9900"/>
        </a:solidFill>
        <a:latin typeface="Arial" charset="0"/>
        <a:ea typeface="+mn-ea"/>
        <a:cs typeface="+mn-cs"/>
      </a:defRPr>
    </a:lvl6pPr>
    <a:lvl7pPr marL="2743200" algn="l" defTabSz="914400" rtl="0" eaLnBrk="1" latinLnBrk="0" hangingPunct="1">
      <a:defRPr sz="4300" b="1" kern="1200">
        <a:solidFill>
          <a:srgbClr val="FF9900"/>
        </a:solidFill>
        <a:latin typeface="Arial" charset="0"/>
        <a:ea typeface="+mn-ea"/>
        <a:cs typeface="+mn-cs"/>
      </a:defRPr>
    </a:lvl7pPr>
    <a:lvl8pPr marL="3200400" algn="l" defTabSz="914400" rtl="0" eaLnBrk="1" latinLnBrk="0" hangingPunct="1">
      <a:defRPr sz="4300" b="1" kern="1200">
        <a:solidFill>
          <a:srgbClr val="FF9900"/>
        </a:solidFill>
        <a:latin typeface="Arial" charset="0"/>
        <a:ea typeface="+mn-ea"/>
        <a:cs typeface="+mn-cs"/>
      </a:defRPr>
    </a:lvl8pPr>
    <a:lvl9pPr marL="3657600" algn="l" defTabSz="914400" rtl="0" eaLnBrk="1" latinLnBrk="0" hangingPunct="1">
      <a:defRPr sz="4300" b="1" kern="1200">
        <a:solidFill>
          <a:srgbClr val="FF9900"/>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50"/>
    <a:srgbClr val="D40002"/>
    <a:srgbClr val="FF9900"/>
    <a:srgbClr val="990000"/>
    <a:srgbClr val="00126A"/>
    <a:srgbClr val="000066"/>
    <a:srgbClr val="000622"/>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28" d="100"/>
          <a:sy n="28" d="100"/>
        </p:scale>
        <p:origin x="224" y="42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EDBB11-81A3-4CFA-BA97-1ABE9A8F32C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ECC0F7-0140-4FFA-BB4D-270D63D3C3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C1B9D64-3336-481D-94A5-F579BB4A8A3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193927"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2"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193927"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2021802"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70500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940B6B-3169-44D4-847B-7863905C32C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3A4FA6-7C07-49C1-973B-224AB06B993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302B25C-7078-4EDD-9EEA-F171F39DFD5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F454DA-B8E5-407C-A8B0-B2982CBF718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5CC813-0CE0-4F7E-9B7F-FCCCD6CE886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5D3508A-868C-432E-A93E-3C5AF7B204C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B5CAF5-4FB5-4E33-861E-BCE1A1103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1738493-E10F-4F1A-B075-F4B94CA4199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a:defRPr/>
            </a:pPr>
            <a:fld id="{B42DBB13-E718-4C9A-AC99-89A36AFA8FDE}" type="slidenum">
              <a:rPr lang="en-US" smtClean="0"/>
              <a:pPr>
                <a:defRPr/>
              </a:pPr>
              <a:t>‹#›</a:t>
            </a:fld>
            <a:endParaRPr lang="en-US"/>
          </a:p>
        </p:txBody>
      </p:sp>
    </p:spTree>
    <p:extLst>
      <p:ext uri="{BB962C8B-B14F-4D97-AF65-F5344CB8AC3E}">
        <p14:creationId xmlns:p14="http://schemas.microsoft.com/office/powerpoint/2010/main" val="10864972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gif"/><Relationship Id="rId6" Type="http://schemas.openxmlformats.org/officeDocument/2006/relationships/image" Target="../media/image5.gif"/><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 name="Text Box 161"/>
          <p:cNvSpPr txBox="1">
            <a:spLocks noChangeArrowheads="1"/>
          </p:cNvSpPr>
          <p:nvPr/>
        </p:nvSpPr>
        <p:spPr bwMode="auto">
          <a:xfrm>
            <a:off x="39852600" y="10275888"/>
            <a:ext cx="30480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endParaRPr lang="en-US" sz="3000" b="0">
              <a:solidFill>
                <a:schemeClr val="tx1"/>
              </a:solidFill>
              <a:latin typeface="Calibri" charset="0"/>
              <a:ea typeface="Calibri" charset="0"/>
              <a:cs typeface="Calibri" charset="0"/>
            </a:endParaRPr>
          </a:p>
        </p:txBody>
      </p:sp>
      <p:sp>
        <p:nvSpPr>
          <p:cNvPr id="27" name="Rectangle 26"/>
          <p:cNvSpPr/>
          <p:nvPr/>
        </p:nvSpPr>
        <p:spPr bwMode="auto">
          <a:xfrm>
            <a:off x="634127" y="3105471"/>
            <a:ext cx="8229600" cy="8229600"/>
          </a:xfrm>
          <a:prstGeom prst="rect">
            <a:avLst/>
          </a:prstGeom>
          <a:solidFill>
            <a:srgbClr val="D4000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28" name="Rectangle 27"/>
          <p:cNvSpPr/>
          <p:nvPr/>
        </p:nvSpPr>
        <p:spPr bwMode="auto">
          <a:xfrm>
            <a:off x="9304405" y="3020782"/>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29" name="Rectangle 28"/>
          <p:cNvSpPr/>
          <p:nvPr/>
        </p:nvSpPr>
        <p:spPr bwMode="auto">
          <a:xfrm>
            <a:off x="17874469" y="3014827"/>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0" name="Rectangle 29"/>
          <p:cNvSpPr/>
          <p:nvPr/>
        </p:nvSpPr>
        <p:spPr bwMode="auto">
          <a:xfrm>
            <a:off x="17860139" y="11409684"/>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1" name="Rectangle 30"/>
          <p:cNvSpPr/>
          <p:nvPr/>
        </p:nvSpPr>
        <p:spPr bwMode="auto">
          <a:xfrm>
            <a:off x="17918623" y="19835600"/>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2" name="Rectangle 31"/>
          <p:cNvSpPr/>
          <p:nvPr/>
        </p:nvSpPr>
        <p:spPr bwMode="auto">
          <a:xfrm>
            <a:off x="26434647" y="19835600"/>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3" name="Rectangle 32"/>
          <p:cNvSpPr/>
          <p:nvPr/>
        </p:nvSpPr>
        <p:spPr bwMode="auto">
          <a:xfrm>
            <a:off x="35024758" y="19848852"/>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0" i="0" u="none" strike="noStrike" normalizeH="0" baseline="0" smtClean="0">
              <a:ln w="0"/>
              <a:gradFill>
                <a:gsLst>
                  <a:gs pos="21000">
                    <a:srgbClr val="53575C"/>
                  </a:gs>
                  <a:gs pos="88000">
                    <a:srgbClr val="C5C7CA"/>
                  </a:gs>
                </a:gsLst>
                <a:lin ang="5400000"/>
              </a:gradFill>
              <a:latin typeface="Calibri" charset="0"/>
              <a:ea typeface="Calibri" charset="0"/>
              <a:cs typeface="Calibri" charset="0"/>
            </a:endParaRPr>
          </a:p>
        </p:txBody>
      </p:sp>
      <p:sp>
        <p:nvSpPr>
          <p:cNvPr id="8" name="TextBox 7"/>
          <p:cNvSpPr txBox="1"/>
          <p:nvPr/>
        </p:nvSpPr>
        <p:spPr>
          <a:xfrm>
            <a:off x="442224" y="700564"/>
            <a:ext cx="25570156" cy="2862322"/>
          </a:xfrm>
          <a:prstGeom prst="rect">
            <a:avLst/>
          </a:prstGeom>
          <a:noFill/>
        </p:spPr>
        <p:txBody>
          <a:bodyPr wrap="square" rtlCol="0">
            <a:spAutoFit/>
          </a:bodyPr>
          <a:lstStyle/>
          <a:p>
            <a:pPr algn="l"/>
            <a:r>
              <a:rPr lang="en-US" sz="18000" dirty="0" smtClean="0">
                <a:ln w="12700">
                  <a:solidFill>
                    <a:schemeClr val="tx1"/>
                  </a:solidFill>
                </a:ln>
                <a:solidFill>
                  <a:schemeClr val="tx1">
                    <a:alpha val="89000"/>
                  </a:schemeClr>
                </a:solidFill>
                <a:effectLst>
                  <a:glow rad="101600">
                    <a:schemeClr val="accent1">
                      <a:satMod val="175000"/>
                      <a:alpha val="40000"/>
                    </a:schemeClr>
                  </a:glow>
                  <a:reflection stA="0" endPos="65000" dist="50800" dir="5400000" sy="-100000" algn="bl" rotWithShape="0"/>
                </a:effectLst>
                <a:latin typeface="Lao MN" charset="0"/>
                <a:ea typeface="Lao MN" charset="0"/>
                <a:cs typeface="Lao MN" charset="0"/>
              </a:rPr>
              <a:t>S N A K E</a:t>
            </a:r>
            <a:endParaRPr lang="en-US" sz="18000" dirty="0">
              <a:ln w="12700">
                <a:solidFill>
                  <a:schemeClr val="tx1"/>
                </a:solidFill>
              </a:ln>
              <a:solidFill>
                <a:schemeClr val="tx1">
                  <a:alpha val="89000"/>
                </a:schemeClr>
              </a:solidFill>
              <a:effectLst>
                <a:glow rad="101600">
                  <a:schemeClr val="accent1">
                    <a:satMod val="175000"/>
                    <a:alpha val="40000"/>
                  </a:schemeClr>
                </a:glow>
                <a:reflection stA="0" endPos="65000" dist="50800" dir="5400000" sy="-100000" algn="bl" rotWithShape="0"/>
              </a:effectLst>
              <a:latin typeface="Lao MN" charset="0"/>
              <a:ea typeface="Lao MN" charset="0"/>
              <a:cs typeface="Lao MN" charset="0"/>
            </a:endParaRPr>
          </a:p>
        </p:txBody>
      </p:sp>
      <p:sp>
        <p:nvSpPr>
          <p:cNvPr id="9" name="TextBox 8"/>
          <p:cNvSpPr txBox="1"/>
          <p:nvPr/>
        </p:nvSpPr>
        <p:spPr>
          <a:xfrm>
            <a:off x="11757039" y="677639"/>
            <a:ext cx="15104164" cy="2062103"/>
          </a:xfrm>
          <a:prstGeom prst="rect">
            <a:avLst/>
          </a:prstGeom>
          <a:noFill/>
        </p:spPr>
        <p:txBody>
          <a:bodyPr wrap="square" rtlCol="0">
            <a:spAutoFit/>
          </a:bodyPr>
          <a:lstStyle/>
          <a:p>
            <a:pPr algn="l"/>
            <a:r>
              <a:rPr lang="en-US" sz="8000" dirty="0" smtClean="0">
                <a:solidFill>
                  <a:schemeClr val="tx1">
                    <a:alpha val="89000"/>
                  </a:schemeClr>
                </a:solidFill>
                <a:effectLst>
                  <a:glow rad="50800">
                    <a:schemeClr val="accent1">
                      <a:alpha val="18000"/>
                    </a:schemeClr>
                  </a:glow>
                </a:effectLst>
                <a:latin typeface="Calibri" charset="0"/>
                <a:ea typeface="Calibri" charset="0"/>
                <a:cs typeface="Calibri" charset="0"/>
              </a:rPr>
              <a:t>Danielle Bottiger &amp; Elizabeth Ding</a:t>
            </a:r>
            <a:endParaRPr lang="en-US" sz="8000" dirty="0">
              <a:solidFill>
                <a:schemeClr val="tx1">
                  <a:alpha val="89000"/>
                </a:schemeClr>
              </a:solidFill>
              <a:effectLst>
                <a:glow rad="50800">
                  <a:schemeClr val="accent1">
                    <a:alpha val="18000"/>
                  </a:schemeClr>
                </a:glow>
              </a:effectLst>
              <a:latin typeface="Calibri" charset="0"/>
              <a:ea typeface="Calibri" charset="0"/>
              <a:cs typeface="Calibri" charset="0"/>
            </a:endParaRPr>
          </a:p>
          <a:p>
            <a:pPr algn="l"/>
            <a:r>
              <a:rPr lang="en-US" sz="4800" dirty="0" smtClean="0">
                <a:solidFill>
                  <a:schemeClr val="tx1">
                    <a:alpha val="89000"/>
                  </a:schemeClr>
                </a:solidFill>
                <a:effectLst>
                  <a:glow rad="50800">
                    <a:schemeClr val="accent1">
                      <a:alpha val="18000"/>
                    </a:schemeClr>
                  </a:glow>
                </a:effectLst>
                <a:latin typeface="Calibri" charset="0"/>
                <a:ea typeface="Calibri" charset="0"/>
                <a:cs typeface="Calibri" charset="0"/>
              </a:rPr>
              <a:t>Professor Kent Lee &amp; Kiran Tomlinson</a:t>
            </a:r>
            <a:endParaRPr lang="en-US" sz="4800" dirty="0">
              <a:solidFill>
                <a:schemeClr val="tx1">
                  <a:alpha val="89000"/>
                </a:schemeClr>
              </a:solidFill>
              <a:effectLst>
                <a:glow rad="50800">
                  <a:schemeClr val="accent1">
                    <a:alpha val="18000"/>
                  </a:schemeClr>
                </a:glow>
              </a:effectLst>
              <a:latin typeface="Calibri" charset="0"/>
              <a:ea typeface="Calibri" charset="0"/>
              <a:cs typeface="Calibri" charset="0"/>
            </a:endParaRPr>
          </a:p>
        </p:txBody>
      </p:sp>
      <p:sp>
        <p:nvSpPr>
          <p:cNvPr id="10" name="TextBox 9"/>
          <p:cNvSpPr txBox="1"/>
          <p:nvPr/>
        </p:nvSpPr>
        <p:spPr>
          <a:xfrm>
            <a:off x="1505521" y="3482056"/>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Apple</a:t>
            </a:r>
            <a:endParaRPr lang="en-US" sz="6600" dirty="0">
              <a:solidFill>
                <a:schemeClr val="bg1"/>
              </a:solidFill>
              <a:latin typeface="Lao MN" charset="0"/>
              <a:ea typeface="Lao MN" charset="0"/>
              <a:cs typeface="Lao MN" charset="0"/>
            </a:endParaRPr>
          </a:p>
        </p:txBody>
      </p:sp>
      <p:sp>
        <p:nvSpPr>
          <p:cNvPr id="41" name="TextBox 40"/>
          <p:cNvSpPr txBox="1"/>
          <p:nvPr/>
        </p:nvSpPr>
        <p:spPr>
          <a:xfrm>
            <a:off x="10303398" y="3482056"/>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Snake</a:t>
            </a:r>
            <a:endParaRPr lang="en-US" sz="6600" dirty="0">
              <a:solidFill>
                <a:schemeClr val="bg1"/>
              </a:solidFill>
              <a:latin typeface="Lao MN" charset="0"/>
              <a:ea typeface="Lao MN" charset="0"/>
              <a:cs typeface="Lao MN" charset="0"/>
            </a:endParaRPr>
          </a:p>
        </p:txBody>
      </p:sp>
      <p:sp>
        <p:nvSpPr>
          <p:cNvPr id="42" name="TextBox 41"/>
          <p:cNvSpPr txBox="1"/>
          <p:nvPr/>
        </p:nvSpPr>
        <p:spPr>
          <a:xfrm>
            <a:off x="18818482" y="11871711"/>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Keyboard</a:t>
            </a:r>
            <a:endParaRPr lang="en-US" sz="6600" dirty="0">
              <a:solidFill>
                <a:schemeClr val="bg1"/>
              </a:solidFill>
              <a:latin typeface="Lao MN" charset="0"/>
              <a:ea typeface="Lao MN" charset="0"/>
              <a:cs typeface="Lao MN" charset="0"/>
            </a:endParaRPr>
          </a:p>
        </p:txBody>
      </p:sp>
      <p:sp>
        <p:nvSpPr>
          <p:cNvPr id="43" name="TextBox 42"/>
          <p:cNvSpPr txBox="1"/>
          <p:nvPr/>
        </p:nvSpPr>
        <p:spPr>
          <a:xfrm>
            <a:off x="25954104" y="20123549"/>
            <a:ext cx="8213036" cy="2123658"/>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Loading an Old Game</a:t>
            </a:r>
            <a:endParaRPr lang="en-US" sz="6600" dirty="0">
              <a:solidFill>
                <a:schemeClr val="bg1"/>
              </a:solidFill>
              <a:latin typeface="Lao MN" charset="0"/>
              <a:ea typeface="Lao MN" charset="0"/>
              <a:cs typeface="Lao MN" charset="0"/>
            </a:endParaRPr>
          </a:p>
        </p:txBody>
      </p:sp>
      <p:sp>
        <p:nvSpPr>
          <p:cNvPr id="44" name="TextBox 43"/>
          <p:cNvSpPr txBox="1"/>
          <p:nvPr/>
        </p:nvSpPr>
        <p:spPr>
          <a:xfrm>
            <a:off x="18700587" y="20224726"/>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Music</a:t>
            </a:r>
            <a:endParaRPr lang="en-US" sz="6600" dirty="0">
              <a:solidFill>
                <a:schemeClr val="bg1"/>
              </a:solidFill>
              <a:latin typeface="Lao MN" charset="0"/>
              <a:ea typeface="Lao MN" charset="0"/>
              <a:cs typeface="Lao MN" charset="0"/>
            </a:endParaRPr>
          </a:p>
        </p:txBody>
      </p:sp>
      <p:sp>
        <p:nvSpPr>
          <p:cNvPr id="45" name="TextBox 44"/>
          <p:cNvSpPr txBox="1"/>
          <p:nvPr/>
        </p:nvSpPr>
        <p:spPr>
          <a:xfrm>
            <a:off x="35013258" y="20156411"/>
            <a:ext cx="7772210" cy="2123658"/>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Save a New </a:t>
            </a:r>
          </a:p>
          <a:p>
            <a:pPr algn="r"/>
            <a:r>
              <a:rPr lang="en-US" sz="6600" dirty="0" smtClean="0">
                <a:solidFill>
                  <a:schemeClr val="bg1"/>
                </a:solidFill>
                <a:latin typeface="Lao MN" charset="0"/>
                <a:ea typeface="Lao MN" charset="0"/>
                <a:cs typeface="Lao MN" charset="0"/>
              </a:rPr>
              <a:t>Game</a:t>
            </a:r>
            <a:endParaRPr lang="en-US" sz="6600" dirty="0">
              <a:solidFill>
                <a:schemeClr val="bg1"/>
              </a:solidFill>
              <a:latin typeface="Lao MN" charset="0"/>
              <a:ea typeface="Lao MN" charset="0"/>
              <a:cs typeface="Lao MN" charset="0"/>
            </a:endParaRPr>
          </a:p>
        </p:txBody>
      </p:sp>
      <p:sp>
        <p:nvSpPr>
          <p:cNvPr id="12" name="TextBox 11"/>
          <p:cNvSpPr txBox="1"/>
          <p:nvPr/>
        </p:nvSpPr>
        <p:spPr>
          <a:xfrm>
            <a:off x="26808100" y="1468610"/>
            <a:ext cx="16608722" cy="11572399"/>
          </a:xfrm>
          <a:prstGeom prst="rect">
            <a:avLst/>
          </a:prstGeom>
          <a:solidFill>
            <a:schemeClr val="bg2">
              <a:lumMod val="90000"/>
              <a:alpha val="38000"/>
            </a:schemeClr>
          </a:solidFill>
        </p:spPr>
        <p:txBody>
          <a:bodyPr wrap="square" rtlCol="0">
            <a:spAutoFit/>
          </a:bodyPr>
          <a:lstStyle/>
          <a:p>
            <a:r>
              <a:rPr lang="en-US" sz="8000" dirty="0">
                <a:solidFill>
                  <a:schemeClr val="tx1"/>
                </a:solidFill>
                <a:latin typeface="Lao MN" charset="0"/>
                <a:ea typeface="Lao MN" charset="0"/>
                <a:cs typeface="Lao MN" charset="0"/>
              </a:rPr>
              <a:t>Our </a:t>
            </a:r>
            <a:r>
              <a:rPr lang="en-US" sz="8000" dirty="0" smtClean="0">
                <a:solidFill>
                  <a:schemeClr val="tx1"/>
                </a:solidFill>
                <a:latin typeface="Lao MN" charset="0"/>
                <a:ea typeface="Lao MN" charset="0"/>
                <a:cs typeface="Lao MN" charset="0"/>
              </a:rPr>
              <a:t>Goal</a:t>
            </a:r>
            <a:endParaRPr lang="en-US" sz="8000" dirty="0" smtClean="0">
              <a:solidFill>
                <a:schemeClr val="tx1"/>
              </a:solidFill>
              <a:latin typeface="Lao MN" charset="0"/>
              <a:ea typeface="Lao MN" charset="0"/>
              <a:cs typeface="Lao MN" charset="0"/>
            </a:endParaRPr>
          </a:p>
          <a:p>
            <a:pPr algn="l"/>
            <a:r>
              <a:rPr lang="en-US" sz="6000" dirty="0" smtClean="0">
                <a:solidFill>
                  <a:schemeClr val="tx1"/>
                </a:solidFill>
                <a:latin typeface="Calibri" charset="0"/>
                <a:ea typeface="Calibri" charset="0"/>
                <a:cs typeface="Calibri" charset="0"/>
              </a:rPr>
              <a:t>	</a:t>
            </a:r>
            <a:r>
              <a:rPr lang="en-US" sz="6200" b="0" dirty="0" smtClean="0">
                <a:solidFill>
                  <a:schemeClr val="tx1"/>
                </a:solidFill>
                <a:latin typeface="Calibri" charset="0"/>
                <a:ea typeface="Calibri" charset="0"/>
                <a:cs typeface="Calibri" charset="0"/>
              </a:rPr>
              <a:t>Our </a:t>
            </a:r>
            <a:r>
              <a:rPr lang="en-US" sz="6200" b="0" dirty="0">
                <a:solidFill>
                  <a:schemeClr val="tx1"/>
                </a:solidFill>
                <a:latin typeface="Calibri" charset="0"/>
                <a:ea typeface="Calibri" charset="0"/>
                <a:cs typeface="Calibri" charset="0"/>
              </a:rPr>
              <a:t>mission was to work together towards programming a functioning snake game with the extra feature of being able to save a current game and revisit it later. We also strived towards researching and understanding an AI algorithm, such as A*, that </a:t>
            </a:r>
            <a:r>
              <a:rPr lang="en-US" sz="6200" b="0" dirty="0" smtClean="0">
                <a:solidFill>
                  <a:schemeClr val="tx1"/>
                </a:solidFill>
                <a:latin typeface="Calibri" charset="0"/>
                <a:ea typeface="Calibri" charset="0"/>
                <a:cs typeface="Calibri" charset="0"/>
              </a:rPr>
              <a:t>would </a:t>
            </a:r>
            <a:r>
              <a:rPr lang="en-US" sz="6200" b="0" dirty="0">
                <a:solidFill>
                  <a:schemeClr val="tx1"/>
                </a:solidFill>
                <a:latin typeface="Calibri" charset="0"/>
                <a:ea typeface="Calibri" charset="0"/>
                <a:cs typeface="Calibri" charset="0"/>
              </a:rPr>
              <a:t>give the snake </a:t>
            </a:r>
            <a:r>
              <a:rPr lang="en-US" sz="6200" b="0" dirty="0" smtClean="0">
                <a:solidFill>
                  <a:schemeClr val="tx1"/>
                </a:solidFill>
                <a:latin typeface="Calibri" charset="0"/>
                <a:ea typeface="Calibri" charset="0"/>
                <a:cs typeface="Calibri" charset="0"/>
              </a:rPr>
              <a:t>the </a:t>
            </a:r>
            <a:r>
              <a:rPr lang="en-US" sz="6200" b="0" dirty="0">
                <a:solidFill>
                  <a:schemeClr val="tx1"/>
                </a:solidFill>
                <a:latin typeface="Calibri" charset="0"/>
                <a:ea typeface="Calibri" charset="0"/>
                <a:cs typeface="Calibri" charset="0"/>
              </a:rPr>
              <a:t>ability to think for itself </a:t>
            </a:r>
            <a:r>
              <a:rPr lang="en-US" sz="6200" b="0" dirty="0" smtClean="0">
                <a:solidFill>
                  <a:schemeClr val="tx1"/>
                </a:solidFill>
                <a:latin typeface="Calibri" charset="0"/>
                <a:ea typeface="Calibri" charset="0"/>
                <a:cs typeface="Calibri" charset="0"/>
              </a:rPr>
              <a:t>in </a:t>
            </a:r>
            <a:r>
              <a:rPr lang="en-US" sz="6200" b="0" dirty="0">
                <a:solidFill>
                  <a:schemeClr val="tx1"/>
                </a:solidFill>
                <a:latin typeface="Calibri" charset="0"/>
                <a:ea typeface="Calibri" charset="0"/>
                <a:cs typeface="Calibri" charset="0"/>
              </a:rPr>
              <a:t>order to </a:t>
            </a:r>
            <a:endParaRPr lang="en-US" sz="6200" b="0" dirty="0" smtClean="0">
              <a:solidFill>
                <a:schemeClr val="tx1"/>
              </a:solidFill>
              <a:latin typeface="Calibri" charset="0"/>
              <a:ea typeface="Calibri" charset="0"/>
              <a:cs typeface="Calibri" charset="0"/>
            </a:endParaRPr>
          </a:p>
          <a:p>
            <a:pPr algn="l"/>
            <a:r>
              <a:rPr lang="en-US" sz="6200" b="0" dirty="0" smtClean="0">
                <a:solidFill>
                  <a:schemeClr val="tx1"/>
                </a:solidFill>
                <a:latin typeface="Calibri" charset="0"/>
                <a:ea typeface="Calibri" charset="0"/>
                <a:cs typeface="Calibri" charset="0"/>
              </a:rPr>
              <a:t>reach </a:t>
            </a:r>
            <a:r>
              <a:rPr lang="en-US" sz="6200" b="0" dirty="0">
                <a:solidFill>
                  <a:schemeClr val="tx1"/>
                </a:solidFill>
                <a:latin typeface="Calibri" charset="0"/>
                <a:ea typeface="Calibri" charset="0"/>
                <a:cs typeface="Calibri" charset="0"/>
              </a:rPr>
              <a:t>the </a:t>
            </a:r>
            <a:r>
              <a:rPr lang="en-US" sz="6200" b="0" dirty="0" smtClean="0">
                <a:solidFill>
                  <a:schemeClr val="tx1"/>
                </a:solidFill>
                <a:latin typeface="Calibri" charset="0"/>
                <a:ea typeface="Calibri" charset="0"/>
                <a:cs typeface="Calibri" charset="0"/>
              </a:rPr>
              <a:t>highest </a:t>
            </a:r>
            <a:r>
              <a:rPr lang="en-US" sz="6200" b="0" dirty="0">
                <a:solidFill>
                  <a:schemeClr val="tx1"/>
                </a:solidFill>
                <a:latin typeface="Calibri" charset="0"/>
                <a:ea typeface="Calibri" charset="0"/>
                <a:cs typeface="Calibri" charset="0"/>
              </a:rPr>
              <a:t>score </a:t>
            </a:r>
            <a:endParaRPr lang="en-US" sz="6200" b="0" dirty="0" smtClean="0">
              <a:solidFill>
                <a:schemeClr val="tx1"/>
              </a:solidFill>
              <a:latin typeface="Calibri" charset="0"/>
              <a:ea typeface="Calibri" charset="0"/>
              <a:cs typeface="Calibri" charset="0"/>
            </a:endParaRPr>
          </a:p>
          <a:p>
            <a:pPr algn="l"/>
            <a:r>
              <a:rPr lang="en-US" sz="6200" b="0" dirty="0" smtClean="0">
                <a:solidFill>
                  <a:schemeClr val="tx1"/>
                </a:solidFill>
                <a:latin typeface="Calibri" charset="0"/>
                <a:ea typeface="Calibri" charset="0"/>
                <a:cs typeface="Calibri" charset="0"/>
              </a:rPr>
              <a:t>possible.</a:t>
            </a:r>
          </a:p>
          <a:p>
            <a:pPr algn="l"/>
            <a:endParaRPr lang="en-US" sz="5400" b="0" dirty="0">
              <a:solidFill>
                <a:schemeClr val="tx1"/>
              </a:solidFill>
              <a:latin typeface="Calibri" charset="0"/>
              <a:ea typeface="Calibri" charset="0"/>
              <a:cs typeface="Calibri" charset="0"/>
            </a:endParaRPr>
          </a:p>
          <a:p>
            <a:pPr algn="l"/>
            <a:endParaRPr lang="en-US" sz="5400" b="0" dirty="0">
              <a:solidFill>
                <a:schemeClr val="tx1"/>
              </a:solidFill>
              <a:latin typeface="Calibri" charset="0"/>
              <a:ea typeface="Calibri" charset="0"/>
              <a:cs typeface="Calibri" charset="0"/>
            </a:endParaRPr>
          </a:p>
        </p:txBody>
      </p:sp>
      <p:sp>
        <p:nvSpPr>
          <p:cNvPr id="49" name="TextBox 48"/>
          <p:cNvSpPr txBox="1"/>
          <p:nvPr/>
        </p:nvSpPr>
        <p:spPr>
          <a:xfrm>
            <a:off x="17875016" y="28364497"/>
            <a:ext cx="25409822" cy="3539430"/>
          </a:xfrm>
          <a:prstGeom prst="rect">
            <a:avLst/>
          </a:prstGeom>
          <a:solidFill>
            <a:schemeClr val="bg2">
              <a:lumMod val="90000"/>
              <a:alpha val="38000"/>
            </a:schemeClr>
          </a:solidFill>
        </p:spPr>
        <p:txBody>
          <a:bodyPr wrap="square" rtlCol="0">
            <a:spAutoFit/>
          </a:bodyPr>
          <a:lstStyle/>
          <a:p>
            <a:pPr marL="742950" indent="-742950" algn="l">
              <a:buAutoNum type="arabicPeriod"/>
            </a:pPr>
            <a:r>
              <a:rPr lang="en-US" sz="3200" b="0" dirty="0" smtClean="0">
                <a:solidFill>
                  <a:schemeClr val="tx1"/>
                </a:solidFill>
                <a:latin typeface="Calibri" charset="0"/>
                <a:ea typeface="Calibri" charset="0"/>
                <a:cs typeface="Calibri" charset="0"/>
              </a:rPr>
              <a:t>“</a:t>
            </a:r>
            <a:r>
              <a:rPr lang="en-US" sz="3200" b="0" dirty="0">
                <a:solidFill>
                  <a:schemeClr val="tx1"/>
                </a:solidFill>
                <a:latin typeface="Calibri" charset="0"/>
                <a:ea typeface="Calibri" charset="0"/>
                <a:cs typeface="Calibri" charset="0"/>
              </a:rPr>
              <a:t>Snake Game in Python Using Turtle Graphics.” </a:t>
            </a:r>
            <a:r>
              <a:rPr lang="en-US" sz="3200" b="0" i="1" dirty="0">
                <a:solidFill>
                  <a:schemeClr val="tx1"/>
                </a:solidFill>
                <a:latin typeface="Calibri" charset="0"/>
                <a:ea typeface="Calibri" charset="0"/>
                <a:cs typeface="Calibri" charset="0"/>
              </a:rPr>
              <a:t>Stack </a:t>
            </a:r>
            <a:r>
              <a:rPr lang="en-US" sz="3200" b="0" i="1" dirty="0" smtClean="0">
                <a:solidFill>
                  <a:schemeClr val="tx1"/>
                </a:solidFill>
                <a:latin typeface="Calibri" charset="0"/>
                <a:ea typeface="Calibri" charset="0"/>
                <a:cs typeface="Calibri" charset="0"/>
              </a:rPr>
              <a:t>Overflow</a:t>
            </a:r>
            <a:r>
              <a:rPr lang="en-US" sz="3200" b="0" dirty="0" smtClean="0">
                <a:solidFill>
                  <a:schemeClr val="tx1"/>
                </a:solidFill>
                <a:latin typeface="Calibri" charset="0"/>
                <a:ea typeface="Calibri" charset="0"/>
                <a:cs typeface="Calibri" charset="0"/>
              </a:rPr>
              <a:t>, stackoverflow.com/questions/30050194/snake-game-in-python-using-turtle-graphics.</a:t>
            </a:r>
          </a:p>
          <a:p>
            <a:pPr marL="742950" indent="-742950" algn="l">
              <a:buAutoNum type="arabicPeriod"/>
            </a:pPr>
            <a:r>
              <a:rPr lang="en-US" sz="3200" b="0" dirty="0">
                <a:solidFill>
                  <a:schemeClr val="tx1"/>
                </a:solidFill>
                <a:latin typeface="Calibri" charset="0"/>
                <a:ea typeface="Calibri" charset="0"/>
                <a:cs typeface="Calibri" charset="0"/>
              </a:rPr>
              <a:t>“23.1. Turtle - Turtle Graphics¶.” </a:t>
            </a:r>
            <a:r>
              <a:rPr lang="en-US" sz="3200" b="0" i="1" dirty="0">
                <a:solidFill>
                  <a:schemeClr val="tx1"/>
                </a:solidFill>
                <a:latin typeface="Calibri" charset="0"/>
                <a:ea typeface="Calibri" charset="0"/>
                <a:cs typeface="Calibri" charset="0"/>
              </a:rPr>
              <a:t>4. More Control Flow Tools - Python 3.6.5 Documentation</a:t>
            </a:r>
            <a:r>
              <a:rPr lang="en-US" sz="3200" b="0" dirty="0">
                <a:solidFill>
                  <a:schemeClr val="tx1"/>
                </a:solidFill>
                <a:latin typeface="Calibri" charset="0"/>
                <a:ea typeface="Calibri" charset="0"/>
                <a:cs typeface="Calibri" charset="0"/>
              </a:rPr>
              <a:t>, docs.python.org/3.1/library/</a:t>
            </a:r>
            <a:r>
              <a:rPr lang="en-US" sz="3200" b="0" dirty="0" err="1">
                <a:solidFill>
                  <a:schemeClr val="tx1"/>
                </a:solidFill>
                <a:latin typeface="Calibri" charset="0"/>
                <a:ea typeface="Calibri" charset="0"/>
                <a:cs typeface="Calibri" charset="0"/>
              </a:rPr>
              <a:t>turtle.html</a:t>
            </a:r>
            <a:r>
              <a:rPr lang="en-US" sz="3200" b="0" dirty="0" smtClean="0">
                <a:solidFill>
                  <a:schemeClr val="tx1"/>
                </a:solidFill>
                <a:latin typeface="Calibri" charset="0"/>
                <a:ea typeface="Calibri" charset="0"/>
                <a:cs typeface="Calibri" charset="0"/>
              </a:rPr>
              <a:t>.</a:t>
            </a:r>
          </a:p>
          <a:p>
            <a:pPr marL="742950" indent="-742950" algn="l">
              <a:buAutoNum type="arabicPeriod"/>
            </a:pPr>
            <a:r>
              <a:rPr lang="en-US" sz="3200" b="0" dirty="0">
                <a:solidFill>
                  <a:schemeClr val="tx1"/>
                </a:solidFill>
                <a:latin typeface="Calibri" charset="0"/>
                <a:ea typeface="Calibri" charset="0"/>
                <a:cs typeface="Calibri" charset="0"/>
              </a:rPr>
              <a:t>Computerphile. “A* (A Star) Search Algorithm - </a:t>
            </a:r>
            <a:r>
              <a:rPr lang="en-US" sz="3200" b="0" dirty="0" smtClean="0">
                <a:solidFill>
                  <a:schemeClr val="tx1"/>
                </a:solidFill>
                <a:latin typeface="Calibri" charset="0"/>
                <a:ea typeface="Calibri" charset="0"/>
                <a:cs typeface="Calibri" charset="0"/>
              </a:rPr>
              <a:t>Computerphile.”</a:t>
            </a:r>
            <a:r>
              <a:rPr lang="en-US" sz="3200" b="0" dirty="0">
                <a:solidFill>
                  <a:schemeClr val="tx1"/>
                </a:solidFill>
                <a:latin typeface="Calibri" charset="0"/>
                <a:ea typeface="Calibri" charset="0"/>
                <a:cs typeface="Calibri" charset="0"/>
              </a:rPr>
              <a:t> </a:t>
            </a:r>
            <a:r>
              <a:rPr lang="en-US" sz="3200" b="0" i="1" dirty="0">
                <a:solidFill>
                  <a:schemeClr val="tx1"/>
                </a:solidFill>
                <a:latin typeface="Calibri" charset="0"/>
                <a:ea typeface="Calibri" charset="0"/>
                <a:cs typeface="Calibri" charset="0"/>
              </a:rPr>
              <a:t>YouTube</a:t>
            </a:r>
            <a:r>
              <a:rPr lang="en-US" sz="3200" b="0" dirty="0">
                <a:solidFill>
                  <a:schemeClr val="tx1"/>
                </a:solidFill>
                <a:latin typeface="Calibri" charset="0"/>
                <a:ea typeface="Calibri" charset="0"/>
                <a:cs typeface="Calibri" charset="0"/>
              </a:rPr>
              <a:t>, YouTube, 15 Feb. 2017, </a:t>
            </a:r>
            <a:r>
              <a:rPr lang="en-US" sz="3200" b="0" dirty="0" smtClean="0">
                <a:solidFill>
                  <a:schemeClr val="tx1"/>
                </a:solidFill>
                <a:latin typeface="Calibri" charset="0"/>
                <a:ea typeface="Calibri" charset="0"/>
                <a:cs typeface="Calibri" charset="0"/>
              </a:rPr>
              <a:t>www.youtube.com\</a:t>
            </a:r>
            <a:r>
              <a:rPr lang="en-US" sz="3200" b="0" dirty="0" err="1" smtClean="0">
                <a:solidFill>
                  <a:schemeClr val="tx1"/>
                </a:solidFill>
                <a:latin typeface="Calibri" charset="0"/>
                <a:ea typeface="Calibri" charset="0"/>
                <a:cs typeface="Calibri" charset="0"/>
              </a:rPr>
              <a:t>watch?v</a:t>
            </a:r>
            <a:r>
              <a:rPr lang="en-US" sz="3200" b="0" dirty="0" smtClean="0">
                <a:solidFill>
                  <a:schemeClr val="tx1"/>
                </a:solidFill>
                <a:latin typeface="Calibri" charset="0"/>
                <a:ea typeface="Calibri" charset="0"/>
                <a:cs typeface="Calibri" charset="0"/>
              </a:rPr>
              <a:t>=ySN5Wnu88nE&amp;t=382s.</a:t>
            </a:r>
            <a:endParaRPr lang="en-US" sz="3200" b="0" dirty="0">
              <a:solidFill>
                <a:schemeClr val="tx1"/>
              </a:solidFill>
              <a:latin typeface="Calibri" charset="0"/>
              <a:ea typeface="Calibri" charset="0"/>
              <a:cs typeface="Calibri" charset="0"/>
            </a:endParaRPr>
          </a:p>
          <a:p>
            <a:pPr marL="742950" indent="-742950" algn="l">
              <a:buAutoNum type="arabicPeriod"/>
            </a:pPr>
            <a:r>
              <a:rPr lang="en-US" sz="3200" b="0" dirty="0" smtClean="0">
                <a:solidFill>
                  <a:schemeClr val="tx1"/>
                </a:solidFill>
                <a:latin typeface="Calibri" charset="0"/>
                <a:ea typeface="Calibri" charset="0"/>
                <a:cs typeface="Calibri" charset="0"/>
              </a:rPr>
              <a:t>“</a:t>
            </a:r>
            <a:r>
              <a:rPr lang="en-US" sz="3200" b="0" dirty="0">
                <a:solidFill>
                  <a:schemeClr val="tx1"/>
                </a:solidFill>
                <a:latin typeface="Calibri" charset="0"/>
                <a:ea typeface="Calibri" charset="0"/>
                <a:cs typeface="Calibri" charset="0"/>
              </a:rPr>
              <a:t>AI Learns to Play Snake Using Genetic Algorithm and Deep Learning.” </a:t>
            </a:r>
            <a:r>
              <a:rPr lang="en-US" sz="3200" b="0" i="1" dirty="0">
                <a:solidFill>
                  <a:schemeClr val="tx1"/>
                </a:solidFill>
                <a:latin typeface="Calibri" charset="0"/>
                <a:ea typeface="Calibri" charset="0"/>
                <a:cs typeface="Calibri" charset="0"/>
              </a:rPr>
              <a:t>YouTube</a:t>
            </a:r>
            <a:r>
              <a:rPr lang="en-US" sz="3200" b="0" dirty="0">
                <a:solidFill>
                  <a:schemeClr val="tx1"/>
                </a:solidFill>
                <a:latin typeface="Calibri" charset="0"/>
                <a:ea typeface="Calibri" charset="0"/>
                <a:cs typeface="Calibri" charset="0"/>
              </a:rPr>
              <a:t>, YouTube, 7 Dec. </a:t>
            </a:r>
            <a:r>
              <a:rPr lang="en-US" sz="3200" b="0" dirty="0" smtClean="0">
                <a:solidFill>
                  <a:schemeClr val="tx1"/>
                </a:solidFill>
                <a:latin typeface="Calibri" charset="0"/>
                <a:ea typeface="Calibri" charset="0"/>
                <a:cs typeface="Calibri" charset="0"/>
              </a:rPr>
              <a:t>2017, www.youtube.com/</a:t>
            </a:r>
            <a:r>
              <a:rPr lang="en-US" sz="3200" b="0" dirty="0" err="1" smtClean="0">
                <a:solidFill>
                  <a:schemeClr val="tx1"/>
                </a:solidFill>
                <a:latin typeface="Calibri" charset="0"/>
                <a:ea typeface="Calibri" charset="0"/>
                <a:cs typeface="Calibri" charset="0"/>
              </a:rPr>
              <a:t>watch?v</a:t>
            </a:r>
            <a:r>
              <a:rPr lang="en-US" sz="3200" b="0" dirty="0" smtClean="0">
                <a:solidFill>
                  <a:schemeClr val="tx1"/>
                </a:solidFill>
                <a:latin typeface="Calibri" charset="0"/>
                <a:ea typeface="Calibri" charset="0"/>
                <a:cs typeface="Calibri" charset="0"/>
              </a:rPr>
              <a:t>=3bhP7zulFfY.</a:t>
            </a:r>
            <a:endParaRPr lang="en-US" sz="3200" b="0" u="sng" dirty="0" smtClean="0">
              <a:solidFill>
                <a:schemeClr val="tx1"/>
              </a:solidFill>
              <a:latin typeface="Calibri" charset="0"/>
              <a:ea typeface="Calibri" charset="0"/>
              <a:cs typeface="Calibri" charset="0"/>
            </a:endParaRPr>
          </a:p>
          <a:p>
            <a:pPr marL="742950" indent="-742950" algn="l">
              <a:buAutoNum type="arabicPeriod"/>
            </a:pPr>
            <a:r>
              <a:rPr lang="en-US" sz="3200" b="0" dirty="0" smtClean="0">
                <a:solidFill>
                  <a:schemeClr val="tx1"/>
                </a:solidFill>
                <a:latin typeface="Calibri" charset="0"/>
                <a:ea typeface="Calibri" charset="0"/>
                <a:cs typeface="Calibri" charset="0"/>
              </a:rPr>
              <a:t>“Pygame.mixer.music - Pygame v1.9.4.dev0 Documentation.” </a:t>
            </a:r>
            <a:r>
              <a:rPr lang="en-US" sz="3200" b="0" i="1" dirty="0" smtClean="0">
                <a:solidFill>
                  <a:schemeClr val="tx1"/>
                </a:solidFill>
                <a:latin typeface="Calibri" charset="0"/>
                <a:ea typeface="Calibri" charset="0"/>
                <a:cs typeface="Calibri" charset="0"/>
              </a:rPr>
              <a:t>Pygame.org</a:t>
            </a:r>
            <a:r>
              <a:rPr lang="en-US" sz="3200" b="0" dirty="0" smtClean="0">
                <a:solidFill>
                  <a:schemeClr val="tx1"/>
                </a:solidFill>
                <a:latin typeface="Calibri" charset="0"/>
                <a:ea typeface="Calibri" charset="0"/>
                <a:cs typeface="Calibri" charset="0"/>
              </a:rPr>
              <a:t>, www.pygame.org/docs/ref/</a:t>
            </a:r>
            <a:r>
              <a:rPr lang="en-US" sz="3200" b="0" dirty="0" err="1" smtClean="0">
                <a:solidFill>
                  <a:schemeClr val="tx1"/>
                </a:solidFill>
                <a:latin typeface="Calibri" charset="0"/>
                <a:ea typeface="Calibri" charset="0"/>
                <a:cs typeface="Calibri" charset="0"/>
              </a:rPr>
              <a:t>music.html</a:t>
            </a:r>
            <a:r>
              <a:rPr lang="en-US" sz="3200" b="0" dirty="0" smtClean="0">
                <a:solidFill>
                  <a:schemeClr val="tx1"/>
                </a:solidFill>
                <a:latin typeface="Calibri" charset="0"/>
                <a:ea typeface="Calibri" charset="0"/>
                <a:cs typeface="Calibri" charset="0"/>
              </a:rPr>
              <a:t>.</a:t>
            </a:r>
            <a:endParaRPr lang="en-US" sz="3200" b="0" dirty="0" smtClean="0">
              <a:solidFill>
                <a:schemeClr val="tx1"/>
              </a:solidFill>
              <a:latin typeface="Calibri" charset="0"/>
              <a:ea typeface="Calibri" charset="0"/>
              <a:cs typeface="Calibri" charset="0"/>
            </a:endParaRPr>
          </a:p>
        </p:txBody>
      </p:sp>
      <p:sp>
        <p:nvSpPr>
          <p:cNvPr id="50" name="TextBox 49"/>
          <p:cNvSpPr txBox="1"/>
          <p:nvPr/>
        </p:nvSpPr>
        <p:spPr>
          <a:xfrm>
            <a:off x="692409" y="11677384"/>
            <a:ext cx="16899878" cy="8248412"/>
          </a:xfrm>
          <a:prstGeom prst="rect">
            <a:avLst/>
          </a:prstGeom>
          <a:solidFill>
            <a:schemeClr val="bg2">
              <a:lumMod val="90000"/>
              <a:alpha val="38000"/>
            </a:schemeClr>
          </a:solidFill>
        </p:spPr>
        <p:txBody>
          <a:bodyPr wrap="square" rtlCol="0">
            <a:spAutoFit/>
          </a:bodyPr>
          <a:lstStyle/>
          <a:p>
            <a:r>
              <a:rPr lang="en-US" sz="8000" dirty="0" smtClean="0">
                <a:solidFill>
                  <a:schemeClr val="tx1"/>
                </a:solidFill>
                <a:latin typeface="Lao MN" charset="0"/>
                <a:ea typeface="Lao MN" charset="0"/>
                <a:cs typeface="Lao MN" charset="0"/>
              </a:rPr>
              <a:t>What We </a:t>
            </a:r>
            <a:r>
              <a:rPr lang="en-US" sz="8000" dirty="0" smtClean="0">
                <a:solidFill>
                  <a:schemeClr val="tx1"/>
                </a:solidFill>
                <a:latin typeface="Lao MN" charset="0"/>
                <a:ea typeface="Lao MN" charset="0"/>
                <a:cs typeface="Lao MN" charset="0"/>
              </a:rPr>
              <a:t>Learned</a:t>
            </a:r>
          </a:p>
          <a:p>
            <a:pPr algn="l"/>
            <a:r>
              <a:rPr lang="en-US" sz="5000" b="0" dirty="0" smtClean="0">
                <a:solidFill>
                  <a:schemeClr val="tx1"/>
                </a:solidFill>
                <a:latin typeface="Calibri" charset="0"/>
                <a:ea typeface="Calibri" charset="0"/>
                <a:cs typeface="Calibri" charset="0"/>
              </a:rPr>
              <a:t>	As </a:t>
            </a:r>
            <a:r>
              <a:rPr lang="en-US" sz="5000" b="0" dirty="0">
                <a:solidFill>
                  <a:schemeClr val="tx1"/>
                </a:solidFill>
                <a:latin typeface="Calibri" charset="0"/>
                <a:ea typeface="Calibri" charset="0"/>
                <a:cs typeface="Calibri" charset="0"/>
              </a:rPr>
              <a:t>we both come from Java-based backgrounds, learning Python was a challenging yet exciting adventure for us. Although it was difficult to adapt to Python, learning stimulating ideas such as turtle graphics and how to incorporate music into our game made it worth it at the end. We also researched how the AI algorithm A* worked by watching videos and reading articles. Aside from the technical aspects, we also learned how to split up assignments in order to take the most efficient route in working </a:t>
            </a:r>
            <a:r>
              <a:rPr lang="en-US" sz="5000" b="0" dirty="0" smtClean="0">
                <a:solidFill>
                  <a:schemeClr val="tx1"/>
                </a:solidFill>
                <a:latin typeface="Calibri" charset="0"/>
                <a:ea typeface="Calibri" charset="0"/>
                <a:cs typeface="Calibri" charset="0"/>
              </a:rPr>
              <a:t>together.</a:t>
            </a:r>
            <a:endParaRPr lang="en-US" sz="5000" b="0" dirty="0">
              <a:solidFill>
                <a:schemeClr val="tx1"/>
              </a:solidFill>
              <a:latin typeface="Calibri" charset="0"/>
              <a:ea typeface="Calibri" charset="0"/>
              <a:cs typeface="Calibri" charset="0"/>
            </a:endParaRPr>
          </a:p>
        </p:txBody>
      </p:sp>
      <p:sp>
        <p:nvSpPr>
          <p:cNvPr id="51" name="TextBox 50"/>
          <p:cNvSpPr txBox="1"/>
          <p:nvPr/>
        </p:nvSpPr>
        <p:spPr>
          <a:xfrm>
            <a:off x="756430" y="20116784"/>
            <a:ext cx="16937050" cy="12095619"/>
          </a:xfrm>
          <a:prstGeom prst="rect">
            <a:avLst/>
          </a:prstGeom>
          <a:solidFill>
            <a:schemeClr val="bg2">
              <a:lumMod val="90000"/>
              <a:alpha val="38000"/>
            </a:schemeClr>
          </a:solidFill>
        </p:spPr>
        <p:txBody>
          <a:bodyPr wrap="square" rtlCol="0">
            <a:spAutoFit/>
          </a:bodyPr>
          <a:lstStyle/>
          <a:p>
            <a:r>
              <a:rPr lang="en-US" sz="8000" dirty="0" smtClean="0">
                <a:solidFill>
                  <a:schemeClr val="tx1"/>
                </a:solidFill>
                <a:latin typeface="Lao MN" charset="0"/>
                <a:ea typeface="Lao MN" charset="0"/>
                <a:cs typeface="Lao MN" charset="0"/>
              </a:rPr>
              <a:t>In The Future</a:t>
            </a:r>
          </a:p>
          <a:p>
            <a:pPr algn="l"/>
            <a:r>
              <a:rPr lang="en-US" sz="4400" dirty="0" smtClean="0">
                <a:solidFill>
                  <a:schemeClr val="tx1"/>
                </a:solidFill>
                <a:latin typeface="Calibri" charset="0"/>
                <a:ea typeface="Calibri" charset="0"/>
                <a:cs typeface="Calibri" charset="0"/>
              </a:rPr>
              <a:t>	</a:t>
            </a:r>
            <a:r>
              <a:rPr lang="en-US" sz="5000" b="0" dirty="0" smtClean="0">
                <a:solidFill>
                  <a:schemeClr val="tx1"/>
                </a:solidFill>
                <a:latin typeface="Calibri" charset="0"/>
                <a:ea typeface="Calibri" charset="0"/>
                <a:cs typeface="Calibri" charset="0"/>
              </a:rPr>
              <a:t>We </a:t>
            </a:r>
            <a:r>
              <a:rPr lang="en-US" sz="5000" b="0" dirty="0">
                <a:solidFill>
                  <a:schemeClr val="tx1"/>
                </a:solidFill>
                <a:latin typeface="Calibri" charset="0"/>
                <a:ea typeface="Calibri" charset="0"/>
                <a:cs typeface="Calibri" charset="0"/>
              </a:rPr>
              <a:t>originally planned on incorporating a self-made snakeskin graphic into the body of the snake instead of using the flashing blue and black. However, as many difficulties arose when we tried to include the snakeskin image, we decided to remain with the blue and black graphic instead. In the future, we definitely would like to work towards programming a functioning snake game with the snakeskin graphic.</a:t>
            </a:r>
            <a:endParaRPr lang="en-US" sz="5000" b="0" dirty="0">
              <a:solidFill>
                <a:schemeClr val="tx1"/>
              </a:solidFill>
              <a:latin typeface="Calibri" charset="0"/>
              <a:ea typeface="Calibri" charset="0"/>
              <a:cs typeface="Calibri" charset="0"/>
            </a:endParaRPr>
          </a:p>
          <a:p>
            <a:pPr algn="l"/>
            <a:r>
              <a:rPr lang="en-US" sz="5000" b="0" dirty="0">
                <a:solidFill>
                  <a:schemeClr val="tx1"/>
                </a:solidFill>
                <a:latin typeface="Calibri" charset="0"/>
                <a:ea typeface="Calibri" charset="0"/>
                <a:cs typeface="Calibri" charset="0"/>
              </a:rPr>
              <a:t> We would also like to continue researching AI, and eventually, incorporate a working search algorithm such as A* into our current snake game</a:t>
            </a:r>
            <a:r>
              <a:rPr lang="en-US" sz="5000" b="0" dirty="0" smtClean="0">
                <a:solidFill>
                  <a:schemeClr val="tx1"/>
                </a:solidFill>
                <a:latin typeface="Calibri" charset="0"/>
                <a:ea typeface="Calibri" charset="0"/>
                <a:cs typeface="Calibri" charset="0"/>
              </a:rPr>
              <a:t>.</a:t>
            </a:r>
          </a:p>
          <a:p>
            <a:pPr algn="l"/>
            <a:endParaRPr lang="en-US" sz="4400" b="0" dirty="0">
              <a:solidFill>
                <a:schemeClr val="tx1"/>
              </a:solidFill>
              <a:latin typeface="Calibri" charset="0"/>
              <a:ea typeface="Calibri" charset="0"/>
              <a:cs typeface="Calibri" charset="0"/>
            </a:endParaRPr>
          </a:p>
          <a:p>
            <a:pPr algn="l"/>
            <a:endParaRPr lang="en-US" sz="4400" b="0" dirty="0">
              <a:solidFill>
                <a:schemeClr val="tx1"/>
              </a:solidFill>
              <a:latin typeface="Calibri" charset="0"/>
              <a:ea typeface="Calibri" charset="0"/>
              <a:cs typeface="Calibri" charset="0"/>
            </a:endParaRPr>
          </a:p>
          <a:p>
            <a:pPr algn="l"/>
            <a:endParaRPr lang="en-US" sz="2400" b="0" dirty="0" smtClean="0">
              <a:solidFill>
                <a:schemeClr val="tx1"/>
              </a:solidFill>
              <a:latin typeface="Calibri" charset="0"/>
              <a:ea typeface="Calibri" charset="0"/>
              <a:cs typeface="Calibri" charset="0"/>
            </a:endParaRPr>
          </a:p>
          <a:p>
            <a:pPr algn="l"/>
            <a:endParaRPr lang="en-US" sz="4400" b="0" dirty="0">
              <a:solidFill>
                <a:schemeClr val="tx1"/>
              </a:solidFill>
              <a:latin typeface="Calibri" charset="0"/>
              <a:ea typeface="Calibri" charset="0"/>
              <a:cs typeface="Calibri" charset="0"/>
            </a:endParaRPr>
          </a:p>
          <a:p>
            <a:pPr algn="l"/>
            <a:endParaRPr lang="en-US" sz="4400" b="0" dirty="0">
              <a:latin typeface="Calibri" charset="0"/>
              <a:ea typeface="Calibri" charset="0"/>
              <a:cs typeface="Calibri" charset="0"/>
            </a:endParaRPr>
          </a:p>
        </p:txBody>
      </p:sp>
      <p:sp>
        <p:nvSpPr>
          <p:cNvPr id="52" name="TextBox 51"/>
          <p:cNvSpPr txBox="1"/>
          <p:nvPr/>
        </p:nvSpPr>
        <p:spPr>
          <a:xfrm>
            <a:off x="26808100" y="12648504"/>
            <a:ext cx="16608722" cy="6709529"/>
          </a:xfrm>
          <a:prstGeom prst="rect">
            <a:avLst/>
          </a:prstGeom>
          <a:solidFill>
            <a:schemeClr val="bg2">
              <a:lumMod val="90000"/>
              <a:alpha val="38000"/>
            </a:schemeClr>
          </a:solidFill>
        </p:spPr>
        <p:txBody>
          <a:bodyPr wrap="square" rtlCol="0">
            <a:spAutoFit/>
          </a:bodyPr>
          <a:lstStyle/>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8454" y="11708140"/>
            <a:ext cx="8826284" cy="77724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5169" y="11647386"/>
            <a:ext cx="8826284" cy="7772400"/>
          </a:xfrm>
          <a:prstGeom prst="rect">
            <a:avLst/>
          </a:prstGeom>
        </p:spPr>
      </p:pic>
      <p:sp>
        <p:nvSpPr>
          <p:cNvPr id="60" name="TextBox 59"/>
          <p:cNvSpPr txBox="1"/>
          <p:nvPr/>
        </p:nvSpPr>
        <p:spPr>
          <a:xfrm>
            <a:off x="17782780" y="3370488"/>
            <a:ext cx="7982523" cy="1938992"/>
          </a:xfrm>
          <a:prstGeom prst="rect">
            <a:avLst/>
          </a:prstGeom>
          <a:noFill/>
        </p:spPr>
        <p:txBody>
          <a:bodyPr wrap="square" rtlCol="0">
            <a:spAutoFit/>
          </a:bodyPr>
          <a:lstStyle/>
          <a:p>
            <a:pPr algn="r"/>
            <a:r>
              <a:rPr lang="en-US" sz="6000" dirty="0" smtClean="0">
                <a:solidFill>
                  <a:schemeClr val="bg1"/>
                </a:solidFill>
                <a:latin typeface="Lao MN" charset="0"/>
                <a:ea typeface="Lao MN" charset="0"/>
                <a:cs typeface="Lao MN" charset="0"/>
              </a:rPr>
              <a:t>Snake’s Turtle Graphics</a:t>
            </a:r>
            <a:endParaRPr lang="en-US" sz="6000" dirty="0" smtClean="0">
              <a:solidFill>
                <a:schemeClr val="bg1"/>
              </a:solidFill>
              <a:latin typeface="Lao MN" charset="0"/>
              <a:ea typeface="Lao MN" charset="0"/>
              <a:cs typeface="Lao MN" charset="0"/>
            </a:endParaRPr>
          </a:p>
        </p:txBody>
      </p:sp>
      <p:sp>
        <p:nvSpPr>
          <p:cNvPr id="2" name="TextBox 1"/>
          <p:cNvSpPr txBox="1"/>
          <p:nvPr/>
        </p:nvSpPr>
        <p:spPr>
          <a:xfrm>
            <a:off x="807512" y="4778006"/>
            <a:ext cx="8203096" cy="6001643"/>
          </a:xfrm>
          <a:prstGeom prst="rect">
            <a:avLst/>
          </a:prstGeom>
          <a:noFill/>
        </p:spPr>
        <p:txBody>
          <a:bodyPr wrap="square" rtlCol="0">
            <a:spAutoFit/>
          </a:bodyPr>
          <a:lstStyle/>
          <a:p>
            <a:pPr algn="l"/>
            <a:r>
              <a:rPr lang="en-US" sz="4800" dirty="0" smtClean="0">
                <a:solidFill>
                  <a:schemeClr val="bg1"/>
                </a:solidFill>
                <a:latin typeface="Calibri" charset="0"/>
                <a:ea typeface="Calibri" charset="0"/>
                <a:cs typeface="Calibri" charset="0"/>
              </a:rPr>
              <a:t>The apple is a turtle graphic. When the apple’s x and y coordinates are equal to the snake head’s coordinates, the apple respawns on a random point on the screen and the snake gets longer by adding a new part into the snake’s body.</a:t>
            </a:r>
            <a:endParaRPr lang="en-US" sz="4800" dirty="0">
              <a:solidFill>
                <a:schemeClr val="bg1"/>
              </a:solidFill>
              <a:latin typeface="Calibri" charset="0"/>
              <a:ea typeface="Calibri" charset="0"/>
              <a:cs typeface="Calibri" charset="0"/>
            </a:endParaRPr>
          </a:p>
        </p:txBody>
      </p:sp>
      <p:sp>
        <p:nvSpPr>
          <p:cNvPr id="34" name="TextBox 33"/>
          <p:cNvSpPr txBox="1"/>
          <p:nvPr/>
        </p:nvSpPr>
        <p:spPr>
          <a:xfrm>
            <a:off x="9512064" y="4778006"/>
            <a:ext cx="8036179" cy="6001643"/>
          </a:xfrm>
          <a:prstGeom prst="rect">
            <a:avLst/>
          </a:prstGeom>
          <a:noFill/>
        </p:spPr>
        <p:txBody>
          <a:bodyPr wrap="square" rtlCol="0">
            <a:spAutoFit/>
          </a:bodyPr>
          <a:lstStyle/>
          <a:p>
            <a:pPr algn="l"/>
            <a:r>
              <a:rPr lang="en-US" sz="4800" dirty="0" smtClean="0">
                <a:solidFill>
                  <a:schemeClr val="bg1"/>
                </a:solidFill>
                <a:latin typeface="Calibri" charset="0"/>
                <a:ea typeface="Calibri" charset="0"/>
                <a:cs typeface="Calibri" charset="0"/>
              </a:rPr>
              <a:t>Each square of the snake is a turtle graphic. All the coordinates are stored in a list. A next position point is stored to move the snake along. A head position is used to detect collisions with other parts, the wall, or the apple.</a:t>
            </a:r>
            <a:endParaRPr lang="en-US" sz="4800" dirty="0">
              <a:solidFill>
                <a:schemeClr val="bg1"/>
              </a:solidFill>
              <a:latin typeface="Calibri" charset="0"/>
              <a:ea typeface="Calibri" charset="0"/>
              <a:cs typeface="Calibri" charset="0"/>
            </a:endParaRPr>
          </a:p>
        </p:txBody>
      </p:sp>
      <p:sp>
        <p:nvSpPr>
          <p:cNvPr id="35" name="TextBox 34"/>
          <p:cNvSpPr txBox="1"/>
          <p:nvPr/>
        </p:nvSpPr>
        <p:spPr>
          <a:xfrm>
            <a:off x="18123332" y="4361855"/>
            <a:ext cx="8036179" cy="6463308"/>
          </a:xfrm>
          <a:prstGeom prst="rect">
            <a:avLst/>
          </a:prstGeom>
          <a:noFill/>
        </p:spPr>
        <p:txBody>
          <a:bodyPr wrap="square" rtlCol="0">
            <a:spAutoFit/>
          </a:bodyPr>
          <a:lstStyle/>
          <a:p>
            <a:pPr algn="l"/>
            <a:r>
              <a:rPr lang="en-US" sz="4600" dirty="0" smtClean="0">
                <a:solidFill>
                  <a:schemeClr val="bg1"/>
                </a:solidFill>
                <a:latin typeface="Calibri" charset="0"/>
                <a:ea typeface="Calibri" charset="0"/>
                <a:cs typeface="Calibri" charset="0"/>
              </a:rPr>
              <a:t>The snake body </a:t>
            </a:r>
          </a:p>
          <a:p>
            <a:pPr algn="l"/>
            <a:r>
              <a:rPr lang="en-US" sz="4600" dirty="0" smtClean="0">
                <a:solidFill>
                  <a:schemeClr val="bg1"/>
                </a:solidFill>
                <a:latin typeface="Calibri" charset="0"/>
                <a:ea typeface="Calibri" charset="0"/>
                <a:cs typeface="Calibri" charset="0"/>
              </a:rPr>
              <a:t>appears to move by creating a new turtle graphic at its next position, becoming the new head. The last turtle graphic, the tail, is deleted. Thus, the body’s list is constantly deleting and adding. This happens every frame to create movement.</a:t>
            </a:r>
            <a:endParaRPr lang="en-US" sz="4600" dirty="0">
              <a:solidFill>
                <a:schemeClr val="bg1"/>
              </a:solidFill>
              <a:latin typeface="Calibri" charset="0"/>
              <a:ea typeface="Calibri" charset="0"/>
              <a:cs typeface="Calibri" charset="0"/>
            </a:endParaRPr>
          </a:p>
        </p:txBody>
      </p:sp>
      <p:sp>
        <p:nvSpPr>
          <p:cNvPr id="37" name="TextBox 36"/>
          <p:cNvSpPr txBox="1"/>
          <p:nvPr/>
        </p:nvSpPr>
        <p:spPr>
          <a:xfrm>
            <a:off x="18054791" y="12857135"/>
            <a:ext cx="8036179" cy="6740307"/>
          </a:xfrm>
          <a:prstGeom prst="rect">
            <a:avLst/>
          </a:prstGeom>
          <a:noFill/>
        </p:spPr>
        <p:txBody>
          <a:bodyPr wrap="square" rtlCol="0">
            <a:spAutoFit/>
          </a:bodyPr>
          <a:lstStyle/>
          <a:p>
            <a:pPr algn="l"/>
            <a:r>
              <a:rPr lang="en-US" sz="4800" dirty="0" smtClean="0">
                <a:solidFill>
                  <a:schemeClr val="bg1"/>
                </a:solidFill>
                <a:latin typeface="Calibri" charset="0"/>
                <a:ea typeface="Calibri" charset="0"/>
                <a:cs typeface="Calibri" charset="0"/>
              </a:rPr>
              <a:t>The screen listens for key presses to change the direction of the snake or execute other commands. When a key is pressed it calls a certain method, such as move up when the “w” or the “up” key is pressed to move the snake in the upward direction. </a:t>
            </a:r>
            <a:endParaRPr lang="en-US" sz="4800" dirty="0">
              <a:solidFill>
                <a:schemeClr val="bg1"/>
              </a:solidFill>
              <a:latin typeface="Calibri" charset="0"/>
              <a:ea typeface="Calibri" charset="0"/>
              <a:cs typeface="Calibri" charset="0"/>
            </a:endParaRPr>
          </a:p>
        </p:txBody>
      </p:sp>
      <p:sp>
        <p:nvSpPr>
          <p:cNvPr id="38" name="TextBox 37"/>
          <p:cNvSpPr txBox="1"/>
          <p:nvPr/>
        </p:nvSpPr>
        <p:spPr>
          <a:xfrm>
            <a:off x="18123332" y="21185378"/>
            <a:ext cx="8036179" cy="6740307"/>
          </a:xfrm>
          <a:prstGeom prst="rect">
            <a:avLst/>
          </a:prstGeom>
          <a:noFill/>
        </p:spPr>
        <p:txBody>
          <a:bodyPr wrap="square" rtlCol="0">
            <a:spAutoFit/>
          </a:bodyPr>
          <a:lstStyle/>
          <a:p>
            <a:pPr algn="l"/>
            <a:r>
              <a:rPr lang="en-US" sz="4800" dirty="0" smtClean="0">
                <a:solidFill>
                  <a:schemeClr val="bg1"/>
                </a:solidFill>
                <a:latin typeface="Calibri" charset="0"/>
                <a:ea typeface="Calibri" charset="0"/>
                <a:cs typeface="Calibri" charset="0"/>
              </a:rPr>
              <a:t>Each frame, the game makes sure that the music is still playing, and that the sounds play when they are supposed to. For example, applause will only play when a new high score is made </a:t>
            </a:r>
            <a:r>
              <a:rPr lang="en-US" sz="4800" dirty="0">
                <a:solidFill>
                  <a:schemeClr val="bg1"/>
                </a:solidFill>
                <a:latin typeface="Calibri" charset="0"/>
                <a:ea typeface="Calibri" charset="0"/>
                <a:cs typeface="Calibri" charset="0"/>
              </a:rPr>
              <a:t>a</a:t>
            </a:r>
            <a:r>
              <a:rPr lang="en-US" sz="4800" dirty="0" smtClean="0">
                <a:solidFill>
                  <a:schemeClr val="bg1"/>
                </a:solidFill>
                <a:latin typeface="Calibri" charset="0"/>
                <a:ea typeface="Calibri" charset="0"/>
                <a:cs typeface="Calibri" charset="0"/>
              </a:rPr>
              <a:t>nd the food effect will only play when the snake has reached its apple.</a:t>
            </a:r>
            <a:endParaRPr lang="en-US" sz="4800" dirty="0">
              <a:solidFill>
                <a:schemeClr val="bg1"/>
              </a:solidFill>
              <a:latin typeface="Calibri" charset="0"/>
              <a:ea typeface="Calibri" charset="0"/>
              <a:cs typeface="Calibri" charset="0"/>
            </a:endParaRPr>
          </a:p>
        </p:txBody>
      </p:sp>
      <p:sp>
        <p:nvSpPr>
          <p:cNvPr id="39" name="TextBox 38"/>
          <p:cNvSpPr txBox="1"/>
          <p:nvPr/>
        </p:nvSpPr>
        <p:spPr>
          <a:xfrm>
            <a:off x="26651674" y="21243127"/>
            <a:ext cx="8036179" cy="6740307"/>
          </a:xfrm>
          <a:prstGeom prst="rect">
            <a:avLst/>
          </a:prstGeom>
          <a:noFill/>
        </p:spPr>
        <p:txBody>
          <a:bodyPr wrap="square" rtlCol="0">
            <a:spAutoFit/>
          </a:bodyPr>
          <a:lstStyle/>
          <a:p>
            <a:pPr algn="l"/>
            <a:r>
              <a:rPr lang="en-US" sz="4800" dirty="0" smtClean="0">
                <a:solidFill>
                  <a:schemeClr val="bg1"/>
                </a:solidFill>
                <a:latin typeface="Calibri" charset="0"/>
                <a:ea typeface="Calibri" charset="0"/>
                <a:cs typeface="Calibri" charset="0"/>
              </a:rPr>
              <a:t>This snake game </a:t>
            </a:r>
          </a:p>
          <a:p>
            <a:pPr algn="l"/>
            <a:r>
              <a:rPr lang="en-US" sz="4800" dirty="0" smtClean="0">
                <a:solidFill>
                  <a:schemeClr val="bg1"/>
                </a:solidFill>
                <a:latin typeface="Calibri" charset="0"/>
                <a:ea typeface="Calibri" charset="0"/>
                <a:cs typeface="Calibri" charset="0"/>
              </a:rPr>
              <a:t>has a feature to load an old game and save your game mid-play.  When you continue a game, the game reads a text file for the coordinates of the apple and each of the snake’s body parts to load them in the game properly.</a:t>
            </a:r>
            <a:endParaRPr lang="en-US" sz="4800" dirty="0">
              <a:solidFill>
                <a:schemeClr val="bg1"/>
              </a:solidFill>
              <a:latin typeface="Calibri" charset="0"/>
              <a:ea typeface="Calibri" charset="0"/>
              <a:cs typeface="Calibri" charset="0"/>
            </a:endParaRPr>
          </a:p>
        </p:txBody>
      </p:sp>
      <p:sp>
        <p:nvSpPr>
          <p:cNvPr id="40" name="TextBox 39"/>
          <p:cNvSpPr txBox="1"/>
          <p:nvPr/>
        </p:nvSpPr>
        <p:spPr>
          <a:xfrm>
            <a:off x="35350163" y="21268433"/>
            <a:ext cx="8036179" cy="6463308"/>
          </a:xfrm>
          <a:prstGeom prst="rect">
            <a:avLst/>
          </a:prstGeom>
          <a:noFill/>
        </p:spPr>
        <p:txBody>
          <a:bodyPr wrap="square" rtlCol="0">
            <a:spAutoFit/>
          </a:bodyPr>
          <a:lstStyle/>
          <a:p>
            <a:pPr algn="l"/>
            <a:r>
              <a:rPr lang="en-US" sz="4600" dirty="0" smtClean="0">
                <a:solidFill>
                  <a:schemeClr val="bg1"/>
                </a:solidFill>
                <a:latin typeface="Calibri" charset="0"/>
                <a:ea typeface="Calibri" charset="0"/>
                <a:cs typeface="Calibri" charset="0"/>
              </a:rPr>
              <a:t>When the game </a:t>
            </a:r>
          </a:p>
          <a:p>
            <a:pPr algn="l"/>
            <a:r>
              <a:rPr lang="en-US" sz="4600" dirty="0" smtClean="0">
                <a:solidFill>
                  <a:schemeClr val="bg1"/>
                </a:solidFill>
                <a:latin typeface="Calibri" charset="0"/>
                <a:ea typeface="Calibri" charset="0"/>
                <a:cs typeface="Calibri" charset="0"/>
              </a:rPr>
              <a:t>saves, it writes in the save file, overriding the old coordinates with the new ones for a new save. A different text file is used to keep track of a high score. That file is read when the game is opened and updates with new high scores.</a:t>
            </a:r>
            <a:endParaRPr lang="en-US" sz="4600" dirty="0">
              <a:solidFill>
                <a:schemeClr val="bg1"/>
              </a:solidFill>
              <a:latin typeface="Calibri" charset="0"/>
              <a:ea typeface="Calibri" charset="0"/>
              <a:cs typeface="Calibri"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2261" y="8567065"/>
            <a:ext cx="6508233" cy="330464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6285" y="29124030"/>
            <a:ext cx="2706816" cy="27068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1054" y="29078716"/>
            <a:ext cx="2706816" cy="2706816"/>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0542" y="29078716"/>
            <a:ext cx="2706816" cy="2706816"/>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9841" y="29124030"/>
            <a:ext cx="2706816" cy="2706816"/>
          </a:xfrm>
          <a:prstGeom prst="rect">
            <a:avLst/>
          </a:prstGeom>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1659" y="29124030"/>
            <a:ext cx="2706816" cy="2706816"/>
          </a:xfrm>
          <a:prstGeom prst="rect">
            <a:avLst/>
          </a:prstGeom>
        </p:spPr>
      </p:pic>
      <p:pic>
        <p:nvPicPr>
          <p:cNvPr id="53" name="Picture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95000" y="29124030"/>
            <a:ext cx="2706816" cy="27068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4507</TotalTime>
  <Words>411</Words>
  <Application>Microsoft Macintosh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Lao MN</vt:lpstr>
      <vt:lpstr>Arial</vt:lpstr>
      <vt:lpstr>Office Theme</vt:lpstr>
      <vt:lpstr>PowerPoint Presentation</vt:lpstr>
    </vt:vector>
  </TitlesOfParts>
  <Company>Graphicsland</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Microsoft Office User</cp:lastModifiedBy>
  <cp:revision>156</cp:revision>
  <dcterms:created xsi:type="dcterms:W3CDTF">2004-07-26T21:45:23Z</dcterms:created>
  <dcterms:modified xsi:type="dcterms:W3CDTF">2018-07-27T20:17:04Z</dcterms:modified>
  <cp:category>science research poster</cp:category>
</cp:coreProperties>
</file>