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handoutMasterIdLst>
    <p:handoutMasterId r:id="rId3"/>
  </p:handoutMasterIdLst>
  <p:sldIdLst>
    <p:sldId id="259" r:id="rId2"/>
  </p:sldIdLst>
  <p:sldSz cx="43891200" cy="32918400"/>
  <p:notesSz cx="6953250" cy="9239250"/>
  <p:defaultTextStyle>
    <a:defPPr>
      <a:defRPr lang="en-US"/>
    </a:defPPr>
    <a:lvl1pPr algn="ctr" rtl="0" fontAlgn="base">
      <a:spcBef>
        <a:spcPct val="0"/>
      </a:spcBef>
      <a:spcAft>
        <a:spcPct val="0"/>
      </a:spcAft>
      <a:defRPr sz="4300" b="1" kern="1200">
        <a:solidFill>
          <a:srgbClr val="FF9900"/>
        </a:solidFill>
        <a:latin typeface="Arial" charset="0"/>
        <a:ea typeface="+mn-ea"/>
        <a:cs typeface="+mn-cs"/>
      </a:defRPr>
    </a:lvl1pPr>
    <a:lvl2pPr marL="457200" algn="ctr" rtl="0" fontAlgn="base">
      <a:spcBef>
        <a:spcPct val="0"/>
      </a:spcBef>
      <a:spcAft>
        <a:spcPct val="0"/>
      </a:spcAft>
      <a:defRPr sz="4300" b="1" kern="1200">
        <a:solidFill>
          <a:srgbClr val="FF9900"/>
        </a:solidFill>
        <a:latin typeface="Arial" charset="0"/>
        <a:ea typeface="+mn-ea"/>
        <a:cs typeface="+mn-cs"/>
      </a:defRPr>
    </a:lvl2pPr>
    <a:lvl3pPr marL="914400" algn="ctr" rtl="0" fontAlgn="base">
      <a:spcBef>
        <a:spcPct val="0"/>
      </a:spcBef>
      <a:spcAft>
        <a:spcPct val="0"/>
      </a:spcAft>
      <a:defRPr sz="4300" b="1" kern="1200">
        <a:solidFill>
          <a:srgbClr val="FF9900"/>
        </a:solidFill>
        <a:latin typeface="Arial" charset="0"/>
        <a:ea typeface="+mn-ea"/>
        <a:cs typeface="+mn-cs"/>
      </a:defRPr>
    </a:lvl3pPr>
    <a:lvl4pPr marL="1371600" algn="ctr" rtl="0" fontAlgn="base">
      <a:spcBef>
        <a:spcPct val="0"/>
      </a:spcBef>
      <a:spcAft>
        <a:spcPct val="0"/>
      </a:spcAft>
      <a:defRPr sz="4300" b="1" kern="1200">
        <a:solidFill>
          <a:srgbClr val="FF9900"/>
        </a:solidFill>
        <a:latin typeface="Arial" charset="0"/>
        <a:ea typeface="+mn-ea"/>
        <a:cs typeface="+mn-cs"/>
      </a:defRPr>
    </a:lvl4pPr>
    <a:lvl5pPr marL="1828800" algn="ctr" rtl="0" fontAlgn="base">
      <a:spcBef>
        <a:spcPct val="0"/>
      </a:spcBef>
      <a:spcAft>
        <a:spcPct val="0"/>
      </a:spcAft>
      <a:defRPr sz="4300" b="1" kern="1200">
        <a:solidFill>
          <a:srgbClr val="FF9900"/>
        </a:solidFill>
        <a:latin typeface="Arial" charset="0"/>
        <a:ea typeface="+mn-ea"/>
        <a:cs typeface="+mn-cs"/>
      </a:defRPr>
    </a:lvl5pPr>
    <a:lvl6pPr marL="2286000" algn="l" defTabSz="914400" rtl="0" eaLnBrk="1" latinLnBrk="0" hangingPunct="1">
      <a:defRPr sz="4300" b="1" kern="1200">
        <a:solidFill>
          <a:srgbClr val="FF9900"/>
        </a:solidFill>
        <a:latin typeface="Arial" charset="0"/>
        <a:ea typeface="+mn-ea"/>
        <a:cs typeface="+mn-cs"/>
      </a:defRPr>
    </a:lvl6pPr>
    <a:lvl7pPr marL="2743200" algn="l" defTabSz="914400" rtl="0" eaLnBrk="1" latinLnBrk="0" hangingPunct="1">
      <a:defRPr sz="4300" b="1" kern="1200">
        <a:solidFill>
          <a:srgbClr val="FF9900"/>
        </a:solidFill>
        <a:latin typeface="Arial" charset="0"/>
        <a:ea typeface="+mn-ea"/>
        <a:cs typeface="+mn-cs"/>
      </a:defRPr>
    </a:lvl7pPr>
    <a:lvl8pPr marL="3200400" algn="l" defTabSz="914400" rtl="0" eaLnBrk="1" latinLnBrk="0" hangingPunct="1">
      <a:defRPr sz="4300" b="1" kern="1200">
        <a:solidFill>
          <a:srgbClr val="FF9900"/>
        </a:solidFill>
        <a:latin typeface="Arial" charset="0"/>
        <a:ea typeface="+mn-ea"/>
        <a:cs typeface="+mn-cs"/>
      </a:defRPr>
    </a:lvl8pPr>
    <a:lvl9pPr marL="3657600" algn="l" defTabSz="914400" rtl="0" eaLnBrk="1" latinLnBrk="0" hangingPunct="1">
      <a:defRPr sz="4300" b="1" kern="1200">
        <a:solidFill>
          <a:srgbClr val="FF9900"/>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50"/>
    <a:srgbClr val="D40002"/>
    <a:srgbClr val="FF9900"/>
    <a:srgbClr val="990000"/>
    <a:srgbClr val="00126A"/>
    <a:srgbClr val="000066"/>
    <a:srgbClr val="000622"/>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658" autoAdjust="0"/>
    <p:restoredTop sz="94575" autoAdjust="0"/>
  </p:normalViewPr>
  <p:slideViewPr>
    <p:cSldViewPr>
      <p:cViewPr varScale="1">
        <p:scale>
          <a:sx n="27" d="100"/>
          <a:sy n="27" d="100"/>
        </p:scale>
        <p:origin x="1528" y="26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307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910" tIns="46455" rIns="92910" bIns="46455" numCol="1" anchor="t" anchorCtr="0" compatLnSpc="1">
            <a:prstTxWarp prst="textNoShape">
              <a:avLst/>
            </a:prstTxWarp>
          </a:bodyPr>
          <a:lstStyle>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8" y="0"/>
            <a:ext cx="301307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910" tIns="46455" rIns="92910" bIns="46455" numCol="1" anchor="t" anchorCtr="0" compatLnSpc="1">
            <a:prstTxWarp prst="textNoShape">
              <a:avLst/>
            </a:prstTxWarp>
          </a:bodyPr>
          <a:lstStyle>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0" y="8775700"/>
            <a:ext cx="301307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910" tIns="46455" rIns="92910" bIns="46455" numCol="1" anchor="b" anchorCtr="0" compatLnSpc="1">
            <a:prstTxWarp prst="textNoShape">
              <a:avLst/>
            </a:prstTxWarp>
          </a:bodyPr>
          <a:lstStyle>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8" y="8775700"/>
            <a:ext cx="301307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910" tIns="46455" rIns="92910" bIns="46455" numCol="1" anchor="b" anchorCtr="0" compatLnSpc="1">
            <a:prstTxWarp prst="textNoShape">
              <a:avLst/>
            </a:prstTxWarp>
          </a:bodyPr>
          <a:lstStyle>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342"/>
            <a:ext cx="32918400" cy="11460480"/>
          </a:xfrm>
        </p:spPr>
        <p:txBody>
          <a:bodyPr anchor="b"/>
          <a:lstStyle>
            <a:lvl1pPr algn="ctr">
              <a:defRPr sz="21600"/>
            </a:lvl1pPr>
          </a:lstStyle>
          <a:p>
            <a:r>
              <a:rPr lang="en-US" smtClean="0"/>
              <a:t>Click to edit Master title style</a:t>
            </a:r>
            <a:endParaRPr lang="en-US"/>
          </a:p>
        </p:txBody>
      </p:sp>
      <p:sp>
        <p:nvSpPr>
          <p:cNvPr id="3" name="Subtitle 2"/>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EDBB11-81A3-4CFA-BA97-1ABE9A8F32CF}"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5ECC0F7-0140-4FFA-BB4D-270D63D3C30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52600"/>
            <a:ext cx="9464040" cy="278968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7520"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C1B9D64-3336-481D-94A5-F579BB4A8A39}"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7" y="1317625"/>
            <a:ext cx="39503350" cy="5486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2193927" y="7680326"/>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21802" y="7680326"/>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193927" y="18619788"/>
            <a:ext cx="19675475" cy="10787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22021802" y="18619788"/>
            <a:ext cx="19675475" cy="10787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70500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940B6B-3169-44D4-847B-7863905C32CF}"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06745"/>
            <a:ext cx="37856160" cy="13693138"/>
          </a:xfrm>
        </p:spPr>
        <p:txBody>
          <a:bodyPr anchor="b"/>
          <a:lstStyle>
            <a:lvl1pPr>
              <a:defRPr sz="21600"/>
            </a:lvl1pPr>
          </a:lstStyle>
          <a:p>
            <a:r>
              <a:rPr lang="en-US" smtClean="0"/>
              <a:t>Click to edit Master title style</a:t>
            </a:r>
            <a:endParaRPr lang="en-US"/>
          </a:p>
        </p:txBody>
      </p:sp>
      <p:sp>
        <p:nvSpPr>
          <p:cNvPr id="3" name="Text Placeholder 2"/>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3A4FA6-7C07-49C1-973B-224AB06B993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302B25C-7078-4EDD-9EEA-F171F39DFD5B}"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3"/>
            <a:ext cx="37856160" cy="63627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3023239" y="12024360"/>
            <a:ext cx="18568033"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22219920"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2F454DA-B8E5-407C-A8B0-B2982CBF7185}"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65CC813-0CE0-4F7E-9B7F-FCCCD6CE886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5D3508A-868C-432E-A93E-3C5AF7B204C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Content Placeholder 2"/>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EB5CAF5-4FB5-4E33-861E-BCE1A1103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Picture Placeholder 2"/>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1738493-E10F-4F1A-B075-F4B94CA41991}"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pPr>
              <a:defRPr/>
            </a:pPr>
            <a:fld id="{B42DBB13-E718-4C9A-AC99-89A36AFA8FDE}" type="slidenum">
              <a:rPr lang="en-US" smtClean="0"/>
              <a:pPr>
                <a:defRPr/>
              </a:pPr>
              <a:t>‹#›</a:t>
            </a:fld>
            <a:endParaRPr lang="en-US"/>
          </a:p>
        </p:txBody>
      </p:sp>
    </p:spTree>
    <p:extLst>
      <p:ext uri="{BB962C8B-B14F-4D97-AF65-F5344CB8AC3E}">
        <p14:creationId xmlns:p14="http://schemas.microsoft.com/office/powerpoint/2010/main" val="10864972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gif"/><Relationship Id="rId6" Type="http://schemas.openxmlformats.org/officeDocument/2006/relationships/image" Target="../media/image5.jpg"/><Relationship Id="rId7" Type="http://schemas.openxmlformats.org/officeDocument/2006/relationships/image" Target="../media/image6.gif"/><Relationship Id="rId1" Type="http://schemas.openxmlformats.org/officeDocument/2006/relationships/slideLayout" Target="../slideLayouts/slideLayout1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 name="Text Box 161"/>
          <p:cNvSpPr txBox="1">
            <a:spLocks noChangeArrowheads="1"/>
          </p:cNvSpPr>
          <p:nvPr/>
        </p:nvSpPr>
        <p:spPr bwMode="auto">
          <a:xfrm>
            <a:off x="39852600" y="10275888"/>
            <a:ext cx="3048000"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4300" b="1">
                <a:solidFill>
                  <a:srgbClr val="FF9900"/>
                </a:solidFill>
                <a:latin typeface="Arial" charset="0"/>
              </a:defRPr>
            </a:lvl1pPr>
            <a:lvl2pPr marL="742950" indent="-285750" eaLnBrk="0" hangingPunct="0">
              <a:defRPr sz="4300" b="1">
                <a:solidFill>
                  <a:srgbClr val="FF9900"/>
                </a:solidFill>
                <a:latin typeface="Arial" charset="0"/>
              </a:defRPr>
            </a:lvl2pPr>
            <a:lvl3pPr marL="1143000" indent="-228600" eaLnBrk="0" hangingPunct="0">
              <a:defRPr sz="4300" b="1">
                <a:solidFill>
                  <a:srgbClr val="FF9900"/>
                </a:solidFill>
                <a:latin typeface="Arial" charset="0"/>
              </a:defRPr>
            </a:lvl3pPr>
            <a:lvl4pPr marL="1600200" indent="-228600" eaLnBrk="0" hangingPunct="0">
              <a:defRPr sz="4300" b="1">
                <a:solidFill>
                  <a:srgbClr val="FF9900"/>
                </a:solidFill>
                <a:latin typeface="Arial" charset="0"/>
              </a:defRPr>
            </a:lvl4pPr>
            <a:lvl5pPr marL="2057400" indent="-228600" eaLnBrk="0" hangingPunct="0">
              <a:defRPr sz="4300" b="1">
                <a:solidFill>
                  <a:srgbClr val="FF9900"/>
                </a:solidFill>
                <a:latin typeface="Arial" charset="0"/>
              </a:defRPr>
            </a:lvl5pPr>
            <a:lvl6pPr marL="2514600" indent="-228600" algn="ctr" eaLnBrk="0" fontAlgn="base" hangingPunct="0">
              <a:spcBef>
                <a:spcPct val="0"/>
              </a:spcBef>
              <a:spcAft>
                <a:spcPct val="0"/>
              </a:spcAft>
              <a:defRPr sz="4300" b="1">
                <a:solidFill>
                  <a:srgbClr val="FF9900"/>
                </a:solidFill>
                <a:latin typeface="Arial" charset="0"/>
              </a:defRPr>
            </a:lvl6pPr>
            <a:lvl7pPr marL="2971800" indent="-228600" algn="ctr" eaLnBrk="0" fontAlgn="base" hangingPunct="0">
              <a:spcBef>
                <a:spcPct val="0"/>
              </a:spcBef>
              <a:spcAft>
                <a:spcPct val="0"/>
              </a:spcAft>
              <a:defRPr sz="4300" b="1">
                <a:solidFill>
                  <a:srgbClr val="FF9900"/>
                </a:solidFill>
                <a:latin typeface="Arial" charset="0"/>
              </a:defRPr>
            </a:lvl7pPr>
            <a:lvl8pPr marL="3429000" indent="-228600" algn="ctr" eaLnBrk="0" fontAlgn="base" hangingPunct="0">
              <a:spcBef>
                <a:spcPct val="0"/>
              </a:spcBef>
              <a:spcAft>
                <a:spcPct val="0"/>
              </a:spcAft>
              <a:defRPr sz="4300" b="1">
                <a:solidFill>
                  <a:srgbClr val="FF9900"/>
                </a:solidFill>
                <a:latin typeface="Arial" charset="0"/>
              </a:defRPr>
            </a:lvl8pPr>
            <a:lvl9pPr marL="3886200" indent="-228600" algn="ctr" eaLnBrk="0" fontAlgn="base" hangingPunct="0">
              <a:spcBef>
                <a:spcPct val="0"/>
              </a:spcBef>
              <a:spcAft>
                <a:spcPct val="0"/>
              </a:spcAft>
              <a:defRPr sz="4300" b="1">
                <a:solidFill>
                  <a:srgbClr val="FF9900"/>
                </a:solidFill>
                <a:latin typeface="Arial" charset="0"/>
              </a:defRPr>
            </a:lvl9pPr>
          </a:lstStyle>
          <a:p>
            <a:pPr algn="l" eaLnBrk="1" hangingPunct="1">
              <a:spcBef>
                <a:spcPct val="50000"/>
              </a:spcBef>
            </a:pPr>
            <a:endParaRPr lang="en-US" sz="3000" b="0">
              <a:solidFill>
                <a:schemeClr val="tx1"/>
              </a:solidFill>
              <a:latin typeface="Calibri" charset="0"/>
              <a:ea typeface="Calibri" charset="0"/>
              <a:cs typeface="Calibri" charset="0"/>
            </a:endParaRPr>
          </a:p>
        </p:txBody>
      </p:sp>
      <p:sp>
        <p:nvSpPr>
          <p:cNvPr id="27" name="Rectangle 26"/>
          <p:cNvSpPr/>
          <p:nvPr/>
        </p:nvSpPr>
        <p:spPr bwMode="auto">
          <a:xfrm>
            <a:off x="634127" y="3105471"/>
            <a:ext cx="8229600" cy="8229600"/>
          </a:xfrm>
          <a:prstGeom prst="rect">
            <a:avLst/>
          </a:prstGeom>
          <a:solidFill>
            <a:srgbClr val="D4000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smtClean="0">
              <a:ln>
                <a:noFill/>
              </a:ln>
              <a:solidFill>
                <a:srgbClr val="FF9900"/>
              </a:solidFill>
              <a:effectLst/>
              <a:latin typeface="Calibri" charset="0"/>
              <a:ea typeface="Calibri" charset="0"/>
              <a:cs typeface="Calibri" charset="0"/>
            </a:endParaRPr>
          </a:p>
        </p:txBody>
      </p:sp>
      <p:sp>
        <p:nvSpPr>
          <p:cNvPr id="28" name="Rectangle 27"/>
          <p:cNvSpPr/>
          <p:nvPr/>
        </p:nvSpPr>
        <p:spPr bwMode="auto">
          <a:xfrm>
            <a:off x="9304405" y="3020782"/>
            <a:ext cx="8229600" cy="82296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smtClean="0">
              <a:ln>
                <a:noFill/>
              </a:ln>
              <a:solidFill>
                <a:srgbClr val="FF9900"/>
              </a:solidFill>
              <a:effectLst/>
              <a:latin typeface="Calibri" charset="0"/>
              <a:ea typeface="Calibri" charset="0"/>
              <a:cs typeface="Calibri" charset="0"/>
            </a:endParaRPr>
          </a:p>
        </p:txBody>
      </p:sp>
      <p:sp>
        <p:nvSpPr>
          <p:cNvPr id="29" name="Rectangle 28"/>
          <p:cNvSpPr/>
          <p:nvPr/>
        </p:nvSpPr>
        <p:spPr bwMode="auto">
          <a:xfrm>
            <a:off x="17874469" y="3014827"/>
            <a:ext cx="8229600" cy="8229600"/>
          </a:xfrm>
          <a:prstGeom prst="rect">
            <a:avLst/>
          </a:prstGeom>
          <a:solidFill>
            <a:srgbClr val="0033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smtClean="0">
              <a:ln>
                <a:noFill/>
              </a:ln>
              <a:solidFill>
                <a:srgbClr val="FF9900"/>
              </a:solidFill>
              <a:effectLst/>
              <a:latin typeface="Calibri" charset="0"/>
              <a:ea typeface="Calibri" charset="0"/>
              <a:cs typeface="Calibri" charset="0"/>
            </a:endParaRPr>
          </a:p>
        </p:txBody>
      </p:sp>
      <p:sp>
        <p:nvSpPr>
          <p:cNvPr id="30" name="Rectangle 29"/>
          <p:cNvSpPr/>
          <p:nvPr/>
        </p:nvSpPr>
        <p:spPr bwMode="auto">
          <a:xfrm>
            <a:off x="17860139" y="11409684"/>
            <a:ext cx="8229600" cy="82296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smtClean="0">
              <a:ln>
                <a:noFill/>
              </a:ln>
              <a:solidFill>
                <a:srgbClr val="FF9900"/>
              </a:solidFill>
              <a:effectLst/>
              <a:latin typeface="Calibri" charset="0"/>
              <a:ea typeface="Calibri" charset="0"/>
              <a:cs typeface="Calibri" charset="0"/>
            </a:endParaRPr>
          </a:p>
        </p:txBody>
      </p:sp>
      <p:sp>
        <p:nvSpPr>
          <p:cNvPr id="31" name="Rectangle 30"/>
          <p:cNvSpPr/>
          <p:nvPr/>
        </p:nvSpPr>
        <p:spPr bwMode="auto">
          <a:xfrm>
            <a:off x="17918623" y="19835600"/>
            <a:ext cx="8229600" cy="8229600"/>
          </a:xfrm>
          <a:prstGeom prst="rect">
            <a:avLst/>
          </a:prstGeom>
          <a:solidFill>
            <a:srgbClr val="0033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smtClean="0">
              <a:ln>
                <a:noFill/>
              </a:ln>
              <a:solidFill>
                <a:srgbClr val="FF9900"/>
              </a:solidFill>
              <a:effectLst/>
              <a:latin typeface="Calibri" charset="0"/>
              <a:ea typeface="Calibri" charset="0"/>
              <a:cs typeface="Calibri" charset="0"/>
            </a:endParaRPr>
          </a:p>
        </p:txBody>
      </p:sp>
      <p:sp>
        <p:nvSpPr>
          <p:cNvPr id="32" name="Rectangle 31"/>
          <p:cNvSpPr/>
          <p:nvPr/>
        </p:nvSpPr>
        <p:spPr bwMode="auto">
          <a:xfrm>
            <a:off x="26434647" y="19835600"/>
            <a:ext cx="8229600" cy="822960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smtClean="0">
              <a:ln>
                <a:noFill/>
              </a:ln>
              <a:solidFill>
                <a:srgbClr val="FF9900"/>
              </a:solidFill>
              <a:effectLst/>
              <a:latin typeface="Calibri" charset="0"/>
              <a:ea typeface="Calibri" charset="0"/>
              <a:cs typeface="Calibri" charset="0"/>
            </a:endParaRPr>
          </a:p>
        </p:txBody>
      </p:sp>
      <p:sp>
        <p:nvSpPr>
          <p:cNvPr id="33" name="Rectangle 32"/>
          <p:cNvSpPr/>
          <p:nvPr/>
        </p:nvSpPr>
        <p:spPr bwMode="auto">
          <a:xfrm>
            <a:off x="35024758" y="19848852"/>
            <a:ext cx="8229600" cy="8229600"/>
          </a:xfrm>
          <a:prstGeom prst="rect">
            <a:avLst/>
          </a:prstGeom>
          <a:solidFill>
            <a:srgbClr val="0033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0" i="0" u="none" strike="noStrike" normalizeH="0" baseline="0" smtClean="0">
              <a:ln w="0"/>
              <a:gradFill>
                <a:gsLst>
                  <a:gs pos="21000">
                    <a:srgbClr val="53575C"/>
                  </a:gs>
                  <a:gs pos="88000">
                    <a:srgbClr val="C5C7CA"/>
                  </a:gs>
                </a:gsLst>
                <a:lin ang="5400000"/>
              </a:gradFill>
              <a:latin typeface="Calibri" charset="0"/>
              <a:ea typeface="Calibri" charset="0"/>
              <a:cs typeface="Calibri" charset="0"/>
            </a:endParaRPr>
          </a:p>
        </p:txBody>
      </p:sp>
      <p:sp>
        <p:nvSpPr>
          <p:cNvPr id="8" name="TextBox 7"/>
          <p:cNvSpPr txBox="1"/>
          <p:nvPr/>
        </p:nvSpPr>
        <p:spPr>
          <a:xfrm>
            <a:off x="442224" y="700564"/>
            <a:ext cx="25570156" cy="2862322"/>
          </a:xfrm>
          <a:prstGeom prst="rect">
            <a:avLst/>
          </a:prstGeom>
          <a:noFill/>
        </p:spPr>
        <p:txBody>
          <a:bodyPr wrap="square" rtlCol="0">
            <a:spAutoFit/>
          </a:bodyPr>
          <a:lstStyle/>
          <a:p>
            <a:pPr algn="l"/>
            <a:r>
              <a:rPr lang="en-US" sz="18000" dirty="0" smtClean="0">
                <a:ln w="12700">
                  <a:solidFill>
                    <a:schemeClr val="tx1"/>
                  </a:solidFill>
                </a:ln>
                <a:solidFill>
                  <a:schemeClr val="tx1">
                    <a:alpha val="89000"/>
                  </a:schemeClr>
                </a:solidFill>
                <a:effectLst>
                  <a:glow rad="101600">
                    <a:schemeClr val="accent1">
                      <a:satMod val="175000"/>
                      <a:alpha val="40000"/>
                    </a:schemeClr>
                  </a:glow>
                  <a:reflection stA="0" endPos="65000" dist="50800" dir="5400000" sy="-100000" algn="bl" rotWithShape="0"/>
                </a:effectLst>
                <a:latin typeface="Lao MN" charset="0"/>
                <a:ea typeface="Lao MN" charset="0"/>
                <a:cs typeface="Lao MN" charset="0"/>
              </a:rPr>
              <a:t>S N A K E</a:t>
            </a:r>
            <a:endParaRPr lang="en-US" sz="18000" dirty="0">
              <a:ln w="12700">
                <a:solidFill>
                  <a:schemeClr val="tx1"/>
                </a:solidFill>
              </a:ln>
              <a:solidFill>
                <a:schemeClr val="tx1">
                  <a:alpha val="89000"/>
                </a:schemeClr>
              </a:solidFill>
              <a:effectLst>
                <a:glow rad="101600">
                  <a:schemeClr val="accent1">
                    <a:satMod val="175000"/>
                    <a:alpha val="40000"/>
                  </a:schemeClr>
                </a:glow>
                <a:reflection stA="0" endPos="65000" dist="50800" dir="5400000" sy="-100000" algn="bl" rotWithShape="0"/>
              </a:effectLst>
              <a:latin typeface="Lao MN" charset="0"/>
              <a:ea typeface="Lao MN" charset="0"/>
              <a:cs typeface="Lao MN" charset="0"/>
            </a:endParaRPr>
          </a:p>
        </p:txBody>
      </p:sp>
      <p:sp>
        <p:nvSpPr>
          <p:cNvPr id="9" name="TextBox 8"/>
          <p:cNvSpPr txBox="1"/>
          <p:nvPr/>
        </p:nvSpPr>
        <p:spPr>
          <a:xfrm>
            <a:off x="11757039" y="677639"/>
            <a:ext cx="15104164" cy="2062103"/>
          </a:xfrm>
          <a:prstGeom prst="rect">
            <a:avLst/>
          </a:prstGeom>
          <a:noFill/>
        </p:spPr>
        <p:txBody>
          <a:bodyPr wrap="square" rtlCol="0">
            <a:spAutoFit/>
          </a:bodyPr>
          <a:lstStyle/>
          <a:p>
            <a:pPr algn="l"/>
            <a:r>
              <a:rPr lang="en-US" sz="8000" dirty="0" smtClean="0">
                <a:solidFill>
                  <a:schemeClr val="tx1">
                    <a:alpha val="89000"/>
                  </a:schemeClr>
                </a:solidFill>
                <a:effectLst>
                  <a:glow rad="50800">
                    <a:schemeClr val="accent1">
                      <a:alpha val="18000"/>
                    </a:schemeClr>
                  </a:glow>
                </a:effectLst>
                <a:latin typeface="Calibri" charset="0"/>
                <a:ea typeface="Calibri" charset="0"/>
                <a:cs typeface="Calibri" charset="0"/>
              </a:rPr>
              <a:t>Danielle Bottiger &amp; Elizabeth Ding</a:t>
            </a:r>
            <a:endParaRPr lang="en-US" sz="8000" dirty="0">
              <a:solidFill>
                <a:schemeClr val="tx1">
                  <a:alpha val="89000"/>
                </a:schemeClr>
              </a:solidFill>
              <a:effectLst>
                <a:glow rad="50800">
                  <a:schemeClr val="accent1">
                    <a:alpha val="18000"/>
                  </a:schemeClr>
                </a:glow>
              </a:effectLst>
              <a:latin typeface="Calibri" charset="0"/>
              <a:ea typeface="Calibri" charset="0"/>
              <a:cs typeface="Calibri" charset="0"/>
            </a:endParaRPr>
          </a:p>
          <a:p>
            <a:pPr algn="l"/>
            <a:r>
              <a:rPr lang="en-US" sz="4800" dirty="0" smtClean="0">
                <a:solidFill>
                  <a:schemeClr val="tx1">
                    <a:alpha val="89000"/>
                  </a:schemeClr>
                </a:solidFill>
                <a:effectLst>
                  <a:glow rad="50800">
                    <a:schemeClr val="accent1">
                      <a:alpha val="18000"/>
                    </a:schemeClr>
                  </a:glow>
                </a:effectLst>
                <a:latin typeface="Calibri" charset="0"/>
                <a:ea typeface="Calibri" charset="0"/>
                <a:cs typeface="Calibri" charset="0"/>
              </a:rPr>
              <a:t>Professor Kent Lee &amp; Kiran Tomlinson</a:t>
            </a:r>
            <a:endParaRPr lang="en-US" sz="4800" dirty="0">
              <a:solidFill>
                <a:schemeClr val="tx1">
                  <a:alpha val="89000"/>
                </a:schemeClr>
              </a:solidFill>
              <a:effectLst>
                <a:glow rad="50800">
                  <a:schemeClr val="accent1">
                    <a:alpha val="18000"/>
                  </a:schemeClr>
                </a:glow>
              </a:effectLst>
              <a:latin typeface="Calibri" charset="0"/>
              <a:ea typeface="Calibri" charset="0"/>
              <a:cs typeface="Calibri" charset="0"/>
            </a:endParaRPr>
          </a:p>
        </p:txBody>
      </p:sp>
      <p:sp>
        <p:nvSpPr>
          <p:cNvPr id="10" name="TextBox 9"/>
          <p:cNvSpPr txBox="1"/>
          <p:nvPr/>
        </p:nvSpPr>
        <p:spPr>
          <a:xfrm>
            <a:off x="1256244" y="3585811"/>
            <a:ext cx="7086600" cy="1107996"/>
          </a:xfrm>
          <a:prstGeom prst="rect">
            <a:avLst/>
          </a:prstGeom>
          <a:noFill/>
        </p:spPr>
        <p:txBody>
          <a:bodyPr wrap="square" rtlCol="0">
            <a:spAutoFit/>
          </a:bodyPr>
          <a:lstStyle/>
          <a:p>
            <a:pPr algn="r"/>
            <a:r>
              <a:rPr lang="en-US" sz="6600" dirty="0" smtClean="0">
                <a:solidFill>
                  <a:schemeClr val="bg1"/>
                </a:solidFill>
                <a:latin typeface="Lao MN" charset="0"/>
                <a:ea typeface="Lao MN" charset="0"/>
                <a:cs typeface="Lao MN" charset="0"/>
              </a:rPr>
              <a:t>Apple</a:t>
            </a:r>
            <a:endParaRPr lang="en-US" sz="6600" dirty="0">
              <a:solidFill>
                <a:schemeClr val="bg1"/>
              </a:solidFill>
              <a:latin typeface="Lao MN" charset="0"/>
              <a:ea typeface="Lao MN" charset="0"/>
              <a:cs typeface="Lao MN" charset="0"/>
            </a:endParaRPr>
          </a:p>
        </p:txBody>
      </p:sp>
      <p:sp>
        <p:nvSpPr>
          <p:cNvPr id="41" name="TextBox 40"/>
          <p:cNvSpPr txBox="1"/>
          <p:nvPr/>
        </p:nvSpPr>
        <p:spPr>
          <a:xfrm>
            <a:off x="10047591" y="3585811"/>
            <a:ext cx="7086600" cy="1107996"/>
          </a:xfrm>
          <a:prstGeom prst="rect">
            <a:avLst/>
          </a:prstGeom>
          <a:noFill/>
        </p:spPr>
        <p:txBody>
          <a:bodyPr wrap="square" rtlCol="0">
            <a:spAutoFit/>
          </a:bodyPr>
          <a:lstStyle/>
          <a:p>
            <a:pPr algn="r"/>
            <a:r>
              <a:rPr lang="en-US" sz="6600" dirty="0" smtClean="0">
                <a:solidFill>
                  <a:schemeClr val="bg1"/>
                </a:solidFill>
                <a:latin typeface="Lao MN" charset="0"/>
                <a:ea typeface="Lao MN" charset="0"/>
                <a:cs typeface="Lao MN" charset="0"/>
              </a:rPr>
              <a:t>Snake</a:t>
            </a:r>
            <a:endParaRPr lang="en-US" sz="6600" dirty="0">
              <a:solidFill>
                <a:schemeClr val="bg1"/>
              </a:solidFill>
              <a:latin typeface="Lao MN" charset="0"/>
              <a:ea typeface="Lao MN" charset="0"/>
              <a:cs typeface="Lao MN" charset="0"/>
            </a:endParaRPr>
          </a:p>
        </p:txBody>
      </p:sp>
      <p:sp>
        <p:nvSpPr>
          <p:cNvPr id="42" name="TextBox 41"/>
          <p:cNvSpPr txBox="1"/>
          <p:nvPr/>
        </p:nvSpPr>
        <p:spPr>
          <a:xfrm>
            <a:off x="18700587" y="12274976"/>
            <a:ext cx="7086600" cy="1107996"/>
          </a:xfrm>
          <a:prstGeom prst="rect">
            <a:avLst/>
          </a:prstGeom>
          <a:noFill/>
        </p:spPr>
        <p:txBody>
          <a:bodyPr wrap="square" rtlCol="0">
            <a:spAutoFit/>
          </a:bodyPr>
          <a:lstStyle/>
          <a:p>
            <a:pPr algn="r"/>
            <a:r>
              <a:rPr lang="en-US" sz="6600" dirty="0" smtClean="0">
                <a:solidFill>
                  <a:schemeClr val="bg1"/>
                </a:solidFill>
                <a:latin typeface="Lao MN" charset="0"/>
                <a:ea typeface="Lao MN" charset="0"/>
                <a:cs typeface="Lao MN" charset="0"/>
              </a:rPr>
              <a:t>Keyboard</a:t>
            </a:r>
            <a:endParaRPr lang="en-US" sz="6600" dirty="0">
              <a:solidFill>
                <a:schemeClr val="bg1"/>
              </a:solidFill>
              <a:latin typeface="Lao MN" charset="0"/>
              <a:ea typeface="Lao MN" charset="0"/>
              <a:cs typeface="Lao MN" charset="0"/>
            </a:endParaRPr>
          </a:p>
        </p:txBody>
      </p:sp>
      <p:sp>
        <p:nvSpPr>
          <p:cNvPr id="43" name="TextBox 42"/>
          <p:cNvSpPr txBox="1"/>
          <p:nvPr/>
        </p:nvSpPr>
        <p:spPr>
          <a:xfrm>
            <a:off x="25954104" y="20123549"/>
            <a:ext cx="8213036" cy="2123658"/>
          </a:xfrm>
          <a:prstGeom prst="rect">
            <a:avLst/>
          </a:prstGeom>
          <a:noFill/>
        </p:spPr>
        <p:txBody>
          <a:bodyPr wrap="square" rtlCol="0">
            <a:spAutoFit/>
          </a:bodyPr>
          <a:lstStyle/>
          <a:p>
            <a:pPr algn="r"/>
            <a:r>
              <a:rPr lang="en-US" sz="6600" dirty="0" smtClean="0">
                <a:solidFill>
                  <a:schemeClr val="bg1"/>
                </a:solidFill>
                <a:latin typeface="Lao MN" charset="0"/>
                <a:ea typeface="Lao MN" charset="0"/>
                <a:cs typeface="Lao MN" charset="0"/>
              </a:rPr>
              <a:t>Loading an Old Game</a:t>
            </a:r>
            <a:endParaRPr lang="en-US" sz="6600" dirty="0">
              <a:solidFill>
                <a:schemeClr val="bg1"/>
              </a:solidFill>
              <a:latin typeface="Lao MN" charset="0"/>
              <a:ea typeface="Lao MN" charset="0"/>
              <a:cs typeface="Lao MN" charset="0"/>
            </a:endParaRPr>
          </a:p>
        </p:txBody>
      </p:sp>
      <p:sp>
        <p:nvSpPr>
          <p:cNvPr id="44" name="TextBox 43"/>
          <p:cNvSpPr txBox="1"/>
          <p:nvPr/>
        </p:nvSpPr>
        <p:spPr>
          <a:xfrm>
            <a:off x="18496483" y="20365420"/>
            <a:ext cx="7086600" cy="1107996"/>
          </a:xfrm>
          <a:prstGeom prst="rect">
            <a:avLst/>
          </a:prstGeom>
          <a:noFill/>
        </p:spPr>
        <p:txBody>
          <a:bodyPr wrap="square" rtlCol="0">
            <a:spAutoFit/>
          </a:bodyPr>
          <a:lstStyle/>
          <a:p>
            <a:pPr algn="r"/>
            <a:r>
              <a:rPr lang="en-US" sz="6600" dirty="0" smtClean="0">
                <a:solidFill>
                  <a:schemeClr val="bg1"/>
                </a:solidFill>
                <a:latin typeface="Lao MN" charset="0"/>
                <a:ea typeface="Lao MN" charset="0"/>
                <a:cs typeface="Lao MN" charset="0"/>
              </a:rPr>
              <a:t>Music</a:t>
            </a:r>
            <a:endParaRPr lang="en-US" sz="6600" dirty="0">
              <a:solidFill>
                <a:schemeClr val="bg1"/>
              </a:solidFill>
              <a:latin typeface="Lao MN" charset="0"/>
              <a:ea typeface="Lao MN" charset="0"/>
              <a:cs typeface="Lao MN" charset="0"/>
            </a:endParaRPr>
          </a:p>
        </p:txBody>
      </p:sp>
      <p:sp>
        <p:nvSpPr>
          <p:cNvPr id="45" name="TextBox 44"/>
          <p:cNvSpPr txBox="1"/>
          <p:nvPr/>
        </p:nvSpPr>
        <p:spPr>
          <a:xfrm>
            <a:off x="35054875" y="20359151"/>
            <a:ext cx="7772210" cy="2123658"/>
          </a:xfrm>
          <a:prstGeom prst="rect">
            <a:avLst/>
          </a:prstGeom>
          <a:noFill/>
        </p:spPr>
        <p:txBody>
          <a:bodyPr wrap="square" rtlCol="0">
            <a:spAutoFit/>
          </a:bodyPr>
          <a:lstStyle/>
          <a:p>
            <a:pPr algn="r"/>
            <a:r>
              <a:rPr lang="en-US" sz="6600" dirty="0" smtClean="0">
                <a:solidFill>
                  <a:schemeClr val="bg1"/>
                </a:solidFill>
                <a:latin typeface="Lao MN" charset="0"/>
                <a:ea typeface="Lao MN" charset="0"/>
                <a:cs typeface="Lao MN" charset="0"/>
              </a:rPr>
              <a:t>Save a New </a:t>
            </a:r>
          </a:p>
          <a:p>
            <a:pPr algn="r"/>
            <a:r>
              <a:rPr lang="en-US" sz="6600" dirty="0" smtClean="0">
                <a:solidFill>
                  <a:schemeClr val="bg1"/>
                </a:solidFill>
                <a:latin typeface="Lao MN" charset="0"/>
                <a:ea typeface="Lao MN" charset="0"/>
                <a:cs typeface="Lao MN" charset="0"/>
              </a:rPr>
              <a:t>Game</a:t>
            </a:r>
            <a:endParaRPr lang="en-US" sz="6600" dirty="0">
              <a:solidFill>
                <a:schemeClr val="bg1"/>
              </a:solidFill>
              <a:latin typeface="Lao MN" charset="0"/>
              <a:ea typeface="Lao MN" charset="0"/>
              <a:cs typeface="Lao MN" charset="0"/>
            </a:endParaRPr>
          </a:p>
        </p:txBody>
      </p:sp>
      <p:sp>
        <p:nvSpPr>
          <p:cNvPr id="12" name="TextBox 11"/>
          <p:cNvSpPr txBox="1"/>
          <p:nvPr/>
        </p:nvSpPr>
        <p:spPr>
          <a:xfrm>
            <a:off x="26808100" y="1082281"/>
            <a:ext cx="16608722" cy="13480613"/>
          </a:xfrm>
          <a:prstGeom prst="rect">
            <a:avLst/>
          </a:prstGeom>
          <a:solidFill>
            <a:schemeClr val="bg2">
              <a:lumMod val="90000"/>
              <a:alpha val="38000"/>
            </a:schemeClr>
          </a:solidFill>
        </p:spPr>
        <p:txBody>
          <a:bodyPr wrap="square" rtlCol="0">
            <a:spAutoFit/>
          </a:bodyPr>
          <a:lstStyle/>
          <a:p>
            <a:r>
              <a:rPr lang="en-US" sz="8000" dirty="0">
                <a:solidFill>
                  <a:schemeClr val="tx1"/>
                </a:solidFill>
                <a:latin typeface="Lao MN" charset="0"/>
                <a:ea typeface="Lao MN" charset="0"/>
                <a:cs typeface="Lao MN" charset="0"/>
              </a:rPr>
              <a:t>Our </a:t>
            </a:r>
            <a:r>
              <a:rPr lang="en-US" sz="8000" dirty="0" smtClean="0">
                <a:solidFill>
                  <a:schemeClr val="tx1"/>
                </a:solidFill>
                <a:latin typeface="Lao MN" charset="0"/>
                <a:ea typeface="Lao MN" charset="0"/>
                <a:cs typeface="Lao MN" charset="0"/>
              </a:rPr>
              <a:t>Goal</a:t>
            </a:r>
          </a:p>
          <a:p>
            <a:pPr algn="l"/>
            <a:r>
              <a:rPr lang="en-US" sz="6000" dirty="0" smtClean="0">
                <a:solidFill>
                  <a:schemeClr val="tx1"/>
                </a:solidFill>
                <a:latin typeface="Calibri" charset="0"/>
                <a:ea typeface="Calibri" charset="0"/>
                <a:cs typeface="Calibri" charset="0"/>
              </a:rPr>
              <a:t>	</a:t>
            </a:r>
            <a:r>
              <a:rPr lang="en-US" sz="6200" b="0" dirty="0" smtClean="0">
                <a:solidFill>
                  <a:schemeClr val="tx1"/>
                </a:solidFill>
                <a:latin typeface="Calibri" charset="0"/>
                <a:ea typeface="Calibri" charset="0"/>
                <a:cs typeface="Calibri" charset="0"/>
              </a:rPr>
              <a:t>Our </a:t>
            </a:r>
            <a:r>
              <a:rPr lang="en-US" sz="6200" b="0" dirty="0">
                <a:solidFill>
                  <a:schemeClr val="tx1"/>
                </a:solidFill>
                <a:latin typeface="Calibri" charset="0"/>
                <a:ea typeface="Calibri" charset="0"/>
                <a:cs typeface="Calibri" charset="0"/>
              </a:rPr>
              <a:t>mission was to work together towards programming a functioning snake game with the extra feature of being able to save a current game and revisit it later. We also strived towards researching and understanding an AI algorithm, such as A*, that </a:t>
            </a:r>
            <a:r>
              <a:rPr lang="en-US" sz="6200" b="0" dirty="0" smtClean="0">
                <a:solidFill>
                  <a:schemeClr val="tx1"/>
                </a:solidFill>
                <a:latin typeface="Calibri" charset="0"/>
                <a:ea typeface="Calibri" charset="0"/>
                <a:cs typeface="Calibri" charset="0"/>
              </a:rPr>
              <a:t>would </a:t>
            </a:r>
            <a:r>
              <a:rPr lang="en-US" sz="6200" b="0" dirty="0" smtClean="0">
                <a:solidFill>
                  <a:schemeClr val="tx1"/>
                </a:solidFill>
                <a:latin typeface="Calibri" charset="0"/>
                <a:ea typeface="Calibri" charset="0"/>
                <a:cs typeface="Calibri" charset="0"/>
              </a:rPr>
              <a:t>give</a:t>
            </a:r>
          </a:p>
          <a:p>
            <a:pPr algn="l"/>
            <a:r>
              <a:rPr lang="en-US" sz="6200" b="0" dirty="0" smtClean="0">
                <a:solidFill>
                  <a:schemeClr val="tx1"/>
                </a:solidFill>
                <a:latin typeface="Calibri" charset="0"/>
                <a:ea typeface="Calibri" charset="0"/>
                <a:cs typeface="Calibri" charset="0"/>
              </a:rPr>
              <a:t>the </a:t>
            </a:r>
            <a:r>
              <a:rPr lang="en-US" sz="6200" b="0" dirty="0">
                <a:solidFill>
                  <a:schemeClr val="tx1"/>
                </a:solidFill>
                <a:latin typeface="Calibri" charset="0"/>
                <a:ea typeface="Calibri" charset="0"/>
                <a:cs typeface="Calibri" charset="0"/>
              </a:rPr>
              <a:t>snake </a:t>
            </a:r>
            <a:r>
              <a:rPr lang="en-US" sz="6200" b="0" dirty="0" smtClean="0">
                <a:solidFill>
                  <a:schemeClr val="tx1"/>
                </a:solidFill>
                <a:latin typeface="Calibri" charset="0"/>
                <a:ea typeface="Calibri" charset="0"/>
                <a:cs typeface="Calibri" charset="0"/>
              </a:rPr>
              <a:t>the </a:t>
            </a:r>
            <a:r>
              <a:rPr lang="en-US" sz="6200" b="0" dirty="0">
                <a:solidFill>
                  <a:schemeClr val="tx1"/>
                </a:solidFill>
                <a:latin typeface="Calibri" charset="0"/>
                <a:ea typeface="Calibri" charset="0"/>
                <a:cs typeface="Calibri" charset="0"/>
              </a:rPr>
              <a:t>ability to </a:t>
            </a:r>
            <a:endParaRPr lang="en-US" sz="6200" b="0" dirty="0" smtClean="0">
              <a:solidFill>
                <a:schemeClr val="tx1"/>
              </a:solidFill>
              <a:latin typeface="Calibri" charset="0"/>
              <a:ea typeface="Calibri" charset="0"/>
              <a:cs typeface="Calibri" charset="0"/>
            </a:endParaRPr>
          </a:p>
          <a:p>
            <a:pPr algn="l"/>
            <a:r>
              <a:rPr lang="en-US" sz="6200" b="0" dirty="0" smtClean="0">
                <a:solidFill>
                  <a:schemeClr val="tx1"/>
                </a:solidFill>
                <a:latin typeface="Calibri" charset="0"/>
                <a:ea typeface="Calibri" charset="0"/>
                <a:cs typeface="Calibri" charset="0"/>
              </a:rPr>
              <a:t>think </a:t>
            </a:r>
            <a:r>
              <a:rPr lang="en-US" sz="6200" b="0" dirty="0">
                <a:solidFill>
                  <a:schemeClr val="tx1"/>
                </a:solidFill>
                <a:latin typeface="Calibri" charset="0"/>
                <a:ea typeface="Calibri" charset="0"/>
                <a:cs typeface="Calibri" charset="0"/>
              </a:rPr>
              <a:t>for itself </a:t>
            </a:r>
            <a:r>
              <a:rPr lang="en-US" sz="6200" b="0" dirty="0" smtClean="0">
                <a:solidFill>
                  <a:schemeClr val="tx1"/>
                </a:solidFill>
                <a:latin typeface="Calibri" charset="0"/>
                <a:ea typeface="Calibri" charset="0"/>
                <a:cs typeface="Calibri" charset="0"/>
              </a:rPr>
              <a:t>in </a:t>
            </a:r>
            <a:r>
              <a:rPr lang="en-US" sz="6200" b="0" dirty="0">
                <a:solidFill>
                  <a:schemeClr val="tx1"/>
                </a:solidFill>
                <a:latin typeface="Calibri" charset="0"/>
                <a:ea typeface="Calibri" charset="0"/>
                <a:cs typeface="Calibri" charset="0"/>
              </a:rPr>
              <a:t>order </a:t>
            </a:r>
            <a:endParaRPr lang="en-US" sz="6200" b="0" dirty="0" smtClean="0">
              <a:solidFill>
                <a:schemeClr val="tx1"/>
              </a:solidFill>
              <a:latin typeface="Calibri" charset="0"/>
              <a:ea typeface="Calibri" charset="0"/>
              <a:cs typeface="Calibri" charset="0"/>
            </a:endParaRPr>
          </a:p>
          <a:p>
            <a:pPr algn="l"/>
            <a:r>
              <a:rPr lang="en-US" sz="6200" b="0" dirty="0" smtClean="0">
                <a:solidFill>
                  <a:schemeClr val="tx1"/>
                </a:solidFill>
                <a:latin typeface="Calibri" charset="0"/>
                <a:ea typeface="Calibri" charset="0"/>
                <a:cs typeface="Calibri" charset="0"/>
              </a:rPr>
              <a:t>to reach </a:t>
            </a:r>
            <a:r>
              <a:rPr lang="en-US" sz="6200" b="0" dirty="0">
                <a:solidFill>
                  <a:schemeClr val="tx1"/>
                </a:solidFill>
                <a:latin typeface="Calibri" charset="0"/>
                <a:ea typeface="Calibri" charset="0"/>
                <a:cs typeface="Calibri" charset="0"/>
              </a:rPr>
              <a:t>the </a:t>
            </a:r>
            <a:r>
              <a:rPr lang="en-US" sz="6200" b="0" dirty="0" smtClean="0">
                <a:solidFill>
                  <a:schemeClr val="tx1"/>
                </a:solidFill>
                <a:latin typeface="Calibri" charset="0"/>
                <a:ea typeface="Calibri" charset="0"/>
                <a:cs typeface="Calibri" charset="0"/>
              </a:rPr>
              <a:t>highest </a:t>
            </a:r>
            <a:endParaRPr lang="en-US" sz="6200" b="0" dirty="0" smtClean="0">
              <a:solidFill>
                <a:schemeClr val="tx1"/>
              </a:solidFill>
              <a:latin typeface="Calibri" charset="0"/>
              <a:ea typeface="Calibri" charset="0"/>
              <a:cs typeface="Calibri" charset="0"/>
            </a:endParaRPr>
          </a:p>
          <a:p>
            <a:pPr algn="l"/>
            <a:r>
              <a:rPr lang="en-US" sz="6200" b="0" dirty="0" smtClean="0">
                <a:solidFill>
                  <a:schemeClr val="tx1"/>
                </a:solidFill>
                <a:latin typeface="Calibri" charset="0"/>
                <a:ea typeface="Calibri" charset="0"/>
                <a:cs typeface="Calibri" charset="0"/>
              </a:rPr>
              <a:t>score possible.</a:t>
            </a:r>
          </a:p>
          <a:p>
            <a:pPr algn="l"/>
            <a:endParaRPr lang="en-US" sz="6200" b="0" dirty="0" smtClean="0">
              <a:solidFill>
                <a:schemeClr val="tx1"/>
              </a:solidFill>
              <a:latin typeface="Calibri" charset="0"/>
              <a:ea typeface="Calibri" charset="0"/>
              <a:cs typeface="Calibri" charset="0"/>
            </a:endParaRPr>
          </a:p>
          <a:p>
            <a:pPr algn="l"/>
            <a:endParaRPr lang="en-US" sz="5400" b="0" dirty="0">
              <a:solidFill>
                <a:schemeClr val="tx1"/>
              </a:solidFill>
              <a:latin typeface="Calibri" charset="0"/>
              <a:ea typeface="Calibri" charset="0"/>
              <a:cs typeface="Calibri" charset="0"/>
            </a:endParaRPr>
          </a:p>
          <a:p>
            <a:pPr algn="l"/>
            <a:endParaRPr lang="en-US" sz="5400" b="0" dirty="0">
              <a:solidFill>
                <a:schemeClr val="tx1"/>
              </a:solidFill>
              <a:latin typeface="Calibri" charset="0"/>
              <a:ea typeface="Calibri" charset="0"/>
              <a:cs typeface="Calibri" charset="0"/>
            </a:endParaRPr>
          </a:p>
        </p:txBody>
      </p:sp>
      <p:sp>
        <p:nvSpPr>
          <p:cNvPr id="49" name="TextBox 48"/>
          <p:cNvSpPr txBox="1"/>
          <p:nvPr/>
        </p:nvSpPr>
        <p:spPr>
          <a:xfrm>
            <a:off x="17875016" y="28364497"/>
            <a:ext cx="25409822" cy="2954655"/>
          </a:xfrm>
          <a:prstGeom prst="rect">
            <a:avLst/>
          </a:prstGeom>
          <a:solidFill>
            <a:schemeClr val="bg2">
              <a:lumMod val="90000"/>
              <a:alpha val="38000"/>
            </a:schemeClr>
          </a:solidFill>
        </p:spPr>
        <p:txBody>
          <a:bodyPr wrap="square" rtlCol="0">
            <a:spAutoFit/>
          </a:bodyPr>
          <a:lstStyle/>
          <a:p>
            <a:pPr marL="742950" indent="-742950" algn="l">
              <a:buAutoNum type="arabicPeriod"/>
            </a:pPr>
            <a:r>
              <a:rPr lang="en-US" sz="3100" b="0" dirty="0" smtClean="0">
                <a:solidFill>
                  <a:schemeClr val="tx1"/>
                </a:solidFill>
                <a:latin typeface="Calibri" charset="0"/>
                <a:ea typeface="Calibri" charset="0"/>
                <a:cs typeface="Calibri" charset="0"/>
              </a:rPr>
              <a:t>“</a:t>
            </a:r>
            <a:r>
              <a:rPr lang="en-US" sz="3100" b="0" dirty="0">
                <a:solidFill>
                  <a:schemeClr val="tx1"/>
                </a:solidFill>
                <a:latin typeface="Calibri" charset="0"/>
                <a:ea typeface="Calibri" charset="0"/>
                <a:cs typeface="Calibri" charset="0"/>
              </a:rPr>
              <a:t>Snake Game in Python Using Turtle Graphics.” </a:t>
            </a:r>
            <a:r>
              <a:rPr lang="en-US" sz="3100" b="0" i="1" dirty="0">
                <a:solidFill>
                  <a:schemeClr val="tx1"/>
                </a:solidFill>
                <a:latin typeface="Calibri" charset="0"/>
                <a:ea typeface="Calibri" charset="0"/>
                <a:cs typeface="Calibri" charset="0"/>
              </a:rPr>
              <a:t>Stack </a:t>
            </a:r>
            <a:r>
              <a:rPr lang="en-US" sz="3100" b="0" i="1" dirty="0" smtClean="0">
                <a:solidFill>
                  <a:schemeClr val="tx1"/>
                </a:solidFill>
                <a:latin typeface="Calibri" charset="0"/>
                <a:ea typeface="Calibri" charset="0"/>
                <a:cs typeface="Calibri" charset="0"/>
              </a:rPr>
              <a:t>Overflow</a:t>
            </a:r>
            <a:r>
              <a:rPr lang="en-US" sz="3100" b="0" dirty="0" smtClean="0">
                <a:solidFill>
                  <a:schemeClr val="tx1"/>
                </a:solidFill>
                <a:latin typeface="Calibri" charset="0"/>
                <a:ea typeface="Calibri" charset="0"/>
                <a:cs typeface="Calibri" charset="0"/>
              </a:rPr>
              <a:t>, stackoverflow.com/questions/30050194/snake-game-in-python-using-turtle-graphics.</a:t>
            </a:r>
          </a:p>
          <a:p>
            <a:pPr marL="742950" indent="-742950" algn="l">
              <a:buAutoNum type="arabicPeriod"/>
            </a:pPr>
            <a:r>
              <a:rPr lang="en-US" sz="3100" b="0" dirty="0">
                <a:solidFill>
                  <a:schemeClr val="tx1"/>
                </a:solidFill>
                <a:latin typeface="Calibri" charset="0"/>
                <a:ea typeface="Calibri" charset="0"/>
                <a:cs typeface="Calibri" charset="0"/>
              </a:rPr>
              <a:t>“23.1. Turtle - Turtle Graphics¶.” </a:t>
            </a:r>
            <a:r>
              <a:rPr lang="en-US" sz="3100" b="0" i="1" dirty="0">
                <a:solidFill>
                  <a:schemeClr val="tx1"/>
                </a:solidFill>
                <a:latin typeface="Calibri" charset="0"/>
                <a:ea typeface="Calibri" charset="0"/>
                <a:cs typeface="Calibri" charset="0"/>
              </a:rPr>
              <a:t>4. More Control Flow Tools - Python 3.6.5 Documentation</a:t>
            </a:r>
            <a:r>
              <a:rPr lang="en-US" sz="3100" b="0" dirty="0">
                <a:solidFill>
                  <a:schemeClr val="tx1"/>
                </a:solidFill>
                <a:latin typeface="Calibri" charset="0"/>
                <a:ea typeface="Calibri" charset="0"/>
                <a:cs typeface="Calibri" charset="0"/>
              </a:rPr>
              <a:t>, </a:t>
            </a:r>
            <a:r>
              <a:rPr lang="en-US" sz="3100" b="0" dirty="0" err="1" smtClean="0">
                <a:solidFill>
                  <a:schemeClr val="tx1"/>
                </a:solidFill>
                <a:latin typeface="Calibri" charset="0"/>
                <a:ea typeface="Calibri" charset="0"/>
                <a:cs typeface="Calibri" charset="0"/>
              </a:rPr>
              <a:t>docs.python.org</a:t>
            </a:r>
            <a:r>
              <a:rPr lang="en-US" sz="3100" b="0" dirty="0" smtClean="0">
                <a:solidFill>
                  <a:schemeClr val="tx1"/>
                </a:solidFill>
                <a:latin typeface="Calibri" charset="0"/>
                <a:ea typeface="Calibri" charset="0"/>
                <a:cs typeface="Calibri" charset="0"/>
              </a:rPr>
              <a:t>/3.1/library/</a:t>
            </a:r>
            <a:r>
              <a:rPr lang="en-US" sz="3100" b="0" dirty="0" err="1" smtClean="0">
                <a:solidFill>
                  <a:schemeClr val="tx1"/>
                </a:solidFill>
                <a:latin typeface="Calibri" charset="0"/>
                <a:ea typeface="Calibri" charset="0"/>
                <a:cs typeface="Calibri" charset="0"/>
              </a:rPr>
              <a:t>turtle.html</a:t>
            </a:r>
            <a:r>
              <a:rPr lang="en-US" sz="3100" b="0" dirty="0" smtClean="0">
                <a:solidFill>
                  <a:schemeClr val="tx1"/>
                </a:solidFill>
                <a:latin typeface="Calibri" charset="0"/>
                <a:ea typeface="Calibri" charset="0"/>
                <a:cs typeface="Calibri" charset="0"/>
              </a:rPr>
              <a:t>.</a:t>
            </a:r>
          </a:p>
          <a:p>
            <a:pPr marL="742950" indent="-742950" algn="l">
              <a:buAutoNum type="arabicPeriod"/>
            </a:pPr>
            <a:r>
              <a:rPr lang="en-US" sz="3100" b="0" dirty="0">
                <a:solidFill>
                  <a:schemeClr val="tx1"/>
                </a:solidFill>
                <a:latin typeface="Calibri" charset="0"/>
                <a:ea typeface="Calibri" charset="0"/>
                <a:cs typeface="Calibri" charset="0"/>
              </a:rPr>
              <a:t>Computerphile. “A* (A Star) Search Algorithm - </a:t>
            </a:r>
            <a:r>
              <a:rPr lang="en-US" sz="3100" b="0" dirty="0" smtClean="0">
                <a:solidFill>
                  <a:schemeClr val="tx1"/>
                </a:solidFill>
                <a:latin typeface="Calibri" charset="0"/>
                <a:ea typeface="Calibri" charset="0"/>
                <a:cs typeface="Calibri" charset="0"/>
              </a:rPr>
              <a:t>Computerphile.”</a:t>
            </a:r>
            <a:r>
              <a:rPr lang="en-US" sz="3100" b="0" dirty="0">
                <a:solidFill>
                  <a:schemeClr val="tx1"/>
                </a:solidFill>
                <a:latin typeface="Calibri" charset="0"/>
                <a:ea typeface="Calibri" charset="0"/>
                <a:cs typeface="Calibri" charset="0"/>
              </a:rPr>
              <a:t> </a:t>
            </a:r>
            <a:r>
              <a:rPr lang="en-US" sz="3100" b="0" i="1" dirty="0">
                <a:solidFill>
                  <a:schemeClr val="tx1"/>
                </a:solidFill>
                <a:latin typeface="Calibri" charset="0"/>
                <a:ea typeface="Calibri" charset="0"/>
                <a:cs typeface="Calibri" charset="0"/>
              </a:rPr>
              <a:t>YouTube</a:t>
            </a:r>
            <a:r>
              <a:rPr lang="en-US" sz="3100" b="0" dirty="0">
                <a:solidFill>
                  <a:schemeClr val="tx1"/>
                </a:solidFill>
                <a:latin typeface="Calibri" charset="0"/>
                <a:ea typeface="Calibri" charset="0"/>
                <a:cs typeface="Calibri" charset="0"/>
              </a:rPr>
              <a:t>, YouTube, 15 Feb. 2017, </a:t>
            </a:r>
            <a:r>
              <a:rPr lang="en-US" sz="3100" b="0" dirty="0" smtClean="0">
                <a:solidFill>
                  <a:schemeClr val="tx1"/>
                </a:solidFill>
                <a:latin typeface="Calibri" charset="0"/>
                <a:ea typeface="Calibri" charset="0"/>
                <a:cs typeface="Calibri" charset="0"/>
              </a:rPr>
              <a:t>www.youtube.com\</a:t>
            </a:r>
            <a:r>
              <a:rPr lang="en-US" sz="3100" b="0" dirty="0" err="1" smtClean="0">
                <a:solidFill>
                  <a:schemeClr val="tx1"/>
                </a:solidFill>
                <a:latin typeface="Calibri" charset="0"/>
                <a:ea typeface="Calibri" charset="0"/>
                <a:cs typeface="Calibri" charset="0"/>
              </a:rPr>
              <a:t>watch?v</a:t>
            </a:r>
            <a:r>
              <a:rPr lang="en-US" sz="3100" b="0" dirty="0" smtClean="0">
                <a:solidFill>
                  <a:schemeClr val="tx1"/>
                </a:solidFill>
                <a:latin typeface="Calibri" charset="0"/>
                <a:ea typeface="Calibri" charset="0"/>
                <a:cs typeface="Calibri" charset="0"/>
              </a:rPr>
              <a:t>=ySN5Wnu88nE&amp;t=382s.</a:t>
            </a:r>
            <a:endParaRPr lang="en-US" sz="3100" b="0" dirty="0">
              <a:solidFill>
                <a:schemeClr val="tx1"/>
              </a:solidFill>
              <a:latin typeface="Calibri" charset="0"/>
              <a:ea typeface="Calibri" charset="0"/>
              <a:cs typeface="Calibri" charset="0"/>
            </a:endParaRPr>
          </a:p>
          <a:p>
            <a:pPr marL="742950" indent="-742950" algn="l">
              <a:buAutoNum type="arabicPeriod"/>
            </a:pPr>
            <a:r>
              <a:rPr lang="en-US" sz="3100" b="0" dirty="0" smtClean="0">
                <a:solidFill>
                  <a:schemeClr val="tx1"/>
                </a:solidFill>
                <a:latin typeface="Calibri" charset="0"/>
                <a:ea typeface="Calibri" charset="0"/>
                <a:cs typeface="Calibri" charset="0"/>
              </a:rPr>
              <a:t>“</a:t>
            </a:r>
            <a:r>
              <a:rPr lang="en-US" sz="3100" b="0" dirty="0">
                <a:solidFill>
                  <a:schemeClr val="tx1"/>
                </a:solidFill>
                <a:latin typeface="Calibri" charset="0"/>
                <a:ea typeface="Calibri" charset="0"/>
                <a:cs typeface="Calibri" charset="0"/>
              </a:rPr>
              <a:t>AI Learns to Play Snake Using Genetic Algorithm and Deep Learning.” </a:t>
            </a:r>
            <a:r>
              <a:rPr lang="en-US" sz="3100" b="0" i="1" dirty="0">
                <a:solidFill>
                  <a:schemeClr val="tx1"/>
                </a:solidFill>
                <a:latin typeface="Calibri" charset="0"/>
                <a:ea typeface="Calibri" charset="0"/>
                <a:cs typeface="Calibri" charset="0"/>
              </a:rPr>
              <a:t>YouTube</a:t>
            </a:r>
            <a:r>
              <a:rPr lang="en-US" sz="3100" b="0" dirty="0">
                <a:solidFill>
                  <a:schemeClr val="tx1"/>
                </a:solidFill>
                <a:latin typeface="Calibri" charset="0"/>
                <a:ea typeface="Calibri" charset="0"/>
                <a:cs typeface="Calibri" charset="0"/>
              </a:rPr>
              <a:t>, YouTube, 7 Dec. </a:t>
            </a:r>
            <a:r>
              <a:rPr lang="en-US" sz="3100" b="0" dirty="0" smtClean="0">
                <a:solidFill>
                  <a:schemeClr val="tx1"/>
                </a:solidFill>
                <a:latin typeface="Calibri" charset="0"/>
                <a:ea typeface="Calibri" charset="0"/>
                <a:cs typeface="Calibri" charset="0"/>
              </a:rPr>
              <a:t>2017, www.youtube.com/</a:t>
            </a:r>
            <a:r>
              <a:rPr lang="en-US" sz="3100" b="0" dirty="0" err="1" smtClean="0">
                <a:solidFill>
                  <a:schemeClr val="tx1"/>
                </a:solidFill>
                <a:latin typeface="Calibri" charset="0"/>
                <a:ea typeface="Calibri" charset="0"/>
                <a:cs typeface="Calibri" charset="0"/>
              </a:rPr>
              <a:t>watch?v</a:t>
            </a:r>
            <a:r>
              <a:rPr lang="en-US" sz="3100" b="0" dirty="0" smtClean="0">
                <a:solidFill>
                  <a:schemeClr val="tx1"/>
                </a:solidFill>
                <a:latin typeface="Calibri" charset="0"/>
                <a:ea typeface="Calibri" charset="0"/>
                <a:cs typeface="Calibri" charset="0"/>
              </a:rPr>
              <a:t>=3bhP7zulFfY.</a:t>
            </a:r>
            <a:endParaRPr lang="en-US" sz="3100" b="0" u="sng" dirty="0" smtClean="0">
              <a:solidFill>
                <a:schemeClr val="tx1"/>
              </a:solidFill>
              <a:latin typeface="Calibri" charset="0"/>
              <a:ea typeface="Calibri" charset="0"/>
              <a:cs typeface="Calibri" charset="0"/>
            </a:endParaRPr>
          </a:p>
          <a:p>
            <a:pPr marL="742950" indent="-742950" algn="l">
              <a:buAutoNum type="arabicPeriod"/>
            </a:pPr>
            <a:r>
              <a:rPr lang="en-US" sz="3100" b="0" dirty="0" smtClean="0">
                <a:solidFill>
                  <a:schemeClr val="tx1"/>
                </a:solidFill>
                <a:latin typeface="Calibri" charset="0"/>
                <a:ea typeface="Calibri" charset="0"/>
                <a:cs typeface="Calibri" charset="0"/>
              </a:rPr>
              <a:t>“</a:t>
            </a:r>
            <a:r>
              <a:rPr lang="en-US" sz="3100" b="0" dirty="0" err="1" smtClean="0">
                <a:solidFill>
                  <a:schemeClr val="tx1"/>
                </a:solidFill>
                <a:latin typeface="Calibri" charset="0"/>
                <a:ea typeface="Calibri" charset="0"/>
                <a:cs typeface="Calibri" charset="0"/>
              </a:rPr>
              <a:t>Pygame.mixer.music</a:t>
            </a:r>
            <a:r>
              <a:rPr lang="en-US" sz="3100" b="0" dirty="0" smtClean="0">
                <a:solidFill>
                  <a:schemeClr val="tx1"/>
                </a:solidFill>
                <a:latin typeface="Calibri" charset="0"/>
                <a:ea typeface="Calibri" charset="0"/>
                <a:cs typeface="Calibri" charset="0"/>
              </a:rPr>
              <a:t> - Pygame v1.9.4.dev0 Documentation.” </a:t>
            </a:r>
            <a:r>
              <a:rPr lang="en-US" sz="3100" b="0" i="1" dirty="0" err="1" smtClean="0">
                <a:solidFill>
                  <a:schemeClr val="tx1"/>
                </a:solidFill>
                <a:latin typeface="Calibri" charset="0"/>
                <a:ea typeface="Calibri" charset="0"/>
                <a:cs typeface="Calibri" charset="0"/>
              </a:rPr>
              <a:t>Pygame.org</a:t>
            </a:r>
            <a:r>
              <a:rPr lang="en-US" sz="3100" b="0" dirty="0" smtClean="0">
                <a:solidFill>
                  <a:schemeClr val="tx1"/>
                </a:solidFill>
                <a:latin typeface="Calibri" charset="0"/>
                <a:ea typeface="Calibri" charset="0"/>
                <a:cs typeface="Calibri" charset="0"/>
              </a:rPr>
              <a:t>, </a:t>
            </a:r>
            <a:r>
              <a:rPr lang="en-US" sz="3100" b="0" dirty="0" err="1" smtClean="0">
                <a:solidFill>
                  <a:schemeClr val="tx1"/>
                </a:solidFill>
                <a:latin typeface="Calibri" charset="0"/>
                <a:ea typeface="Calibri" charset="0"/>
                <a:cs typeface="Calibri" charset="0"/>
              </a:rPr>
              <a:t>www.pygame</a:t>
            </a:r>
            <a:r>
              <a:rPr lang="en-US" sz="3100" b="0" dirty="0" err="1" smtClean="0">
                <a:solidFill>
                  <a:schemeClr val="tx1"/>
                </a:solidFill>
                <a:latin typeface="Calibri" charset="0"/>
                <a:ea typeface="Calibri" charset="0"/>
                <a:cs typeface="Calibri" charset="0"/>
              </a:rPr>
              <a:t>.org</a:t>
            </a:r>
            <a:r>
              <a:rPr lang="en-US" sz="3100" b="0" dirty="0" smtClean="0">
                <a:solidFill>
                  <a:schemeClr val="tx1"/>
                </a:solidFill>
                <a:latin typeface="Calibri" charset="0"/>
                <a:ea typeface="Calibri" charset="0"/>
                <a:cs typeface="Calibri" charset="0"/>
              </a:rPr>
              <a:t>/docs/ref/</a:t>
            </a:r>
            <a:r>
              <a:rPr lang="en-US" sz="3100" b="0" dirty="0" err="1" smtClean="0">
                <a:solidFill>
                  <a:schemeClr val="tx1"/>
                </a:solidFill>
                <a:latin typeface="Calibri" charset="0"/>
                <a:ea typeface="Calibri" charset="0"/>
                <a:cs typeface="Calibri" charset="0"/>
              </a:rPr>
              <a:t>music.html</a:t>
            </a:r>
            <a:r>
              <a:rPr lang="en-US" sz="3100" b="0" dirty="0" smtClean="0">
                <a:solidFill>
                  <a:schemeClr val="tx1"/>
                </a:solidFill>
                <a:latin typeface="Calibri" charset="0"/>
                <a:ea typeface="Calibri" charset="0"/>
                <a:cs typeface="Calibri" charset="0"/>
              </a:rPr>
              <a:t>.</a:t>
            </a:r>
            <a:endParaRPr lang="en-US" sz="3100" b="0" dirty="0" smtClean="0">
              <a:solidFill>
                <a:schemeClr val="tx1"/>
              </a:solidFill>
              <a:latin typeface="Calibri" charset="0"/>
              <a:ea typeface="Calibri" charset="0"/>
              <a:cs typeface="Calibri" charset="0"/>
            </a:endParaRPr>
          </a:p>
          <a:p>
            <a:pPr marL="742950" indent="-742950" algn="l">
              <a:buAutoNum type="arabicPeriod"/>
            </a:pPr>
            <a:r>
              <a:rPr lang="en-US" sz="3100" b="0" dirty="0" err="1" smtClean="0">
                <a:solidFill>
                  <a:schemeClr val="tx1"/>
                </a:solidFill>
                <a:latin typeface="Calibri" charset="0"/>
                <a:ea typeface="Calibri" charset="0"/>
                <a:cs typeface="Calibri" charset="0"/>
              </a:rPr>
              <a:t>Koeing</a:t>
            </a:r>
            <a:r>
              <a:rPr lang="en-US" sz="3100" b="0" dirty="0" smtClean="0">
                <a:solidFill>
                  <a:schemeClr val="tx1"/>
                </a:solidFill>
                <a:latin typeface="Calibri" charset="0"/>
                <a:ea typeface="Calibri" charset="0"/>
                <a:cs typeface="Calibri" charset="0"/>
              </a:rPr>
              <a:t>, Mike. “</a:t>
            </a:r>
            <a:r>
              <a:rPr lang="en-US" sz="3100" b="0" dirty="0" err="1" smtClean="0">
                <a:solidFill>
                  <a:schemeClr val="tx1"/>
                </a:solidFill>
                <a:latin typeface="Calibri" charset="0"/>
                <a:ea typeface="Calibri" charset="0"/>
                <a:cs typeface="Calibri" charset="0"/>
              </a:rPr>
              <a:t>SoundBible.com</a:t>
            </a:r>
            <a:r>
              <a:rPr lang="en-US" sz="3100" b="0" dirty="0" smtClean="0">
                <a:solidFill>
                  <a:schemeClr val="tx1"/>
                </a:solidFill>
                <a:latin typeface="Calibri" charset="0"/>
                <a:ea typeface="Calibri" charset="0"/>
                <a:cs typeface="Calibri" charset="0"/>
              </a:rPr>
              <a:t>” </a:t>
            </a:r>
            <a:r>
              <a:rPr lang="en-US" sz="3100" b="0" i="1" dirty="0" smtClean="0">
                <a:solidFill>
                  <a:schemeClr val="tx1"/>
                </a:solidFill>
                <a:latin typeface="Calibri" charset="0"/>
                <a:ea typeface="Calibri" charset="0"/>
                <a:cs typeface="Calibri" charset="0"/>
              </a:rPr>
              <a:t>Free Sound Clips, </a:t>
            </a:r>
            <a:r>
              <a:rPr lang="en-US" sz="3100" b="0" dirty="0" smtClean="0">
                <a:solidFill>
                  <a:schemeClr val="tx1"/>
                </a:solidFill>
                <a:latin typeface="Calibri" charset="0"/>
                <a:ea typeface="Calibri" charset="0"/>
                <a:cs typeface="Calibri" charset="0"/>
              </a:rPr>
              <a:t> </a:t>
            </a:r>
            <a:r>
              <a:rPr lang="en-US" sz="3100" b="0" dirty="0" err="1" smtClean="0">
                <a:solidFill>
                  <a:schemeClr val="tx1"/>
                </a:solidFill>
                <a:latin typeface="Calibri" charset="0"/>
                <a:ea typeface="Calibri" charset="0"/>
                <a:cs typeface="Calibri" charset="0"/>
              </a:rPr>
              <a:t>soundbible.com</a:t>
            </a:r>
            <a:r>
              <a:rPr lang="en-US" sz="3100" b="0" dirty="0" smtClean="0">
                <a:solidFill>
                  <a:schemeClr val="tx1"/>
                </a:solidFill>
                <a:latin typeface="Calibri" charset="0"/>
                <a:ea typeface="Calibri" charset="0"/>
                <a:cs typeface="Calibri" charset="0"/>
              </a:rPr>
              <a:t>/.</a:t>
            </a:r>
            <a:endParaRPr lang="en-US" sz="3100" b="0" dirty="0" smtClean="0">
              <a:solidFill>
                <a:schemeClr val="tx1"/>
              </a:solidFill>
              <a:latin typeface="Calibri" charset="0"/>
              <a:ea typeface="Calibri" charset="0"/>
              <a:cs typeface="Calibri" charset="0"/>
            </a:endParaRPr>
          </a:p>
        </p:txBody>
      </p:sp>
      <p:sp>
        <p:nvSpPr>
          <p:cNvPr id="50" name="TextBox 49"/>
          <p:cNvSpPr txBox="1"/>
          <p:nvPr/>
        </p:nvSpPr>
        <p:spPr>
          <a:xfrm>
            <a:off x="740538" y="17776983"/>
            <a:ext cx="16899878" cy="13634502"/>
          </a:xfrm>
          <a:prstGeom prst="rect">
            <a:avLst/>
          </a:prstGeom>
          <a:solidFill>
            <a:schemeClr val="bg2">
              <a:lumMod val="90000"/>
              <a:alpha val="38000"/>
            </a:schemeClr>
          </a:solidFill>
        </p:spPr>
        <p:txBody>
          <a:bodyPr wrap="square" rtlCol="0">
            <a:spAutoFit/>
          </a:bodyPr>
          <a:lstStyle/>
          <a:p>
            <a:r>
              <a:rPr lang="en-US" sz="8000" dirty="0" smtClean="0">
                <a:solidFill>
                  <a:schemeClr val="tx1"/>
                </a:solidFill>
                <a:latin typeface="Lao MN" charset="0"/>
                <a:ea typeface="Lao MN" charset="0"/>
                <a:cs typeface="Lao MN" charset="0"/>
              </a:rPr>
              <a:t>Our </a:t>
            </a:r>
            <a:r>
              <a:rPr lang="en-US" sz="8000" dirty="0">
                <a:solidFill>
                  <a:schemeClr val="tx1"/>
                </a:solidFill>
                <a:latin typeface="Lao MN" charset="0"/>
                <a:ea typeface="Lao MN" charset="0"/>
                <a:cs typeface="Lao MN" charset="0"/>
              </a:rPr>
              <a:t>Journey </a:t>
            </a:r>
            <a:endParaRPr lang="en-US" sz="8000" b="0" dirty="0">
              <a:solidFill>
                <a:schemeClr val="tx1"/>
              </a:solidFill>
              <a:latin typeface="Lao MN" charset="0"/>
              <a:ea typeface="Lao MN" charset="0"/>
              <a:cs typeface="Lao MN" charset="0"/>
            </a:endParaRPr>
          </a:p>
          <a:p>
            <a:pPr algn="l"/>
            <a:r>
              <a:rPr lang="en-US" sz="5800" b="0" dirty="0" smtClean="0">
                <a:solidFill>
                  <a:schemeClr val="tx1"/>
                </a:solidFill>
                <a:latin typeface="+mn-lt"/>
              </a:rPr>
              <a:t>	Although </a:t>
            </a:r>
            <a:r>
              <a:rPr lang="en-US" sz="5800" b="0" dirty="0">
                <a:solidFill>
                  <a:schemeClr val="tx1"/>
                </a:solidFill>
                <a:latin typeface="+mn-lt"/>
              </a:rPr>
              <a:t>it was difficult grasping Python, learning Turtle graphics, Pygame, and how to put music into our game made it worth it at the end. We also researched how the AI algorithm  A*works. Aside from the technical aspects, we learned how to efficiently split up the work and set goals each day.</a:t>
            </a:r>
            <a:endParaRPr lang="en-US" sz="5800" b="0" dirty="0">
              <a:solidFill>
                <a:schemeClr val="tx1"/>
              </a:solidFill>
              <a:latin typeface="+mn-lt"/>
            </a:endParaRPr>
          </a:p>
          <a:p>
            <a:pPr algn="l"/>
            <a:r>
              <a:rPr lang="en-US" sz="5800" b="0" dirty="0" smtClean="0">
                <a:solidFill>
                  <a:schemeClr val="tx1"/>
                </a:solidFill>
                <a:latin typeface="+mn-lt"/>
              </a:rPr>
              <a:t>	We </a:t>
            </a:r>
            <a:r>
              <a:rPr lang="en-US" sz="5800" b="0" dirty="0">
                <a:solidFill>
                  <a:schemeClr val="tx1"/>
                </a:solidFill>
                <a:latin typeface="+mn-lt"/>
              </a:rPr>
              <a:t>planned on using a self-made snake graphic. However, many difficulties arose when we tried to include the graphic, so we decided to remain with the blue and black. In the future, we would like to include the graphic and continue researching AI, </a:t>
            </a:r>
            <a:r>
              <a:rPr lang="en-US" sz="5800" b="0" dirty="0" smtClean="0">
                <a:solidFill>
                  <a:schemeClr val="tx1"/>
                </a:solidFill>
                <a:latin typeface="+mn-lt"/>
              </a:rPr>
              <a:t>maybe even </a:t>
            </a:r>
            <a:r>
              <a:rPr lang="en-US" sz="5800" b="0" dirty="0">
                <a:solidFill>
                  <a:schemeClr val="tx1"/>
                </a:solidFill>
                <a:latin typeface="+mn-lt"/>
              </a:rPr>
              <a:t>incorporating </a:t>
            </a:r>
            <a:r>
              <a:rPr lang="en-US" sz="5800" b="0" dirty="0" smtClean="0">
                <a:solidFill>
                  <a:schemeClr val="tx1"/>
                </a:solidFill>
                <a:latin typeface="+mn-lt"/>
              </a:rPr>
              <a:t>A</a:t>
            </a:r>
            <a:r>
              <a:rPr lang="en-US" sz="5800" b="0" dirty="0">
                <a:solidFill>
                  <a:schemeClr val="tx1"/>
                </a:solidFill>
                <a:latin typeface="+mn-lt"/>
              </a:rPr>
              <a:t>* into the game</a:t>
            </a:r>
            <a:r>
              <a:rPr lang="en-US" sz="5800" b="0" dirty="0" smtClean="0">
                <a:solidFill>
                  <a:schemeClr val="tx1"/>
                </a:solidFill>
                <a:latin typeface="+mn-lt"/>
              </a:rPr>
              <a:t>.</a:t>
            </a:r>
          </a:p>
          <a:p>
            <a:pPr algn="l"/>
            <a:endParaRPr lang="en-US" sz="5400" b="0" dirty="0">
              <a:solidFill>
                <a:schemeClr val="tx1"/>
              </a:solidFill>
              <a:latin typeface="+mn-lt"/>
            </a:endParaRPr>
          </a:p>
          <a:p>
            <a:endParaRPr lang="en-US" sz="5000" b="0" dirty="0">
              <a:solidFill>
                <a:schemeClr val="tx1"/>
              </a:solidFill>
              <a:latin typeface="Calibri" charset="0"/>
              <a:ea typeface="Calibri" charset="0"/>
              <a:cs typeface="Calibri" charset="0"/>
            </a:endParaRPr>
          </a:p>
        </p:txBody>
      </p:sp>
      <p:sp>
        <p:nvSpPr>
          <p:cNvPr id="52" name="TextBox 51"/>
          <p:cNvSpPr txBox="1"/>
          <p:nvPr/>
        </p:nvSpPr>
        <p:spPr>
          <a:xfrm>
            <a:off x="26808100" y="12648504"/>
            <a:ext cx="16608722" cy="6709529"/>
          </a:xfrm>
          <a:prstGeom prst="rect">
            <a:avLst/>
          </a:prstGeom>
          <a:solidFill>
            <a:schemeClr val="bg2">
              <a:lumMod val="90000"/>
              <a:alpha val="38000"/>
            </a:schemeClr>
          </a:solidFill>
        </p:spPr>
        <p:txBody>
          <a:bodyPr wrap="square" rtlCol="0">
            <a:spAutoFit/>
          </a:bodyPr>
          <a:lstStyle/>
          <a:p>
            <a:endParaRPr lang="en-US" dirty="0" smtClean="0">
              <a:solidFill>
                <a:schemeClr val="tx1"/>
              </a:solidFill>
              <a:latin typeface="Calibri" charset="0"/>
              <a:ea typeface="Calibri" charset="0"/>
              <a:cs typeface="Calibri" charset="0"/>
            </a:endParaRPr>
          </a:p>
          <a:p>
            <a:endParaRPr lang="en-US" dirty="0">
              <a:solidFill>
                <a:schemeClr val="tx1"/>
              </a:solidFill>
              <a:latin typeface="Calibri" charset="0"/>
              <a:ea typeface="Calibri" charset="0"/>
              <a:cs typeface="Calibri" charset="0"/>
            </a:endParaRPr>
          </a:p>
          <a:p>
            <a:endParaRPr lang="en-US" dirty="0" smtClean="0">
              <a:solidFill>
                <a:schemeClr val="tx1"/>
              </a:solidFill>
              <a:latin typeface="Calibri" charset="0"/>
              <a:ea typeface="Calibri" charset="0"/>
              <a:cs typeface="Calibri" charset="0"/>
            </a:endParaRPr>
          </a:p>
          <a:p>
            <a:endParaRPr lang="en-US" dirty="0">
              <a:solidFill>
                <a:schemeClr val="tx1"/>
              </a:solidFill>
              <a:latin typeface="Calibri" charset="0"/>
              <a:ea typeface="Calibri" charset="0"/>
              <a:cs typeface="Calibri" charset="0"/>
            </a:endParaRPr>
          </a:p>
          <a:p>
            <a:endParaRPr lang="en-US" dirty="0" smtClean="0">
              <a:solidFill>
                <a:schemeClr val="tx1"/>
              </a:solidFill>
              <a:latin typeface="Calibri" charset="0"/>
              <a:ea typeface="Calibri" charset="0"/>
              <a:cs typeface="Calibri" charset="0"/>
            </a:endParaRPr>
          </a:p>
          <a:p>
            <a:endParaRPr lang="en-US" dirty="0">
              <a:solidFill>
                <a:schemeClr val="tx1"/>
              </a:solidFill>
              <a:latin typeface="Calibri" charset="0"/>
              <a:ea typeface="Calibri" charset="0"/>
              <a:cs typeface="Calibri" charset="0"/>
            </a:endParaRPr>
          </a:p>
          <a:p>
            <a:endParaRPr lang="en-US" dirty="0" smtClean="0">
              <a:solidFill>
                <a:schemeClr val="tx1"/>
              </a:solidFill>
              <a:latin typeface="Calibri" charset="0"/>
              <a:ea typeface="Calibri" charset="0"/>
              <a:cs typeface="Calibri" charset="0"/>
            </a:endParaRPr>
          </a:p>
          <a:p>
            <a:endParaRPr lang="en-US" dirty="0">
              <a:solidFill>
                <a:schemeClr val="tx1"/>
              </a:solidFill>
              <a:latin typeface="Calibri" charset="0"/>
              <a:ea typeface="Calibri" charset="0"/>
              <a:cs typeface="Calibri" charset="0"/>
            </a:endParaRPr>
          </a:p>
          <a:p>
            <a:endParaRPr lang="en-US" dirty="0" smtClean="0">
              <a:solidFill>
                <a:schemeClr val="tx1"/>
              </a:solidFill>
              <a:latin typeface="Calibri" charset="0"/>
              <a:ea typeface="Calibri" charset="0"/>
              <a:cs typeface="Calibri" charset="0"/>
            </a:endParaRPr>
          </a:p>
          <a:p>
            <a:endParaRPr lang="en-US" dirty="0" smtClean="0">
              <a:solidFill>
                <a:schemeClr val="tx1"/>
              </a:solidFill>
              <a:latin typeface="Calibri" charset="0"/>
              <a:ea typeface="Calibri" charset="0"/>
              <a:cs typeface="Calibri"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8454" y="11708140"/>
            <a:ext cx="8826284" cy="7772400"/>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5169" y="11647386"/>
            <a:ext cx="8826284" cy="7772400"/>
          </a:xfrm>
          <a:prstGeom prst="rect">
            <a:avLst/>
          </a:prstGeom>
        </p:spPr>
      </p:pic>
      <p:sp>
        <p:nvSpPr>
          <p:cNvPr id="60" name="TextBox 59"/>
          <p:cNvSpPr txBox="1"/>
          <p:nvPr/>
        </p:nvSpPr>
        <p:spPr>
          <a:xfrm>
            <a:off x="17669174" y="3506983"/>
            <a:ext cx="7982523" cy="2092881"/>
          </a:xfrm>
          <a:prstGeom prst="rect">
            <a:avLst/>
          </a:prstGeom>
          <a:noFill/>
        </p:spPr>
        <p:txBody>
          <a:bodyPr wrap="square" rtlCol="0">
            <a:spAutoFit/>
          </a:bodyPr>
          <a:lstStyle/>
          <a:p>
            <a:pPr algn="r"/>
            <a:r>
              <a:rPr lang="en-US" sz="6500" dirty="0" smtClean="0">
                <a:solidFill>
                  <a:schemeClr val="bg1"/>
                </a:solidFill>
                <a:latin typeface="Lao MN" charset="0"/>
                <a:ea typeface="Lao MN" charset="0"/>
                <a:cs typeface="Lao MN" charset="0"/>
              </a:rPr>
              <a:t>Snake’s Turtle Graphics</a:t>
            </a:r>
          </a:p>
        </p:txBody>
      </p:sp>
      <p:sp>
        <p:nvSpPr>
          <p:cNvPr id="2" name="TextBox 1"/>
          <p:cNvSpPr txBox="1"/>
          <p:nvPr/>
        </p:nvSpPr>
        <p:spPr>
          <a:xfrm>
            <a:off x="760845" y="4988621"/>
            <a:ext cx="8203096" cy="7571303"/>
          </a:xfrm>
          <a:prstGeom prst="rect">
            <a:avLst/>
          </a:prstGeom>
          <a:noFill/>
        </p:spPr>
        <p:txBody>
          <a:bodyPr wrap="square" rtlCol="0">
            <a:spAutoFit/>
          </a:bodyPr>
          <a:lstStyle/>
          <a:p>
            <a:pPr algn="l"/>
            <a:r>
              <a:rPr lang="en-US" sz="5400" dirty="0">
                <a:solidFill>
                  <a:schemeClr val="bg1"/>
                </a:solidFill>
                <a:latin typeface="+mn-lt"/>
              </a:rPr>
              <a:t>The apple is a turtle graphic. When its x and y coordinates are equal to the snake head’s coordinates, the apple </a:t>
            </a:r>
            <a:r>
              <a:rPr lang="en-US" sz="5400" dirty="0" smtClean="0">
                <a:solidFill>
                  <a:schemeClr val="bg1"/>
                </a:solidFill>
                <a:latin typeface="+mn-lt"/>
              </a:rPr>
              <a:t>randomly respawns and</a:t>
            </a:r>
          </a:p>
          <a:p>
            <a:pPr algn="l"/>
            <a:r>
              <a:rPr lang="en-US" sz="5400" dirty="0" smtClean="0">
                <a:solidFill>
                  <a:schemeClr val="bg1"/>
                </a:solidFill>
                <a:latin typeface="+mn-lt"/>
              </a:rPr>
              <a:t>the </a:t>
            </a:r>
            <a:r>
              <a:rPr lang="en-US" sz="5400" dirty="0">
                <a:solidFill>
                  <a:schemeClr val="bg1"/>
                </a:solidFill>
                <a:latin typeface="+mn-lt"/>
              </a:rPr>
              <a:t>snake gets longer.</a:t>
            </a:r>
            <a:endParaRPr lang="en-US" sz="5400" b="0" dirty="0">
              <a:solidFill>
                <a:schemeClr val="bg1"/>
              </a:solidFill>
              <a:latin typeface="+mn-lt"/>
            </a:endParaRPr>
          </a:p>
          <a:p>
            <a:r>
              <a:rPr lang="en-US" sz="5400" dirty="0">
                <a:latin typeface="+mn-lt"/>
              </a:rPr>
              <a:t/>
            </a:r>
            <a:br>
              <a:rPr lang="en-US" sz="5400" dirty="0">
                <a:latin typeface="+mn-lt"/>
              </a:rPr>
            </a:br>
            <a:endParaRPr lang="en-US" sz="5400" dirty="0">
              <a:solidFill>
                <a:schemeClr val="bg1"/>
              </a:solidFill>
              <a:latin typeface="+mn-lt"/>
              <a:ea typeface="Calibri" charset="0"/>
              <a:cs typeface="Calibri" charset="0"/>
            </a:endParaRPr>
          </a:p>
        </p:txBody>
      </p:sp>
      <p:sp>
        <p:nvSpPr>
          <p:cNvPr id="34" name="TextBox 33"/>
          <p:cNvSpPr txBox="1"/>
          <p:nvPr/>
        </p:nvSpPr>
        <p:spPr>
          <a:xfrm>
            <a:off x="9513886" y="5079674"/>
            <a:ext cx="8036179" cy="7571303"/>
          </a:xfrm>
          <a:prstGeom prst="rect">
            <a:avLst/>
          </a:prstGeom>
          <a:noFill/>
        </p:spPr>
        <p:txBody>
          <a:bodyPr wrap="square" rtlCol="0">
            <a:spAutoFit/>
          </a:bodyPr>
          <a:lstStyle/>
          <a:p>
            <a:pPr algn="l"/>
            <a:r>
              <a:rPr lang="en-US" sz="5400" dirty="0">
                <a:solidFill>
                  <a:schemeClr val="bg1"/>
                </a:solidFill>
                <a:latin typeface="+mn-lt"/>
              </a:rPr>
              <a:t>Each square of </a:t>
            </a:r>
            <a:r>
              <a:rPr lang="en-US" sz="5400">
                <a:solidFill>
                  <a:schemeClr val="bg1"/>
                </a:solidFill>
                <a:latin typeface="+mn-lt"/>
              </a:rPr>
              <a:t>the </a:t>
            </a:r>
            <a:r>
              <a:rPr lang="en-US" sz="5400" smtClean="0">
                <a:solidFill>
                  <a:schemeClr val="bg1"/>
                </a:solidFill>
                <a:latin typeface="+mn-lt"/>
              </a:rPr>
              <a:t>snake </a:t>
            </a:r>
          </a:p>
          <a:p>
            <a:pPr algn="l"/>
            <a:r>
              <a:rPr lang="en-US" sz="5400" dirty="0" smtClean="0">
                <a:solidFill>
                  <a:schemeClr val="bg1"/>
                </a:solidFill>
                <a:latin typeface="+mn-lt"/>
              </a:rPr>
              <a:t>is </a:t>
            </a:r>
            <a:r>
              <a:rPr lang="en-US" sz="5400" dirty="0">
                <a:solidFill>
                  <a:schemeClr val="bg1"/>
                </a:solidFill>
                <a:latin typeface="+mn-lt"/>
              </a:rPr>
              <a:t>a turtle graphic. All the coordinates are stored in a list. A “next position” point is stored to move the snake along. A “head position” is used to detect collisions.</a:t>
            </a:r>
            <a:endParaRPr lang="en-US" sz="5400" b="0" dirty="0">
              <a:solidFill>
                <a:schemeClr val="bg1"/>
              </a:solidFill>
              <a:latin typeface="+mn-lt"/>
            </a:endParaRPr>
          </a:p>
          <a:p>
            <a:pPr algn="l"/>
            <a:r>
              <a:rPr lang="en-US" sz="5400" dirty="0">
                <a:solidFill>
                  <a:schemeClr val="bg1"/>
                </a:solidFill>
                <a:latin typeface="+mn-lt"/>
              </a:rPr>
              <a:t/>
            </a:r>
            <a:br>
              <a:rPr lang="en-US" sz="5400" dirty="0">
                <a:solidFill>
                  <a:schemeClr val="bg1"/>
                </a:solidFill>
                <a:latin typeface="+mn-lt"/>
              </a:rPr>
            </a:br>
            <a:endParaRPr lang="en-US" sz="5400" dirty="0">
              <a:solidFill>
                <a:schemeClr val="bg1"/>
              </a:solidFill>
              <a:latin typeface="+mn-lt"/>
              <a:ea typeface="Calibri" charset="0"/>
              <a:cs typeface="Calibri" charset="0"/>
            </a:endParaRPr>
          </a:p>
        </p:txBody>
      </p:sp>
      <p:sp>
        <p:nvSpPr>
          <p:cNvPr id="35" name="TextBox 34"/>
          <p:cNvSpPr txBox="1"/>
          <p:nvPr/>
        </p:nvSpPr>
        <p:spPr>
          <a:xfrm>
            <a:off x="18146824" y="5606219"/>
            <a:ext cx="8036179" cy="7017306"/>
          </a:xfrm>
          <a:prstGeom prst="rect">
            <a:avLst/>
          </a:prstGeom>
          <a:noFill/>
        </p:spPr>
        <p:txBody>
          <a:bodyPr wrap="square" rtlCol="0">
            <a:spAutoFit/>
          </a:bodyPr>
          <a:lstStyle/>
          <a:p>
            <a:pPr algn="l"/>
            <a:r>
              <a:rPr lang="en-US" sz="5000">
                <a:solidFill>
                  <a:schemeClr val="bg1"/>
                </a:solidFill>
                <a:latin typeface="+mn-lt"/>
              </a:rPr>
              <a:t>The </a:t>
            </a:r>
            <a:r>
              <a:rPr lang="en-US" sz="5000" smtClean="0">
                <a:solidFill>
                  <a:schemeClr val="bg1"/>
                </a:solidFill>
                <a:latin typeface="+mn-lt"/>
              </a:rPr>
              <a:t>snake</a:t>
            </a:r>
            <a:r>
              <a:rPr lang="en-US" sz="5000" b="0" dirty="0" smtClean="0">
                <a:solidFill>
                  <a:schemeClr val="bg1"/>
                </a:solidFill>
                <a:latin typeface="+mn-lt"/>
              </a:rPr>
              <a:t> </a:t>
            </a:r>
            <a:r>
              <a:rPr lang="en-US" sz="5000" smtClean="0">
                <a:solidFill>
                  <a:schemeClr val="bg1"/>
                </a:solidFill>
                <a:latin typeface="+mn-lt"/>
              </a:rPr>
              <a:t>appears </a:t>
            </a:r>
            <a:r>
              <a:rPr lang="en-US" sz="5000" dirty="0">
                <a:solidFill>
                  <a:schemeClr val="bg1"/>
                </a:solidFill>
                <a:latin typeface="+mn-lt"/>
              </a:rPr>
              <a:t>to move by creating a new turtle graphic at its “next position”, or the new head. The last turtle graphic, the tail, is deleted. </a:t>
            </a:r>
            <a:r>
              <a:rPr lang="en-US" sz="5000" dirty="0" smtClean="0">
                <a:solidFill>
                  <a:schemeClr val="bg1"/>
                </a:solidFill>
                <a:latin typeface="+mn-lt"/>
              </a:rPr>
              <a:t>(Visual diagram below)</a:t>
            </a:r>
            <a:endParaRPr lang="en-US" sz="5000" b="0" dirty="0">
              <a:solidFill>
                <a:schemeClr val="bg1"/>
              </a:solidFill>
              <a:latin typeface="+mn-lt"/>
            </a:endParaRPr>
          </a:p>
          <a:p>
            <a:pPr algn="l"/>
            <a:r>
              <a:rPr lang="en-US" sz="5000" dirty="0">
                <a:solidFill>
                  <a:schemeClr val="bg1"/>
                </a:solidFill>
                <a:latin typeface="+mn-lt"/>
              </a:rPr>
              <a:t/>
            </a:r>
            <a:br>
              <a:rPr lang="en-US" sz="5000" dirty="0">
                <a:solidFill>
                  <a:schemeClr val="bg1"/>
                </a:solidFill>
                <a:latin typeface="+mn-lt"/>
              </a:rPr>
            </a:br>
            <a:endParaRPr lang="en-US" sz="5000" dirty="0">
              <a:solidFill>
                <a:schemeClr val="bg1"/>
              </a:solidFill>
              <a:latin typeface="+mn-lt"/>
              <a:ea typeface="Calibri" charset="0"/>
              <a:cs typeface="Calibri" charset="0"/>
            </a:endParaRPr>
          </a:p>
        </p:txBody>
      </p:sp>
      <p:sp>
        <p:nvSpPr>
          <p:cNvPr id="37" name="TextBox 36"/>
          <p:cNvSpPr txBox="1"/>
          <p:nvPr/>
        </p:nvSpPr>
        <p:spPr>
          <a:xfrm>
            <a:off x="18105846" y="14034693"/>
            <a:ext cx="8036179" cy="6740307"/>
          </a:xfrm>
          <a:prstGeom prst="rect">
            <a:avLst/>
          </a:prstGeom>
          <a:noFill/>
        </p:spPr>
        <p:txBody>
          <a:bodyPr wrap="square" rtlCol="0">
            <a:spAutoFit/>
          </a:bodyPr>
          <a:lstStyle/>
          <a:p>
            <a:pPr algn="l"/>
            <a:r>
              <a:rPr lang="en-US" sz="5400" dirty="0">
                <a:solidFill>
                  <a:schemeClr val="bg1"/>
                </a:solidFill>
                <a:latin typeface="+mn-lt"/>
              </a:rPr>
              <a:t>The screen listens for a keyboard press in order to </a:t>
            </a:r>
            <a:r>
              <a:rPr lang="en-US" sz="5400" dirty="0" smtClean="0">
                <a:solidFill>
                  <a:schemeClr val="bg1"/>
                </a:solidFill>
                <a:latin typeface="+mn-lt"/>
              </a:rPr>
              <a:t>call</a:t>
            </a:r>
            <a:r>
              <a:rPr lang="en-US" sz="5400" dirty="0">
                <a:solidFill>
                  <a:schemeClr val="bg1"/>
                </a:solidFill>
                <a:latin typeface="+mn-lt"/>
              </a:rPr>
              <a:t> a correlating method such as moving the snake up when the “w” or the “up” key is pressed. </a:t>
            </a:r>
            <a:endParaRPr lang="en-US" sz="5400" b="0" dirty="0">
              <a:solidFill>
                <a:schemeClr val="bg1"/>
              </a:solidFill>
              <a:latin typeface="+mn-lt"/>
            </a:endParaRPr>
          </a:p>
          <a:p>
            <a:pPr algn="l"/>
            <a:r>
              <a:rPr lang="en-US" sz="5400" dirty="0">
                <a:solidFill>
                  <a:schemeClr val="bg1"/>
                </a:solidFill>
                <a:latin typeface="+mn-lt"/>
              </a:rPr>
              <a:t/>
            </a:r>
            <a:br>
              <a:rPr lang="en-US" sz="5400" dirty="0">
                <a:solidFill>
                  <a:schemeClr val="bg1"/>
                </a:solidFill>
                <a:latin typeface="+mn-lt"/>
              </a:rPr>
            </a:br>
            <a:endParaRPr lang="en-US" sz="5400" dirty="0">
              <a:solidFill>
                <a:schemeClr val="bg1"/>
              </a:solidFill>
              <a:latin typeface="+mn-lt"/>
              <a:ea typeface="Calibri" charset="0"/>
              <a:cs typeface="Calibri" charset="0"/>
            </a:endParaRPr>
          </a:p>
        </p:txBody>
      </p:sp>
      <p:sp>
        <p:nvSpPr>
          <p:cNvPr id="38" name="TextBox 37"/>
          <p:cNvSpPr txBox="1"/>
          <p:nvPr/>
        </p:nvSpPr>
        <p:spPr>
          <a:xfrm>
            <a:off x="18274746" y="21827795"/>
            <a:ext cx="8036179" cy="7571303"/>
          </a:xfrm>
          <a:prstGeom prst="rect">
            <a:avLst/>
          </a:prstGeom>
          <a:noFill/>
        </p:spPr>
        <p:txBody>
          <a:bodyPr wrap="square" rtlCol="0">
            <a:spAutoFit/>
          </a:bodyPr>
          <a:lstStyle/>
          <a:p>
            <a:pPr algn="l"/>
            <a:r>
              <a:rPr lang="en-US" sz="5400" dirty="0">
                <a:solidFill>
                  <a:schemeClr val="bg1"/>
                </a:solidFill>
                <a:latin typeface="+mn-lt"/>
              </a:rPr>
              <a:t>The game makes sure </a:t>
            </a:r>
            <a:endParaRPr lang="en-US" sz="5400" dirty="0" smtClean="0">
              <a:solidFill>
                <a:schemeClr val="bg1"/>
              </a:solidFill>
              <a:latin typeface="+mn-lt"/>
            </a:endParaRPr>
          </a:p>
          <a:p>
            <a:pPr algn="l"/>
            <a:r>
              <a:rPr lang="en-US" sz="5400" dirty="0" smtClean="0">
                <a:solidFill>
                  <a:schemeClr val="bg1"/>
                </a:solidFill>
                <a:latin typeface="+mn-lt"/>
              </a:rPr>
              <a:t>the </a:t>
            </a:r>
            <a:r>
              <a:rPr lang="en-US" sz="5400" dirty="0">
                <a:solidFill>
                  <a:schemeClr val="bg1"/>
                </a:solidFill>
                <a:latin typeface="+mn-lt"/>
              </a:rPr>
              <a:t>background </a:t>
            </a:r>
            <a:r>
              <a:rPr lang="en-US" sz="5400" dirty="0" smtClean="0">
                <a:solidFill>
                  <a:schemeClr val="bg1"/>
                </a:solidFill>
                <a:latin typeface="+mn-lt"/>
              </a:rPr>
              <a:t>music loops so </a:t>
            </a:r>
            <a:r>
              <a:rPr lang="en-US" sz="5400" dirty="0">
                <a:solidFill>
                  <a:schemeClr val="bg1"/>
                </a:solidFill>
                <a:latin typeface="+mn-lt"/>
              </a:rPr>
              <a:t>it never stops and specific sound effects play. For </a:t>
            </a:r>
            <a:r>
              <a:rPr lang="en-US" sz="5400" dirty="0" smtClean="0">
                <a:solidFill>
                  <a:schemeClr val="bg1"/>
                </a:solidFill>
                <a:latin typeface="+mn-lt"/>
              </a:rPr>
              <a:t>example, applause </a:t>
            </a:r>
            <a:r>
              <a:rPr lang="en-US" sz="5400" dirty="0">
                <a:solidFill>
                  <a:schemeClr val="bg1"/>
                </a:solidFill>
                <a:latin typeface="+mn-lt"/>
              </a:rPr>
              <a:t>will only play when a new high score is made.</a:t>
            </a:r>
            <a:endParaRPr lang="en-US" sz="5400" b="0" dirty="0">
              <a:solidFill>
                <a:schemeClr val="bg1"/>
              </a:solidFill>
              <a:latin typeface="+mn-lt"/>
            </a:endParaRPr>
          </a:p>
          <a:p>
            <a:pPr algn="l"/>
            <a:r>
              <a:rPr lang="en-US" sz="5400" dirty="0">
                <a:solidFill>
                  <a:schemeClr val="bg1"/>
                </a:solidFill>
                <a:latin typeface="+mn-lt"/>
              </a:rPr>
              <a:t/>
            </a:r>
            <a:br>
              <a:rPr lang="en-US" sz="5400" dirty="0">
                <a:solidFill>
                  <a:schemeClr val="bg1"/>
                </a:solidFill>
                <a:latin typeface="+mn-lt"/>
              </a:rPr>
            </a:br>
            <a:endParaRPr lang="en-US" sz="5400" dirty="0">
              <a:solidFill>
                <a:schemeClr val="bg1"/>
              </a:solidFill>
              <a:latin typeface="+mn-lt"/>
              <a:ea typeface="Calibri" charset="0"/>
              <a:cs typeface="Calibri" charset="0"/>
            </a:endParaRPr>
          </a:p>
        </p:txBody>
      </p:sp>
      <p:sp>
        <p:nvSpPr>
          <p:cNvPr id="39" name="TextBox 38"/>
          <p:cNvSpPr txBox="1"/>
          <p:nvPr/>
        </p:nvSpPr>
        <p:spPr>
          <a:xfrm>
            <a:off x="26651674" y="21243127"/>
            <a:ext cx="8036179" cy="6740307"/>
          </a:xfrm>
          <a:prstGeom prst="rect">
            <a:avLst/>
          </a:prstGeom>
          <a:noFill/>
        </p:spPr>
        <p:txBody>
          <a:bodyPr wrap="square" rtlCol="0">
            <a:spAutoFit/>
          </a:bodyPr>
          <a:lstStyle/>
          <a:p>
            <a:pPr algn="l"/>
            <a:r>
              <a:rPr lang="en-US" sz="5400" dirty="0">
                <a:solidFill>
                  <a:schemeClr val="bg1"/>
                </a:solidFill>
                <a:latin typeface="+mn-lt"/>
              </a:rPr>
              <a:t>This feature</a:t>
            </a:r>
            <a:endParaRPr lang="en-US" sz="5400" b="0" dirty="0">
              <a:solidFill>
                <a:schemeClr val="bg1"/>
              </a:solidFill>
              <a:latin typeface="+mn-lt"/>
            </a:endParaRPr>
          </a:p>
          <a:p>
            <a:pPr algn="l"/>
            <a:r>
              <a:rPr lang="en-US" sz="5400" dirty="0">
                <a:solidFill>
                  <a:schemeClr val="bg1"/>
                </a:solidFill>
                <a:latin typeface="+mn-lt"/>
              </a:rPr>
              <a:t>lets you load an old game and save your game mid-play.  When you continue </a:t>
            </a:r>
            <a:endParaRPr lang="en-US" sz="5400" dirty="0" smtClean="0">
              <a:solidFill>
                <a:schemeClr val="bg1"/>
              </a:solidFill>
              <a:latin typeface="+mn-lt"/>
            </a:endParaRPr>
          </a:p>
          <a:p>
            <a:pPr algn="l"/>
            <a:r>
              <a:rPr lang="en-US" sz="5400" dirty="0" smtClean="0">
                <a:solidFill>
                  <a:schemeClr val="bg1"/>
                </a:solidFill>
                <a:latin typeface="+mn-lt"/>
              </a:rPr>
              <a:t>a </a:t>
            </a:r>
            <a:r>
              <a:rPr lang="en-US" sz="5400" dirty="0">
                <a:solidFill>
                  <a:schemeClr val="bg1"/>
                </a:solidFill>
                <a:latin typeface="+mn-lt"/>
              </a:rPr>
              <a:t>game, it reads a text file for the coordinates of the apple and </a:t>
            </a:r>
            <a:r>
              <a:rPr lang="en-US" sz="5400" dirty="0" smtClean="0">
                <a:solidFill>
                  <a:schemeClr val="bg1"/>
                </a:solidFill>
                <a:latin typeface="+mn-lt"/>
              </a:rPr>
              <a:t>snake to </a:t>
            </a:r>
            <a:r>
              <a:rPr lang="en-US" sz="5400" dirty="0">
                <a:solidFill>
                  <a:schemeClr val="bg1"/>
                </a:solidFill>
                <a:latin typeface="+mn-lt"/>
              </a:rPr>
              <a:t>load them in the game</a:t>
            </a:r>
            <a:r>
              <a:rPr lang="en-US" sz="5400" dirty="0" smtClean="0">
                <a:solidFill>
                  <a:schemeClr val="bg1"/>
                </a:solidFill>
                <a:latin typeface="+mn-lt"/>
              </a:rPr>
              <a:t>.</a:t>
            </a:r>
            <a:endParaRPr lang="en-US" sz="5400" dirty="0">
              <a:solidFill>
                <a:schemeClr val="bg1"/>
              </a:solidFill>
              <a:latin typeface="+mn-lt"/>
              <a:ea typeface="Calibri" charset="0"/>
              <a:cs typeface="Calibri" charset="0"/>
            </a:endParaRPr>
          </a:p>
        </p:txBody>
      </p:sp>
      <p:sp>
        <p:nvSpPr>
          <p:cNvPr id="40" name="TextBox 39"/>
          <p:cNvSpPr txBox="1"/>
          <p:nvPr/>
        </p:nvSpPr>
        <p:spPr>
          <a:xfrm>
            <a:off x="35136527" y="22015988"/>
            <a:ext cx="8036179" cy="5909310"/>
          </a:xfrm>
          <a:prstGeom prst="rect">
            <a:avLst/>
          </a:prstGeom>
          <a:noFill/>
        </p:spPr>
        <p:txBody>
          <a:bodyPr wrap="square" rtlCol="0">
            <a:spAutoFit/>
          </a:bodyPr>
          <a:lstStyle/>
          <a:p>
            <a:pPr algn="l"/>
            <a:r>
              <a:rPr lang="en-US" sz="5400" dirty="0">
                <a:solidFill>
                  <a:schemeClr val="bg1"/>
                </a:solidFill>
                <a:latin typeface="+mn-lt"/>
              </a:rPr>
              <a:t>When the </a:t>
            </a:r>
            <a:r>
              <a:rPr lang="en-US" sz="5400" dirty="0" smtClean="0">
                <a:solidFill>
                  <a:schemeClr val="bg1"/>
                </a:solidFill>
                <a:latin typeface="+mn-lt"/>
              </a:rPr>
              <a:t>game </a:t>
            </a:r>
            <a:endParaRPr lang="en-US" sz="5400" b="0" dirty="0" smtClean="0">
              <a:solidFill>
                <a:schemeClr val="bg1"/>
              </a:solidFill>
              <a:latin typeface="+mn-lt"/>
            </a:endParaRPr>
          </a:p>
          <a:p>
            <a:pPr algn="l"/>
            <a:r>
              <a:rPr lang="en-US" sz="5400" dirty="0" smtClean="0">
                <a:solidFill>
                  <a:schemeClr val="bg1"/>
                </a:solidFill>
                <a:latin typeface="+mn-lt"/>
              </a:rPr>
              <a:t>saves, it writes the coordinates of the apple and snake in the save file. Another text file is used to keep track of and read in a high score. </a:t>
            </a:r>
            <a:endParaRPr lang="en-US" sz="5400" b="0" dirty="0" smtClean="0">
              <a:solidFill>
                <a:schemeClr val="bg1"/>
              </a:solidFill>
              <a:latin typeface="+mn-l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82796" y="8185113"/>
            <a:ext cx="8266114" cy="358237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2406" y="29983520"/>
            <a:ext cx="1427967" cy="1427967"/>
          </a:xfrm>
          <a:prstGeom prst="rect">
            <a:avLst/>
          </a:prstGeom>
        </p:spPr>
      </p:pic>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4439" y="29976755"/>
            <a:ext cx="1427967" cy="1427967"/>
          </a:xfrm>
          <a:prstGeom prst="rect">
            <a:avLst/>
          </a:prstGeom>
        </p:spPr>
      </p:pic>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8340" y="29983518"/>
            <a:ext cx="1427967" cy="1427967"/>
          </a:xfrm>
          <a:prstGeom prst="rect">
            <a:avLst/>
          </a:prstGeom>
        </p:spPr>
      </p:pic>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6438" y="29983519"/>
            <a:ext cx="1427967" cy="1427967"/>
          </a:xfrm>
          <a:prstGeom prst="rect">
            <a:avLst/>
          </a:prstGeom>
        </p:spPr>
      </p:pic>
      <p:pic>
        <p:nvPicPr>
          <p:cNvPr id="54" name="Picture 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8505" y="29978632"/>
            <a:ext cx="1427967" cy="1427967"/>
          </a:xfrm>
          <a:prstGeom prst="rect">
            <a:avLst/>
          </a:prstGeom>
        </p:spPr>
      </p:pic>
      <p:pic>
        <p:nvPicPr>
          <p:cNvPr id="55" name="Picture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538" y="29978633"/>
            <a:ext cx="1427967" cy="1427967"/>
          </a:xfrm>
          <a:prstGeom prst="rect">
            <a:avLst/>
          </a:prstGeom>
        </p:spPr>
      </p:pic>
      <p:pic>
        <p:nvPicPr>
          <p:cNvPr id="56" name="Picture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6472" y="29972744"/>
            <a:ext cx="1427967" cy="1427967"/>
          </a:xfrm>
          <a:prstGeom prst="rect">
            <a:avLst/>
          </a:prstGeom>
        </p:spPr>
      </p:pic>
      <p:sp>
        <p:nvSpPr>
          <p:cNvPr id="11" name="TextBox 10"/>
          <p:cNvSpPr txBox="1"/>
          <p:nvPr/>
        </p:nvSpPr>
        <p:spPr>
          <a:xfrm>
            <a:off x="35965500" y="7310792"/>
            <a:ext cx="6652191" cy="769441"/>
          </a:xfrm>
          <a:prstGeom prst="rect">
            <a:avLst/>
          </a:prstGeom>
          <a:noFill/>
        </p:spPr>
        <p:txBody>
          <a:bodyPr wrap="square" rtlCol="0">
            <a:spAutoFit/>
          </a:bodyPr>
          <a:lstStyle/>
          <a:p>
            <a:r>
              <a:rPr lang="en-US" sz="4400" b="0" i="1" dirty="0" smtClean="0">
                <a:solidFill>
                  <a:schemeClr val="tx1"/>
                </a:solidFill>
                <a:latin typeface="+mn-lt"/>
              </a:rPr>
              <a:t>Below: A* search algorithm</a:t>
            </a:r>
            <a:endParaRPr lang="en-US" sz="4400" b="0" i="1" dirty="0">
              <a:solidFill>
                <a:schemeClr val="tx1"/>
              </a:solidFill>
              <a:latin typeface="+mn-lt"/>
            </a:endParaRP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6223" y="11409684"/>
            <a:ext cx="12255997" cy="6400982"/>
          </a:xfrm>
          <a:prstGeom prst="rect">
            <a:avLst/>
          </a:prstGeom>
        </p:spPr>
      </p:pic>
      <p:sp>
        <p:nvSpPr>
          <p:cNvPr id="17" name="TextBox 16"/>
          <p:cNvSpPr txBox="1"/>
          <p:nvPr/>
        </p:nvSpPr>
        <p:spPr>
          <a:xfrm>
            <a:off x="28044475" y="18972292"/>
            <a:ext cx="14020800" cy="754053"/>
          </a:xfrm>
          <a:prstGeom prst="rect">
            <a:avLst/>
          </a:prstGeom>
          <a:noFill/>
        </p:spPr>
        <p:txBody>
          <a:bodyPr wrap="square" rtlCol="0">
            <a:spAutoFit/>
          </a:bodyPr>
          <a:lstStyle/>
          <a:p>
            <a:r>
              <a:rPr lang="en-US" b="0" i="1" dirty="0" smtClean="0">
                <a:solidFill>
                  <a:schemeClr val="tx1"/>
                </a:solidFill>
                <a:latin typeface="+mn-lt"/>
              </a:rPr>
              <a:t>Upper Left: Main menu; Upper Right: Gameplay</a:t>
            </a:r>
            <a:endParaRPr lang="en-US" b="0" i="1" dirty="0">
              <a:solidFill>
                <a:schemeClr val="tx1"/>
              </a:solidFill>
              <a:latin typeface="+mn-lt"/>
            </a:endParaRPr>
          </a:p>
        </p:txBody>
      </p:sp>
      <p:sp>
        <p:nvSpPr>
          <p:cNvPr id="18" name="TextBox 17"/>
          <p:cNvSpPr txBox="1"/>
          <p:nvPr/>
        </p:nvSpPr>
        <p:spPr>
          <a:xfrm>
            <a:off x="10668000" y="29028698"/>
            <a:ext cx="6466191" cy="754053"/>
          </a:xfrm>
          <a:prstGeom prst="rect">
            <a:avLst/>
          </a:prstGeom>
          <a:noFill/>
        </p:spPr>
        <p:txBody>
          <a:bodyPr wrap="square" rtlCol="0">
            <a:spAutoFit/>
          </a:bodyPr>
          <a:lstStyle/>
          <a:p>
            <a:r>
              <a:rPr lang="en-US" b="0" i="1" dirty="0" smtClean="0">
                <a:solidFill>
                  <a:schemeClr val="tx1"/>
                </a:solidFill>
                <a:latin typeface="+mn-lt"/>
              </a:rPr>
              <a:t>Below: Original Graphic</a:t>
            </a:r>
            <a:endParaRPr lang="en-US" b="0" i="1" dirty="0">
              <a:solidFill>
                <a:schemeClr val="tx1"/>
              </a:solidFill>
              <a:latin typeface="+mn-lt"/>
            </a:endParaRPr>
          </a:p>
        </p:txBody>
      </p:sp>
      <p:pic>
        <p:nvPicPr>
          <p:cNvPr id="57" name="Pictur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28437" y="29972743"/>
            <a:ext cx="1427967" cy="1427967"/>
          </a:xfrm>
          <a:prstGeom prst="rect">
            <a:avLst/>
          </a:prstGeom>
        </p:spPr>
      </p:pic>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2924" y="29983518"/>
            <a:ext cx="1427967" cy="1427967"/>
          </a:xfrm>
          <a:prstGeom prst="rect">
            <a:avLst/>
          </a:prstGeom>
        </p:spPr>
      </p:pic>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83021" y="29983518"/>
            <a:ext cx="1427967" cy="1427967"/>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37605" y="29983518"/>
            <a:ext cx="1427967" cy="1427967"/>
          </a:xfrm>
          <a:prstGeom prst="rect">
            <a:avLst/>
          </a:prstGeom>
        </p:spPr>
      </p:pic>
      <p:pic>
        <p:nvPicPr>
          <p:cNvPr id="61" name="Picture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17508" y="29983518"/>
            <a:ext cx="1427967" cy="142796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4578</TotalTime>
  <Words>270</Words>
  <Application>Microsoft Macintosh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Lao MN</vt:lpstr>
      <vt:lpstr>Arial</vt:lpstr>
      <vt:lpstr>Office Theme</vt:lpstr>
      <vt:lpstr>PowerPoint Presentation</vt:lpstr>
    </vt:vector>
  </TitlesOfParts>
  <Company>Graphicsland</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Microsoft Office User</cp:lastModifiedBy>
  <cp:revision>163</cp:revision>
  <dcterms:created xsi:type="dcterms:W3CDTF">2004-07-26T21:45:23Z</dcterms:created>
  <dcterms:modified xsi:type="dcterms:W3CDTF">2018-07-30T19:42:34Z</dcterms:modified>
  <cp:category>science research poster</cp:category>
</cp:coreProperties>
</file>