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0" r:id="rId4"/>
    <p:sldId id="268" r:id="rId5"/>
    <p:sldId id="264" r:id="rId6"/>
    <p:sldId id="263" r:id="rId7"/>
    <p:sldId id="272" r:id="rId8"/>
    <p:sldId id="262" r:id="rId9"/>
    <p:sldId id="269" r:id="rId10"/>
    <p:sldId id="265" r:id="rId11"/>
    <p:sldId id="258" r:id="rId12"/>
    <p:sldId id="259" r:id="rId13"/>
    <p:sldId id="257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021" autoAdjust="0"/>
  </p:normalViewPr>
  <p:slideViewPr>
    <p:cSldViewPr snapToGrid="0" snapToObjects="1">
      <p:cViewPr varScale="1">
        <p:scale>
          <a:sx n="72" d="100"/>
          <a:sy n="72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2130C-FA81-9948-91D8-2F541A8AD66C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520AD-8DFA-8E4B-AAE7-966B5AD70D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9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</a:p>
          <a:p>
            <a:pPr lvl="1" eaLnBrk="1" hangingPunct="1"/>
            <a:r>
              <a:rPr lang="en-US" altLang="en-US" dirty="0" smtClean="0"/>
              <a:t>Strength is an internal parameter reflecting the current availability/activation of an episode</a:t>
            </a:r>
          </a:p>
          <a:p>
            <a:pPr lvl="1" eaLnBrk="1" hangingPunct="1"/>
            <a:r>
              <a:rPr lang="en-US" altLang="en-US" dirty="0" smtClean="0"/>
              <a:t>Episodes are distinct, unitized traces of experience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0AD-8DFA-8E4B-AAE7-966B5AD70D2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54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0AD-8DFA-8E4B-AAE7-966B5AD70D2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83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data1 Predicted Cued mean: 0.604650560478;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 0.301357074333 Predicted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Uncued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mean: 0.623226919124;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 0.293459651014  actual Cued mean: 0.534482326287;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 0.339012003076 actual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Uncued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mean: 0.557898713374;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 0.323715682473  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data2 Predicted Cued mean: 0.546296498453;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 0.325759254754 Predicted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cued+spindle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mean: 0.523655355511;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 0.316312930216  Actual Cued mean: 0.470060318438;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 0.355922810702 Actual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cued+spindle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mean: 0.443269323682;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  0.357571016045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0AD-8DFA-8E4B-AAE7-966B5AD70D2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162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Sub</a:t>
            </a:r>
            <a:r>
              <a:rPr kumimoji="1" lang="en-US" altLang="zh-CN" dirty="0" smtClean="0"/>
              <a:t>19,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uncued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cued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study 3 0.9244966/3 = 0.3082 = 10.25 TMR</a:t>
            </a:r>
          </a:p>
          <a:p>
            <a:r>
              <a:rPr lang="es-ES_tradn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Sub19 Pic2 </a:t>
            </a:r>
            <a:r>
              <a:rPr lang="es-ES_tradn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uncued</a:t>
            </a:r>
            <a:r>
              <a:rPr lang="es-ES_tradn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Actual y in </a:t>
            </a:r>
            <a:r>
              <a:rPr lang="es-ES_tradn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strength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_tradn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decay</a:t>
            </a:r>
            <a:r>
              <a:rPr lang="es-ES_tradn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 -0.00108440371563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Sub19 Pic13 TMR multiple events: 0.0300781165819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0AD-8DFA-8E4B-AAE7-966B5AD70D2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956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0AD-8DFA-8E4B-AAE7-966B5AD70D2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61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0AD-8DFA-8E4B-AAE7-966B5AD70D2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95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change</a:t>
            </a:r>
            <a:r>
              <a:rPr kumimoji="1" lang="en-US" altLang="zh-CN" dirty="0" err="1" smtClean="0"/>
              <a:t>Reactivation</a:t>
            </a:r>
            <a:r>
              <a:rPr kumimoji="1" lang="en-US" altLang="zh-CN" dirty="0" smtClean="0"/>
              <a:t>/restudy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forgetting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extending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encoding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forgetting;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practice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spaced</a:t>
            </a:r>
            <a:r>
              <a:rPr kumimoji="1" lang="zh-CN" altLang="en-US" dirty="0" smtClean="0"/>
              <a:t>,</a:t>
            </a:r>
            <a:r>
              <a:rPr kumimoji="1" lang="zh-CN" altLang="zh-CN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larger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verification: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experiment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measure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accuracy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</a:t>
            </a:r>
          </a:p>
          <a:p>
            <a:pPr lvl="1"/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signals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existing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EEG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recording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indicate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strength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estimation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0AD-8DFA-8E4B-AAE7-966B5AD70D2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916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Spontaneous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reactivation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potential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supplement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natural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AMWN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15Hz,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0.5s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2s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celebrities,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landmarks,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scrambled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faces,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scrambled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exp1&amp;2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selection: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category</a:t>
            </a:r>
          </a:p>
          <a:p>
            <a:pPr marL="171450" indent="-171450">
              <a:buFontTx/>
              <a:buChar char="-"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selection: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prenap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measures,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tests);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</a:t>
            </a:r>
          </a:p>
          <a:p>
            <a:pPr marL="171450" indent="-171450">
              <a:buFontTx/>
              <a:buChar char="-"/>
            </a:pP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Feedback: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Exp1: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“Where”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presenting</a:t>
            </a:r>
          </a:p>
          <a:p>
            <a:pPr marL="171450" indent="-171450">
              <a:buFontTx/>
              <a:buChar char="-"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Exp3: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0AD-8DFA-8E4B-AAE7-966B5AD70D2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431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B6E8-CA4A-4149-86FA-74864E781462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4841-0F9F-5644-B2FA-0623C3D915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81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B6E8-CA4A-4149-86FA-74864E781462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4841-0F9F-5644-B2FA-0623C3D915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91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B6E8-CA4A-4149-86FA-74864E781462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4841-0F9F-5644-B2FA-0623C3D915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30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B6E8-CA4A-4149-86FA-74864E781462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4841-0F9F-5644-B2FA-0623C3D915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6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B6E8-CA4A-4149-86FA-74864E781462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4841-0F9F-5644-B2FA-0623C3D915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B6E8-CA4A-4149-86FA-74864E781462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4841-0F9F-5644-B2FA-0623C3D915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34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B6E8-CA4A-4149-86FA-74864E781462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4841-0F9F-5644-B2FA-0623C3D915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62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B6E8-CA4A-4149-86FA-74864E781462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4841-0F9F-5644-B2FA-0623C3D915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66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B6E8-CA4A-4149-86FA-74864E781462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4841-0F9F-5644-B2FA-0623C3D915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33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B6E8-CA4A-4149-86FA-74864E781462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4841-0F9F-5644-B2FA-0623C3D915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1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B6E8-CA4A-4149-86FA-74864E781462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4841-0F9F-5644-B2FA-0623C3D915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63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B6E8-CA4A-4149-86FA-74864E781462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84841-0F9F-5644-B2FA-0623C3D915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03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Mnemonic Model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20802"/>
            <a:ext cx="8229600" cy="865180"/>
          </a:xfrm>
        </p:spPr>
        <p:txBody>
          <a:bodyPr>
            <a:noAutofit/>
          </a:bodyPr>
          <a:lstStyle/>
          <a:p>
            <a:r>
              <a:rPr kumimoji="1" lang="en-US" altLang="zh-CN" sz="3800" dirty="0" smtClean="0"/>
              <a:t>Current</a:t>
            </a:r>
            <a:r>
              <a:rPr kumimoji="1" lang="en-US" altLang="zh-CN" sz="3800" dirty="0" smtClean="0"/>
              <a:t> Model Fit</a:t>
            </a:r>
            <a:endParaRPr kumimoji="1" lang="zh-CN" altLang="en-US" sz="3800" dirty="0"/>
          </a:p>
        </p:txBody>
      </p:sp>
      <p:pic>
        <p:nvPicPr>
          <p:cNvPr id="5" name="内容占位符 4" descr="sub22_30_34_decayexp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9" r="-15789"/>
          <a:stretch>
            <a:fillRect/>
          </a:stretch>
        </p:blipFill>
        <p:spPr>
          <a:xfrm>
            <a:off x="-548718" y="985981"/>
            <a:ext cx="10566748" cy="5872019"/>
          </a:xfrm>
        </p:spPr>
      </p:pic>
    </p:spTree>
    <p:extLst>
      <p:ext uri="{BB962C8B-B14F-4D97-AF65-F5344CB8AC3E}">
        <p14:creationId xmlns:p14="http://schemas.microsoft.com/office/powerpoint/2010/main" val="156507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219"/>
          </a:xfrm>
        </p:spPr>
        <p:txBody>
          <a:bodyPr/>
          <a:lstStyle/>
          <a:p>
            <a:r>
              <a:rPr kumimoji="1" lang="en-US" altLang="zh-CN" dirty="0" smtClean="0"/>
              <a:t>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571" y="1301432"/>
            <a:ext cx="8817429" cy="5205730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TM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happens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according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reconstructed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timeline</a:t>
            </a:r>
            <a:endParaRPr kumimoji="1" lang="en-US" altLang="zh-CN" dirty="0"/>
          </a:p>
          <a:p>
            <a:r>
              <a:rPr kumimoji="1" lang="en-US" altLang="zh-CN" dirty="0" smtClean="0"/>
              <a:t>Measurement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</a:p>
          <a:p>
            <a:pPr lvl="1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counterbalance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measurement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endParaRPr kumimoji="1" lang="en-US" altLang="zh-CN" dirty="0" smtClean="0"/>
          </a:p>
          <a:p>
            <a:r>
              <a:rPr kumimoji="1" lang="en-US" altLang="zh-CN" dirty="0" smtClean="0"/>
              <a:t>TMR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effects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multiplicative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measured</a:t>
            </a:r>
            <a:r>
              <a:rPr kumimoji="1" lang="zh-CN" altLang="en-US" dirty="0" smtClean="0"/>
              <a:t> </a:t>
            </a:r>
            <a:r>
              <a:rPr lang="en-US" altLang="zh-CN" dirty="0"/>
              <a:t>in percentage of the current memory strength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kumimoji="1" lang="en-US" altLang="zh-CN" dirty="0" smtClean="0"/>
              <a:t>TMR</a:t>
            </a:r>
            <a:r>
              <a:rPr kumimoji="1" lang="zh-CN" altLang="en-US" dirty="0"/>
              <a:t>/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weaker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memories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TMR</a:t>
            </a:r>
            <a:r>
              <a:rPr lang="zh-CN" altLang="en-US" dirty="0"/>
              <a:t> </a:t>
            </a:r>
            <a:r>
              <a:rPr lang="en-US" altLang="zh-CN" dirty="0"/>
              <a:t>boost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percentage</a:t>
            </a:r>
            <a:r>
              <a:rPr lang="zh-CN" altLang="en-US" dirty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strength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measured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probability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successful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retrieval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Bounded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          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Conversion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pixel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strength:</a:t>
            </a:r>
          </a:p>
          <a:p>
            <a:r>
              <a:rPr kumimoji="1" lang="en-US" altLang="zh-CN" dirty="0" smtClean="0"/>
              <a:t>Existence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population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</a:p>
          <a:p>
            <a:pPr lvl="1"/>
            <a:r>
              <a:rPr kumimoji="1" lang="en-US" altLang="zh-CN" dirty="0" smtClean="0"/>
              <a:t>decay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estimated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uncued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performance; estimation from experiment 1 applicable to experiment </a:t>
            </a:r>
            <a:r>
              <a:rPr kumimoji="1" lang="en-US" altLang="zh-CN" dirty="0" smtClean="0"/>
              <a:t>2</a:t>
            </a:r>
            <a:endParaRPr kumimoji="1" lang="en-US" altLang="zh-CN" dirty="0" smtClean="0"/>
          </a:p>
        </p:txBody>
      </p:sp>
      <p:pic>
        <p:nvPicPr>
          <p:cNvPr id="5" name="图片 4" descr="Screen Shot 2016-08-02 at 8.22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960" y="4750235"/>
            <a:ext cx="2151185" cy="481187"/>
          </a:xfrm>
          <a:prstGeom prst="rect">
            <a:avLst/>
          </a:prstGeom>
        </p:spPr>
      </p:pic>
      <p:pic>
        <p:nvPicPr>
          <p:cNvPr id="6" name="图片 5" descr="Screen Shot 2016-08-02 at 8.32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42" y="3244451"/>
            <a:ext cx="2641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7035"/>
          </a:xfrm>
        </p:spPr>
        <p:txBody>
          <a:bodyPr/>
          <a:lstStyle/>
          <a:p>
            <a:r>
              <a:rPr kumimoji="1" lang="en-US" altLang="zh-CN" dirty="0" smtClean="0"/>
              <a:t>Other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Future </a:t>
            </a:r>
            <a:r>
              <a:rPr kumimoji="1" lang="en-US" altLang="zh-CN" dirty="0" smtClean="0"/>
              <a:t>directions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2792"/>
            <a:ext cx="8229600" cy="479337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Allow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Incorporate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physiology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measures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(spindles,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phase,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etc.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Develop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verify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accuracy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40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0303"/>
          </a:xfrm>
        </p:spPr>
        <p:txBody>
          <a:bodyPr/>
          <a:lstStyle/>
          <a:p>
            <a:r>
              <a:rPr kumimoji="1" lang="en-US" altLang="zh-CN" dirty="0" smtClean="0"/>
              <a:t>Experiment </a:t>
            </a:r>
            <a:r>
              <a:rPr kumimoji="1" lang="en-US" altLang="zh-CN" dirty="0" smtClean="0"/>
              <a:t>Procedures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432800" cy="4812833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Experiment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(48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images)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sound-image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pair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degree</a:t>
            </a:r>
            <a:r>
              <a:rPr kumimoji="1" lang="zh-CN" altLang="en-US" dirty="0" smtClean="0"/>
              <a:t> </a:t>
            </a:r>
            <a:r>
              <a:rPr lang="en-US" altLang="zh-CN" dirty="0"/>
              <a:t>→ </a:t>
            </a:r>
            <a:r>
              <a:rPr kumimoji="1" lang="en-US" altLang="zh-CN" dirty="0" smtClean="0"/>
              <a:t>Learn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until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150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pixels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once</a:t>
            </a:r>
            <a:r>
              <a:rPr kumimoji="1" lang="zh-CN" altLang="en-US" dirty="0"/>
              <a:t> </a:t>
            </a:r>
            <a:r>
              <a:rPr lang="en-US" altLang="zh-CN" dirty="0"/>
              <a:t>→ </a:t>
            </a:r>
            <a:r>
              <a:rPr kumimoji="1" lang="en-US" altLang="zh-CN" dirty="0" smtClean="0"/>
              <a:t>Pre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feedback</a:t>
            </a:r>
            <a:r>
              <a:rPr kumimoji="1" lang="zh-CN" altLang="en-US" dirty="0"/>
              <a:t> </a:t>
            </a:r>
            <a:r>
              <a:rPr lang="en-US" altLang="zh-CN" dirty="0"/>
              <a:t>→ </a:t>
            </a:r>
            <a:r>
              <a:rPr kumimoji="1" lang="en-US" altLang="zh-CN" dirty="0" smtClean="0"/>
              <a:t>Half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SWS</a:t>
            </a:r>
            <a:r>
              <a:rPr kumimoji="1" lang="zh-CN" altLang="en-US" dirty="0" smtClean="0"/>
              <a:t> </a:t>
            </a:r>
            <a:r>
              <a:rPr lang="en-US" altLang="zh-CN" dirty="0"/>
              <a:t>→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2.5hrs</a:t>
            </a:r>
            <a:r>
              <a:rPr kumimoji="1" lang="zh-CN" altLang="en-US" dirty="0"/>
              <a:t> </a:t>
            </a:r>
            <a:r>
              <a:rPr lang="en-US" altLang="zh-CN" dirty="0"/>
              <a:t>→ 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endParaRPr kumimoji="1" lang="en-US" altLang="zh-CN" dirty="0" smtClean="0"/>
          </a:p>
          <a:p>
            <a:r>
              <a:rPr kumimoji="1" lang="en-US" altLang="zh-CN" dirty="0" smtClean="0"/>
              <a:t>Experiment </a:t>
            </a:r>
            <a:r>
              <a:rPr kumimoji="1" lang="en-US" altLang="zh-CN" dirty="0" smtClean="0"/>
              <a:t>2</a:t>
            </a:r>
          </a:p>
          <a:p>
            <a:pPr lvl="1"/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cued,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half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followed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amplitude-modulated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noise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(AMWN)</a:t>
            </a:r>
            <a:endParaRPr kumimoji="1" lang="en-US" altLang="zh-CN" dirty="0" smtClean="0"/>
          </a:p>
          <a:p>
            <a:r>
              <a:rPr kumimoji="1" lang="en-US" altLang="zh-CN" dirty="0" smtClean="0"/>
              <a:t>Experiment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(50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pairs)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items-sound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→ </a:t>
            </a:r>
            <a:r>
              <a:rPr kumimoji="1" lang="en-US" altLang="zh-CN" dirty="0" smtClean="0"/>
              <a:t>Learn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until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placing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correctly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twice</a:t>
            </a:r>
            <a:r>
              <a:rPr kumimoji="1" lang="zh-CN" altLang="en-US" dirty="0"/>
              <a:t> </a:t>
            </a:r>
            <a:r>
              <a:rPr lang="en-US" altLang="zh-CN" dirty="0"/>
              <a:t>→ </a:t>
            </a:r>
            <a:r>
              <a:rPr kumimoji="1" lang="en-US" altLang="zh-CN" dirty="0" smtClean="0"/>
              <a:t>pre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feedback,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pair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twice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→Half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cued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during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SWS</a:t>
            </a:r>
            <a:r>
              <a:rPr lang="zh-CN" altLang="en-US" dirty="0" smtClean="0"/>
              <a:t> </a:t>
            </a:r>
            <a:r>
              <a:rPr lang="en-US" altLang="zh-CN" dirty="0" smtClean="0"/>
              <a:t>→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immediately,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pair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36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6099"/>
          </a:xfrm>
        </p:spPr>
        <p:txBody>
          <a:bodyPr/>
          <a:lstStyle/>
          <a:p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0738"/>
            <a:ext cx="8229600" cy="5386764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Memory trace: </a:t>
            </a:r>
          </a:p>
          <a:p>
            <a:pPr lvl="1"/>
            <a:r>
              <a:rPr kumimoji="1" lang="en-US" altLang="zh-CN" dirty="0"/>
              <a:t>Episodes</a:t>
            </a:r>
          </a:p>
          <a:p>
            <a:pPr lvl="1"/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strength: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retrieval</a:t>
            </a:r>
            <a:endParaRPr kumimoji="1" lang="en-US" altLang="zh-CN" dirty="0" smtClean="0"/>
          </a:p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strength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(S</a:t>
            </a:r>
            <a:r>
              <a:rPr kumimoji="1" lang="en-US" altLang="zh-CN" baseline="-25000" dirty="0" smtClean="0"/>
              <a:t>t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encoding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strength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decays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exponentially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Additional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events’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effects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additive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10" name="图片 9" descr="Screen Shot 2016-08-02 at 7.13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89" y="5400583"/>
            <a:ext cx="3302000" cy="1333500"/>
          </a:xfrm>
          <a:prstGeom prst="rect">
            <a:avLst/>
          </a:prstGeom>
        </p:spPr>
      </p:pic>
      <p:pic>
        <p:nvPicPr>
          <p:cNvPr id="12" name="图片 11" descr="Screen Shot 2016-08-02 at 7.17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34" y="4076156"/>
            <a:ext cx="2628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1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127"/>
            <a:ext cx="8229600" cy="1098309"/>
          </a:xfrm>
        </p:spPr>
        <p:txBody>
          <a:bodyPr/>
          <a:lstStyle/>
          <a:p>
            <a:r>
              <a:rPr kumimoji="1" lang="en-US" altLang="zh-CN" dirty="0" smtClean="0"/>
              <a:t>Preliminary Fit 1</a:t>
            </a:r>
            <a:endParaRPr kumimoji="1" lang="zh-CN" altLang="en-US" dirty="0"/>
          </a:p>
        </p:txBody>
      </p:sp>
      <p:pic>
        <p:nvPicPr>
          <p:cNvPr id="7" name="图片 6" descr="tmr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1" y="1063986"/>
            <a:ext cx="8066199" cy="5665031"/>
          </a:xfrm>
          <a:prstGeom prst="rect">
            <a:avLst/>
          </a:prstGeom>
        </p:spPr>
      </p:pic>
      <p:pic>
        <p:nvPicPr>
          <p:cNvPr id="8" name="图片 7" descr="Screen Shot 2016-08-02 at 7.13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17" y="2234109"/>
            <a:ext cx="3905624" cy="67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7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115"/>
          </a:xfrm>
        </p:spPr>
        <p:txBody>
          <a:bodyPr/>
          <a:lstStyle/>
          <a:p>
            <a:r>
              <a:rPr kumimoji="1" lang="en-US" altLang="zh-CN" dirty="0" smtClean="0"/>
              <a:t>Assumptions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28440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Pre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measurement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TMR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45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min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 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nap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TMR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effects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additive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Decay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uncued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cued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items</a:t>
            </a:r>
            <a:r>
              <a:rPr kumimoji="1" lang="zh-CN" altLang="en-US" dirty="0"/>
              <a:t>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Population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decay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estimated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nap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nap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performance; estimation from experiment 1 applicable to experiment </a:t>
            </a:r>
            <a:r>
              <a:rPr kumimoji="1" lang="en-US" altLang="zh-CN" dirty="0" smtClean="0"/>
              <a:t>2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TMR</a:t>
            </a:r>
            <a:r>
              <a:rPr kumimoji="1" lang="zh-CN" altLang="en-US" dirty="0"/>
              <a:t>/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weaker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memories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strength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measured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probability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successful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retrieval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6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ata12PrevsA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09176"/>
            <a:ext cx="8229600" cy="536782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144675"/>
            <a:ext cx="8433582" cy="964501"/>
          </a:xfrm>
        </p:spPr>
        <p:txBody>
          <a:bodyPr>
            <a:normAutofit/>
          </a:bodyPr>
          <a:lstStyle/>
          <a:p>
            <a:r>
              <a:rPr kumimoji="1" lang="en-US" altLang="zh-CN" sz="3800" dirty="0" smtClean="0"/>
              <a:t>Predicted</a:t>
            </a:r>
            <a:r>
              <a:rPr kumimoji="1" lang="zh-CN" altLang="en-US" sz="3800" dirty="0" smtClean="0"/>
              <a:t> </a:t>
            </a:r>
            <a:r>
              <a:rPr kumimoji="1" lang="en-US" altLang="zh-CN" sz="3800" dirty="0" smtClean="0"/>
              <a:t>and</a:t>
            </a:r>
            <a:r>
              <a:rPr kumimoji="1" lang="zh-CN" altLang="en-US" sz="3800" dirty="0" smtClean="0"/>
              <a:t> </a:t>
            </a:r>
            <a:r>
              <a:rPr kumimoji="1" lang="en-US" altLang="zh-CN" sz="3800" dirty="0" smtClean="0"/>
              <a:t>Actual</a:t>
            </a:r>
            <a:r>
              <a:rPr kumimoji="1" lang="zh-CN" altLang="en-US" sz="3800" dirty="0" smtClean="0"/>
              <a:t> </a:t>
            </a:r>
            <a:r>
              <a:rPr kumimoji="1" lang="en-US" altLang="zh-CN" sz="3800" dirty="0" smtClean="0"/>
              <a:t>Pretest</a:t>
            </a:r>
            <a:r>
              <a:rPr kumimoji="1" lang="zh-CN" altLang="en-US" sz="3800" dirty="0" smtClean="0"/>
              <a:t> </a:t>
            </a:r>
            <a:r>
              <a:rPr kumimoji="1" lang="en-US" altLang="zh-CN" sz="3800" dirty="0" smtClean="0"/>
              <a:t>Comparison</a:t>
            </a:r>
            <a:endParaRPr kumimoji="1" lang="zh-CN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79422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0933"/>
          </a:xfrm>
        </p:spPr>
        <p:txBody>
          <a:bodyPr/>
          <a:lstStyle/>
          <a:p>
            <a:r>
              <a:rPr kumimoji="1" lang="en-US" altLang="zh-CN" dirty="0" smtClean="0"/>
              <a:t>Linear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52407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Smaller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Standard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Deviation</a:t>
            </a:r>
            <a:r>
              <a:rPr lang="en-US" altLang="zh-CN" dirty="0" smtClean="0"/>
              <a:t> in pretest </a:t>
            </a:r>
            <a:endParaRPr lang="en-US" altLang="zh-CN" dirty="0"/>
          </a:p>
          <a:p>
            <a:pPr lvl="1"/>
            <a:r>
              <a:rPr lang="en-US" altLang="zh-CN" dirty="0" smtClean="0"/>
              <a:t>Data1</a:t>
            </a:r>
          </a:p>
          <a:p>
            <a:pPr lvl="2"/>
            <a:r>
              <a:rPr lang="en-US" altLang="zh-CN" dirty="0" smtClean="0"/>
              <a:t>Predicted </a:t>
            </a:r>
            <a:r>
              <a:rPr lang="en-US" altLang="zh-CN" dirty="0"/>
              <a:t>Cued =  0.301</a:t>
            </a:r>
            <a:r>
              <a:rPr lang="zh-CN" altLang="en-US" dirty="0"/>
              <a:t> </a:t>
            </a:r>
            <a:r>
              <a:rPr lang="en-US" altLang="zh-CN" dirty="0" err="1"/>
              <a:t>vs</a:t>
            </a:r>
            <a:r>
              <a:rPr lang="zh-CN" altLang="en-US" dirty="0"/>
              <a:t> </a:t>
            </a:r>
            <a:r>
              <a:rPr lang="en-US" altLang="zh-CN" dirty="0"/>
              <a:t>actual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smtClean="0"/>
              <a:t>0.339</a:t>
            </a:r>
          </a:p>
          <a:p>
            <a:pPr lvl="2"/>
            <a:r>
              <a:rPr lang="en-US" altLang="zh-CN" dirty="0" smtClean="0"/>
              <a:t>Predicted </a:t>
            </a:r>
            <a:r>
              <a:rPr lang="en-US" altLang="zh-CN" dirty="0" err="1"/>
              <a:t>Uncued</a:t>
            </a:r>
            <a:r>
              <a:rPr lang="en-US" altLang="zh-CN" dirty="0"/>
              <a:t> =  0.293</a:t>
            </a:r>
            <a:r>
              <a:rPr lang="zh-CN" altLang="en-US" dirty="0"/>
              <a:t> </a:t>
            </a:r>
            <a:r>
              <a:rPr lang="en-US" altLang="zh-CN" dirty="0" err="1"/>
              <a:t>vs</a:t>
            </a:r>
            <a:r>
              <a:rPr lang="zh-CN" altLang="en-US" dirty="0"/>
              <a:t> </a:t>
            </a:r>
            <a:r>
              <a:rPr lang="en-US" altLang="zh-CN" dirty="0"/>
              <a:t>actual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smtClean="0"/>
              <a:t>0.324</a:t>
            </a:r>
          </a:p>
          <a:p>
            <a:pPr lvl="1"/>
            <a:r>
              <a:rPr lang="en-US" altLang="zh-CN" dirty="0" smtClean="0"/>
              <a:t>Data2</a:t>
            </a:r>
          </a:p>
          <a:p>
            <a:pPr lvl="2"/>
            <a:r>
              <a:rPr lang="en-US" altLang="zh-CN" dirty="0" smtClean="0"/>
              <a:t>Predicted </a:t>
            </a:r>
            <a:r>
              <a:rPr lang="en-US" altLang="zh-CN" dirty="0"/>
              <a:t>Cued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spindle =  0.326</a:t>
            </a:r>
            <a:r>
              <a:rPr lang="zh-CN" altLang="en-US" dirty="0"/>
              <a:t> </a:t>
            </a:r>
            <a:r>
              <a:rPr lang="en-US" altLang="zh-CN" dirty="0" err="1"/>
              <a:t>vs</a:t>
            </a:r>
            <a:r>
              <a:rPr lang="zh-CN" altLang="en-US" dirty="0"/>
              <a:t> </a:t>
            </a:r>
            <a:r>
              <a:rPr lang="en-US" altLang="zh-CN" dirty="0"/>
              <a:t>actual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smtClean="0"/>
              <a:t>0.356</a:t>
            </a:r>
          </a:p>
          <a:p>
            <a:pPr lvl="2"/>
            <a:r>
              <a:rPr lang="en-US" altLang="zh-CN" dirty="0" smtClean="0"/>
              <a:t>Predicted </a:t>
            </a:r>
            <a:r>
              <a:rPr lang="en-US" altLang="zh-CN" dirty="0" err="1"/>
              <a:t>cued+spindle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=  0.316</a:t>
            </a:r>
            <a:r>
              <a:rPr lang="zh-CN" altLang="en-US" dirty="0"/>
              <a:t> </a:t>
            </a:r>
            <a:r>
              <a:rPr lang="en-US" altLang="zh-CN" dirty="0" err="1"/>
              <a:t>vs</a:t>
            </a:r>
            <a:r>
              <a:rPr lang="zh-CN" altLang="en-US" dirty="0"/>
              <a:t> </a:t>
            </a:r>
            <a:r>
              <a:rPr lang="en-US" altLang="zh-CN" dirty="0"/>
              <a:t>actual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smtClean="0"/>
              <a:t>0.358</a:t>
            </a:r>
          </a:p>
          <a:p>
            <a:r>
              <a:rPr kumimoji="1" lang="en-US" altLang="zh-CN" dirty="0" smtClean="0"/>
              <a:t>Higher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smaller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tmr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boost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22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115"/>
          </a:xfrm>
        </p:spPr>
        <p:txBody>
          <a:bodyPr/>
          <a:lstStyle/>
          <a:p>
            <a:r>
              <a:rPr kumimoji="1" lang="en-US" altLang="zh-CN" dirty="0" smtClean="0"/>
              <a:t>Assumptions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28440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Pre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measurement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TMR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45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min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 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nap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TMR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effects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additive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TMR</a:t>
            </a:r>
            <a:r>
              <a:rPr kumimoji="1" lang="zh-CN" altLang="en-US" dirty="0"/>
              <a:t>/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weaker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memories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strength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measured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probability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successful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retrieval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Decay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uncued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items</a:t>
            </a:r>
            <a:r>
              <a:rPr kumimoji="1" lang="zh-CN" altLang="en-US" dirty="0" smtClean="0"/>
              <a:t>.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Population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estimated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performance; estimation from experiment 1 applicable to experiment </a:t>
            </a:r>
            <a:r>
              <a:rPr kumimoji="1" lang="en-US" altLang="zh-CN" dirty="0" smtClean="0"/>
              <a:t>2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666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0774"/>
          </a:xfrm>
        </p:spPr>
        <p:txBody>
          <a:bodyPr>
            <a:normAutofit/>
          </a:bodyPr>
          <a:lstStyle/>
          <a:p>
            <a:r>
              <a:rPr kumimoji="1" lang="en-US" altLang="zh-CN" sz="3800" dirty="0" smtClean="0"/>
              <a:t>Linear</a:t>
            </a:r>
            <a:r>
              <a:rPr kumimoji="1" lang="zh-CN" altLang="en-US" sz="3800" dirty="0" smtClean="0"/>
              <a:t> </a:t>
            </a:r>
            <a:r>
              <a:rPr kumimoji="1" lang="en-US" altLang="zh-CN" sz="3800" dirty="0" smtClean="0"/>
              <a:t>Regression</a:t>
            </a:r>
            <a:r>
              <a:rPr kumimoji="1" lang="zh-CN" altLang="en-US" sz="3800" dirty="0" smtClean="0"/>
              <a:t> </a:t>
            </a:r>
            <a:r>
              <a:rPr kumimoji="1" lang="en-US" altLang="zh-CN" sz="3800" dirty="0" smtClean="0"/>
              <a:t>and</a:t>
            </a:r>
            <a:r>
              <a:rPr kumimoji="1" lang="zh-CN" altLang="en-US" sz="3800" dirty="0" smtClean="0"/>
              <a:t> </a:t>
            </a:r>
            <a:r>
              <a:rPr kumimoji="1" lang="en-US" altLang="zh-CN" sz="3800" dirty="0" smtClean="0"/>
              <a:t>Multiple</a:t>
            </a:r>
            <a:r>
              <a:rPr kumimoji="1" lang="zh-CN" altLang="en-US" sz="3800" dirty="0" smtClean="0"/>
              <a:t> </a:t>
            </a:r>
            <a:r>
              <a:rPr kumimoji="1" lang="en-US" altLang="zh-CN" sz="3800" dirty="0" smtClean="0"/>
              <a:t>TMR</a:t>
            </a:r>
            <a:r>
              <a:rPr kumimoji="1" lang="zh-CN" altLang="en-US" sz="3800" dirty="0" smtClean="0"/>
              <a:t> </a:t>
            </a:r>
            <a:r>
              <a:rPr kumimoji="1" lang="en-US" altLang="zh-CN" sz="3800" dirty="0" smtClean="0"/>
              <a:t>Fit</a:t>
            </a:r>
            <a:endParaRPr kumimoji="1" lang="zh-CN" altLang="en-US" sz="3800" dirty="0"/>
          </a:p>
        </p:txBody>
      </p:sp>
      <p:pic>
        <p:nvPicPr>
          <p:cNvPr id="3" name="图片 2" descr="sub19_2_13_lg_regres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874" y="1012725"/>
            <a:ext cx="8881914" cy="58383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74643" y="4292027"/>
            <a:ext cx="4196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Decay</a:t>
            </a:r>
            <a:r>
              <a:rPr kumimoji="1" lang="en-US" altLang="zh-CN" dirty="0" smtClean="0"/>
              <a:t> parameter = -0.0011</a:t>
            </a:r>
          </a:p>
          <a:p>
            <a:r>
              <a:rPr kumimoji="1" lang="en-US" altLang="zh-CN" dirty="0" smtClean="0"/>
              <a:t>TMR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0.0301/cueing;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times</a:t>
            </a:r>
          </a:p>
          <a:p>
            <a:r>
              <a:rPr kumimoji="1" lang="en-US" altLang="zh-CN" dirty="0"/>
              <a:t>Initial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(predicted)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0.9245</a:t>
            </a:r>
            <a:endParaRPr kumimoji="1" lang="en-US" altLang="zh-CN" dirty="0" smtClean="0"/>
          </a:p>
          <a:p>
            <a:r>
              <a:rPr kumimoji="1" lang="en-US" altLang="zh-CN" dirty="0" smtClean="0"/>
              <a:t>Boost</a:t>
            </a:r>
            <a:r>
              <a:rPr kumimoji="1" lang="zh-CN" altLang="en-US" dirty="0" smtClean="0"/>
              <a:t>/</a:t>
            </a:r>
            <a:r>
              <a:rPr kumimoji="1" lang="en-US" altLang="zh-CN" dirty="0" smtClean="0"/>
              <a:t>study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0.308</a:t>
            </a:r>
            <a:r>
              <a:rPr kumimoji="1" lang="zh-CN" altLang="en-US" dirty="0" smtClean="0"/>
              <a:t>;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10.2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tmr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73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5305"/>
          </a:xfrm>
        </p:spPr>
        <p:txBody>
          <a:bodyPr/>
          <a:lstStyle/>
          <a:p>
            <a:r>
              <a:rPr kumimoji="1" lang="en-US" altLang="zh-CN" dirty="0" smtClean="0"/>
              <a:t>Bound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Strength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336924"/>
            <a:ext cx="8229600" cy="4789239"/>
          </a:xfrm>
        </p:spPr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target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function: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Bounded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</a:p>
          <a:p>
            <a:pPr lvl="1"/>
            <a:r>
              <a:rPr kumimoji="1" lang="en-US" altLang="zh-CN" dirty="0" smtClean="0"/>
              <a:t>Increases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slower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strength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approaches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 descr="Screen Shot 2016-08-02 at 7.19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872" y="3792779"/>
            <a:ext cx="2514600" cy="495300"/>
          </a:xfrm>
          <a:prstGeom prst="rect">
            <a:avLst/>
          </a:prstGeom>
        </p:spPr>
      </p:pic>
      <p:pic>
        <p:nvPicPr>
          <p:cNvPr id="6" name="图片 5" descr="Screen Shot 2016-08-02 at 7.18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011" y="3057477"/>
            <a:ext cx="1790700" cy="508000"/>
          </a:xfrm>
          <a:prstGeom prst="rect">
            <a:avLst/>
          </a:prstGeom>
        </p:spPr>
      </p:pic>
      <p:pic>
        <p:nvPicPr>
          <p:cNvPr id="10" name="图片 9" descr="Screen Shot 2016-08-02 at 9.01.3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09051"/>
            <a:ext cx="4861539" cy="2503047"/>
          </a:xfrm>
          <a:prstGeom prst="rect">
            <a:avLst/>
          </a:prstGeom>
        </p:spPr>
      </p:pic>
      <p:pic>
        <p:nvPicPr>
          <p:cNvPr id="11" name="图片 10" descr="Screen Shot 2016-08-02 at 8.32.3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872" y="4608603"/>
            <a:ext cx="2641600" cy="6096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75614" y="5288932"/>
            <a:ext cx="332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TMR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measured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percentage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strength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912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814</Words>
  <Application>Microsoft Macintosh PowerPoint</Application>
  <PresentationFormat>全屏显示(4:3)</PresentationFormat>
  <Paragraphs>117</Paragraphs>
  <Slides>13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Mnemonic Model </vt:lpstr>
      <vt:lpstr>Basic Structure</vt:lpstr>
      <vt:lpstr>Preliminary Fit 1</vt:lpstr>
      <vt:lpstr>Assumptions </vt:lpstr>
      <vt:lpstr>Predicted and Actual Pretest Comparison</vt:lpstr>
      <vt:lpstr>Linear Regression</vt:lpstr>
      <vt:lpstr>Assumptions </vt:lpstr>
      <vt:lpstr>Linear Regression and Multiple TMR Fit</vt:lpstr>
      <vt:lpstr>Bound Memory Strength</vt:lpstr>
      <vt:lpstr>Current Model Fit</vt:lpstr>
      <vt:lpstr>Current Model </vt:lpstr>
      <vt:lpstr>Other Future directions </vt:lpstr>
      <vt:lpstr>Experiment Procedures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Mnemonic Model </dc:title>
  <dc:creator>Danielle Liu</dc:creator>
  <cp:lastModifiedBy>Danielle Liu</cp:lastModifiedBy>
  <cp:revision>37</cp:revision>
  <dcterms:created xsi:type="dcterms:W3CDTF">2016-08-02T15:19:57Z</dcterms:created>
  <dcterms:modified xsi:type="dcterms:W3CDTF">2016-08-03T16:49:01Z</dcterms:modified>
</cp:coreProperties>
</file>