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519" r:id="rId2"/>
    <p:sldId id="520" r:id="rId3"/>
    <p:sldId id="547" r:id="rId4"/>
    <p:sldId id="549" r:id="rId5"/>
    <p:sldId id="548" r:id="rId6"/>
    <p:sldId id="535" r:id="rId7"/>
    <p:sldId id="550" r:id="rId8"/>
    <p:sldId id="552" r:id="rId9"/>
    <p:sldId id="551" r:id="rId10"/>
    <p:sldId id="555" r:id="rId11"/>
    <p:sldId id="554" r:id="rId12"/>
    <p:sldId id="553" r:id="rId13"/>
    <p:sldId id="544" r:id="rId14"/>
    <p:sldId id="556" r:id="rId15"/>
    <p:sldId id="558" r:id="rId16"/>
    <p:sldId id="545" r:id="rId17"/>
    <p:sldId id="557" r:id="rId18"/>
    <p:sldId id="546" r:id="rId19"/>
    <p:sldId id="541" r:id="rId20"/>
    <p:sldId id="539" r:id="rId21"/>
    <p:sldId id="559" r:id="rId22"/>
    <p:sldId id="543" r:id="rId23"/>
    <p:sldId id="540" r:id="rId24"/>
    <p:sldId id="560" r:id="rId25"/>
    <p:sldId id="542" r:id="rId26"/>
    <p:sldId id="561" r:id="rId27"/>
    <p:sldId id="42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06"/>
    <a:srgbClr val="000000"/>
    <a:srgbClr val="008000"/>
    <a:srgbClr val="48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5" autoAdjust="0"/>
    <p:restoredTop sz="92939" autoAdjust="0"/>
  </p:normalViewPr>
  <p:slideViewPr>
    <p:cSldViewPr>
      <p:cViewPr varScale="1">
        <p:scale>
          <a:sx n="113" d="100"/>
          <a:sy n="113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4E94-E094-4DC3-B5D0-CC5878278620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BAF7-3AE2-4F22-92F7-C6C791B0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Step 1: Is the </a:t>
            </a:r>
            <a:r>
              <a:rPr lang="en-CA" baseline="0" dirty="0" err="1" smtClean="0"/>
              <a:t>fish_id</a:t>
            </a:r>
            <a:r>
              <a:rPr lang="en-CA" baseline="0" dirty="0" smtClean="0"/>
              <a:t> a genus and species? How do you recognize it as such?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61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Step 2: If it’s not,</a:t>
            </a:r>
            <a:r>
              <a:rPr lang="en-CA" baseline="0" dirty="0" smtClean="0"/>
              <a:t> then what is it? How do you figure this out?</a:t>
            </a:r>
          </a:p>
          <a:p>
            <a:r>
              <a:rPr lang="en-CA" baseline="0" dirty="0" smtClean="0"/>
              <a:t>I would rely on a known database of taxonomy; FishBase.org!</a:t>
            </a:r>
          </a:p>
          <a:p>
            <a:r>
              <a:rPr lang="en-CA" baseline="0" dirty="0" smtClean="0"/>
              <a:t>Does it match genus? Does it match a family? Etc.</a:t>
            </a:r>
          </a:p>
          <a:p>
            <a:r>
              <a:rPr lang="en-CA" baseline="0" dirty="0" smtClean="0"/>
              <a:t>Are there words in it that I know don’t belong? (“unknown”, “spp.”)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1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Step 3: how do I restructure my data to be able to deal with these records that aren’t genus and species?</a:t>
            </a:r>
          </a:p>
          <a:p>
            <a:r>
              <a:rPr lang="en-CA" b="1" dirty="0" smtClean="0"/>
              <a:t>Demonstration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7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Demonstration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1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Simple Data Cleaning - Demonstration</a:t>
            </a:r>
          </a:p>
          <a:p>
            <a:r>
              <a:rPr lang="en-CA" dirty="0" smtClean="0"/>
              <a:t>Specialized</a:t>
            </a:r>
            <a:r>
              <a:rPr lang="en-CA" baseline="0" dirty="0" smtClean="0"/>
              <a:t> Data Cleaning - Demonstration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5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Simple Data Cleaning - Demonstration</a:t>
            </a:r>
          </a:p>
          <a:p>
            <a:r>
              <a:rPr lang="en-CA" dirty="0" smtClean="0"/>
              <a:t>Specialized</a:t>
            </a:r>
            <a:r>
              <a:rPr lang="en-CA" baseline="0" dirty="0" smtClean="0"/>
              <a:t> Data Cleaning - Demonstration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33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is an ongoing project! We manipulate</a:t>
            </a:r>
            <a:r>
              <a:rPr lang="en-CA" baseline="0" dirty="0" smtClean="0"/>
              <a:t> the image in various ways, pull out vectors related to pixel values, and then apply a peak analysis to determine occurrences of notable change in light intensity.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68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Demonstration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i="0" dirty="0" smtClean="0">
                <a:solidFill>
                  <a:schemeClr val="bg1"/>
                </a:solidFill>
              </a:rPr>
              <a:t>When doing a task, there is a logical order that can likely be described in a flow chart.</a:t>
            </a:r>
          </a:p>
          <a:p>
            <a:pPr algn="l"/>
            <a:r>
              <a:rPr lang="en-CA" i="0" dirty="0" smtClean="0">
                <a:solidFill>
                  <a:schemeClr val="bg1"/>
                </a:solidFill>
              </a:rPr>
              <a:t>If you can describe it in a flow chart, you can (theoretically) automate it by building an algorithm that represents each step and subsequent decision-making described by the flow chart.</a:t>
            </a:r>
            <a:endParaRPr lang="en-CA" i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Demonstration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https://daattali.com/shiny/lightsout/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8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i="0" dirty="0" smtClean="0">
                <a:solidFill>
                  <a:schemeClr val="bg1"/>
                </a:solidFill>
              </a:rPr>
              <a:t>So, if your goal is to</a:t>
            </a:r>
            <a:r>
              <a:rPr lang="en-CA" i="0" baseline="0" dirty="0" smtClean="0">
                <a:solidFill>
                  <a:schemeClr val="bg1"/>
                </a:solidFill>
              </a:rPr>
              <a:t> make the lamp turn on, you have a series of logical steps to take and decision making to do.</a:t>
            </a:r>
            <a:endParaRPr lang="en-CA" i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i="0" dirty="0" smtClean="0">
                <a:solidFill>
                  <a:schemeClr val="bg1"/>
                </a:solidFill>
              </a:rPr>
              <a:t>Why automate?</a:t>
            </a:r>
          </a:p>
          <a:p>
            <a:pPr marL="171450" indent="-171450" algn="l">
              <a:buFontTx/>
              <a:buChar char="-"/>
            </a:pPr>
            <a:r>
              <a:rPr lang="en-CA" i="0" baseline="0" dirty="0" smtClean="0">
                <a:solidFill>
                  <a:schemeClr val="bg1"/>
                </a:solidFill>
              </a:rPr>
              <a:t>Saves time, energy, resources, sanity</a:t>
            </a:r>
          </a:p>
          <a:p>
            <a:pPr marL="171450" indent="-171450" algn="l">
              <a:buFontTx/>
              <a:buChar char="-"/>
            </a:pPr>
            <a:r>
              <a:rPr lang="en-CA" i="0" baseline="0" dirty="0" smtClean="0">
                <a:solidFill>
                  <a:schemeClr val="bg1"/>
                </a:solidFill>
              </a:rPr>
              <a:t>Makes your work reproducible; which is a primary objective in science!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i="0" dirty="0" smtClean="0">
                <a:solidFill>
                  <a:schemeClr val="bg1"/>
                </a:solidFill>
              </a:rPr>
              <a:t>If you’re interested in this,</a:t>
            </a:r>
            <a:r>
              <a:rPr lang="en-CA" i="0" baseline="0" dirty="0" smtClean="0">
                <a:solidFill>
                  <a:schemeClr val="bg1"/>
                </a:solidFill>
              </a:rPr>
              <a:t> there’s a great paper called The Automation of Science that was published in Science in 2009. It involves a robot named Adam who carries out experiments and designs the next round of experiments based on the result of the first.</a:t>
            </a:r>
            <a:endParaRPr lang="en-CA" i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3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Automation comes in many forms.</a:t>
            </a:r>
            <a:r>
              <a:rPr lang="en-CA" baseline="0" dirty="0" smtClean="0"/>
              <a:t> Because I’m an R person, and biology and other sciences are moving in that direction as well, I’m going to focus on R and R-based extensions, and how they can help you automate tasks as you work through a research project or write a thesis.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Having clean, reliable data is paramount. You need to</a:t>
            </a:r>
            <a:r>
              <a:rPr lang="en-CA" baseline="0" dirty="0" smtClean="0"/>
              <a:t> be able to defend not only your methods and interpretation, but also your data!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</a:t>
            </a:r>
            <a:r>
              <a:rPr lang="en-CA" baseline="0" dirty="0" smtClean="0"/>
              <a:t> with a simple example.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7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But what if</a:t>
            </a:r>
            <a:r>
              <a:rPr lang="en-CA" baseline="0" dirty="0" smtClean="0"/>
              <a:t> you have something far more complicated? Think about how you would proceed if you were doing it all manually. Find the pattern, and turn it into an algorithm!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BAF7-3AE2-4F22-92F7-C6C791B00F9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D0C8-A7A7-43CA-AD7D-260A70E1B0E9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CD3-8E34-4CD4-B393-F45942C3DC6C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0CA0-0105-471B-AD04-3BC0D026062B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A6F2-AEEB-46F3-98F4-8F4B9EBDE2CB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1230-72A6-47A0-B509-909E257E3649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336B-1609-4826-A113-724DFDC37E5A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220-716F-4291-9CAE-338D452EAEA1}" type="datetime1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E3C7-B9A2-4A40-876C-D9896B121A47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D64-E478-4943-9431-4375F4B17CDF}" type="datetime1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B2AF-0223-4C01-A505-587876FE8072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D15-0810-44F5-92C8-3703534CCAB2}" type="datetime1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4D99-A25D-4F4C-AF8C-82C46A87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9987-8D32-4ECF-8B29-C171521FAADD}" type="datetime1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4D99-A25D-4F4C-AF8C-82C46A871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4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3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3" r="1037" b="1758"/>
          <a:stretch/>
        </p:blipFill>
        <p:spPr>
          <a:xfrm>
            <a:off x="2946400" y="1628716"/>
            <a:ext cx="6070600" cy="45434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1276738"/>
            <a:ext cx="8915400" cy="1876075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000" cap="none" dirty="0">
                <a:solidFill>
                  <a:schemeClr val="bg1"/>
                </a:solidFill>
                <a:latin typeface="Bookman Old Style" panose="02050604050505020204" pitchFamily="18" charset="0"/>
              </a:rPr>
              <a:t>Can </a:t>
            </a:r>
            <a:r>
              <a:rPr lang="en-US" sz="5000" cap="none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you automate that?</a:t>
            </a:r>
            <a:endParaRPr lang="en-US" sz="50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2" descr="Image result for memorial university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9" r="36859"/>
          <a:stretch/>
        </p:blipFill>
        <p:spPr bwMode="auto">
          <a:xfrm>
            <a:off x="228600" y="5631245"/>
            <a:ext cx="1734082" cy="112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4154" y="5725924"/>
            <a:ext cx="374653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Bookman Old Style" panose="02050604050505020204" pitchFamily="18" charset="0"/>
              </a:rPr>
              <a:t>Danielle Quinn</a:t>
            </a: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PhD Student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Snelgrove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/Avery)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Memorial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University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0882" y="2438400"/>
            <a:ext cx="2908123" cy="2362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An overview of applications</a:t>
            </a:r>
          </a:p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of R and</a:t>
            </a:r>
          </a:p>
          <a:p>
            <a:pPr>
              <a:spcBef>
                <a:spcPts val="0"/>
              </a:spcBef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R-based extensions</a:t>
            </a:r>
            <a:endParaRPr lang="en-US" sz="3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7362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Ocean Science Center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Seminar</a:t>
            </a:r>
          </a:p>
          <a:p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13 October 2016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9999" y="6163733"/>
            <a:ext cx="26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danielle.quinn@mun.ca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@</a:t>
            </a:r>
            <a:r>
              <a:rPr lang="en-US" sz="16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daniellequinn88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800" y="2895600"/>
            <a:ext cx="2133600" cy="852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6333" y="30135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the </a:t>
            </a:r>
            <a:r>
              <a:rPr lang="en-CA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fish_id</a:t>
            </a:r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 genus and species?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303434" y="3065583"/>
            <a:ext cx="8382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3165846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Yes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5133" y="3122525"/>
            <a:ext cx="1109133" cy="356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3815" y="3165846"/>
            <a:ext cx="106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Keep it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263556"/>
            <a:ext cx="3278357" cy="30363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5300" y="236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B: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raw species ID data from trawls.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" y="236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B: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raw species ID data from trawls.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800" y="2895600"/>
            <a:ext cx="2133600" cy="852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6333" y="30135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the </a:t>
            </a:r>
            <a:r>
              <a:rPr lang="en-CA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fish_id</a:t>
            </a:r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 genus and species?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303434" y="3065583"/>
            <a:ext cx="8382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3165846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Yes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4762500" y="3957671"/>
            <a:ext cx="8382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9133" y="4029614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23267" y="4624897"/>
            <a:ext cx="2116666" cy="5567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4800" y="4724400"/>
            <a:ext cx="211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What is it, then?!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5133" y="3122525"/>
            <a:ext cx="1109133" cy="356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3815" y="3165846"/>
            <a:ext cx="106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Keep it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63733" y="4454875"/>
            <a:ext cx="15240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88099" y="4519660"/>
            <a:ext cx="1075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How do I figure it out?</a:t>
            </a:r>
            <a:endParaRPr lang="en-CA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263556"/>
            <a:ext cx="3278357" cy="303633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66800" y="4238314"/>
            <a:ext cx="1066800" cy="7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4610" y="5235121"/>
            <a:ext cx="1506189" cy="479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" y="236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B: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raw species ID data from trawls.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800" y="2895600"/>
            <a:ext cx="2133600" cy="852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06333" y="30135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Is the </a:t>
            </a:r>
            <a:r>
              <a:rPr lang="en-CA" sz="1600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fish_id</a:t>
            </a:r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 genus and species?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303434" y="3065583"/>
            <a:ext cx="8382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3165846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Yes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4762500" y="3957671"/>
            <a:ext cx="838200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9133" y="4029614"/>
            <a:ext cx="5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23267" y="4624897"/>
            <a:ext cx="2116666" cy="5567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4800" y="4724400"/>
            <a:ext cx="211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What is it, then?!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05133" y="3122525"/>
            <a:ext cx="1109133" cy="356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3815" y="3165846"/>
            <a:ext cx="1060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Keep it</a:t>
            </a:r>
            <a:endParaRPr lang="en-CA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114800" y="5708328"/>
            <a:ext cx="2116666" cy="7686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163733" y="4454875"/>
            <a:ext cx="15240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88099" y="4519660"/>
            <a:ext cx="10752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How do I figure it out?</a:t>
            </a:r>
            <a:endParaRPr lang="en-CA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23266" y="5781808"/>
            <a:ext cx="211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How do I deal</a:t>
            </a:r>
          </a:p>
          <a:p>
            <a:pPr algn="ctr"/>
            <a:r>
              <a:rPr lang="en-CA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with it?</a:t>
            </a:r>
            <a:endParaRPr lang="en-CA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4960340" y="5213291"/>
            <a:ext cx="489084" cy="4572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263556"/>
            <a:ext cx="3278357" cy="303633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066800" y="4238314"/>
            <a:ext cx="1066800" cy="71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84610" y="5235121"/>
            <a:ext cx="1506189" cy="479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 Image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9600" y="1516254"/>
            <a:ext cx="4410346" cy="3956404"/>
            <a:chOff x="4419600" y="1516254"/>
            <a:chExt cx="4410346" cy="3956404"/>
          </a:xfrm>
        </p:grpSpPr>
        <p:grpSp>
          <p:nvGrpSpPr>
            <p:cNvPr id="10" name="Group 9"/>
            <p:cNvGrpSpPr/>
            <p:nvPr/>
          </p:nvGrpSpPr>
          <p:grpSpPr>
            <a:xfrm>
              <a:off x="4419600" y="1524000"/>
              <a:ext cx="4410346" cy="3948658"/>
              <a:chOff x="378823" y="1219200"/>
              <a:chExt cx="6553200" cy="554885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423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3070997"/>
                <a:ext cx="3271700" cy="184308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0323" y="3070997"/>
                <a:ext cx="3271700" cy="184308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4922794"/>
                <a:ext cx="3276600" cy="184308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930" y="4924971"/>
                <a:ext cx="3258093" cy="184308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172200" y="151780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1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908" y="1516254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2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073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3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114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4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0735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5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9206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latin typeface="Arial Black" panose="020B0A04020102020204" pitchFamily="34" charset="0"/>
                </a:rPr>
                <a:t>6</a:t>
              </a:r>
              <a:endParaRPr lang="en-CA" sz="25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1447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a video and want to identify the point where the sample was taken.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– Image 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9600" y="1516254"/>
            <a:ext cx="4410346" cy="3956404"/>
            <a:chOff x="4419600" y="1516254"/>
            <a:chExt cx="4410346" cy="3956404"/>
          </a:xfrm>
        </p:grpSpPr>
        <p:grpSp>
          <p:nvGrpSpPr>
            <p:cNvPr id="10" name="Group 9"/>
            <p:cNvGrpSpPr/>
            <p:nvPr/>
          </p:nvGrpSpPr>
          <p:grpSpPr>
            <a:xfrm>
              <a:off x="4419600" y="1524000"/>
              <a:ext cx="4410346" cy="3948658"/>
              <a:chOff x="378823" y="1219200"/>
              <a:chExt cx="6553200" cy="554885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423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3070997"/>
                <a:ext cx="3271700" cy="184308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0323" y="3070997"/>
                <a:ext cx="3271700" cy="184308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4922794"/>
                <a:ext cx="3276600" cy="184308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930" y="4924971"/>
                <a:ext cx="3258093" cy="184308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172200" y="151780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1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908" y="1516254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2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073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3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114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4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0735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5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9206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6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" y="5879319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prstClr val="white"/>
                </a:solidFill>
                <a:latin typeface="Bookman Old Style" panose="02050604050505020204" pitchFamily="18" charset="0"/>
              </a:rPr>
              <a:t>Our brain will recognize that change through visual input. </a:t>
            </a:r>
            <a:r>
              <a:rPr lang="en-CA" sz="1600" dirty="0">
                <a:solidFill>
                  <a:prstClr val="white"/>
                </a:solidFill>
                <a:latin typeface="Bookman Old Style" panose="02050604050505020204" pitchFamily="18" charset="0"/>
              </a:rPr>
              <a:t>(We’ll see it happen!)</a:t>
            </a:r>
            <a:endParaRPr lang="en-CA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447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C: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a video and want to identify the point where the sample was taken.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401817" y="2909344"/>
            <a:ext cx="1918144" cy="16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– Image 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19600" y="1516254"/>
            <a:ext cx="4410346" cy="3956404"/>
            <a:chOff x="4419600" y="1516254"/>
            <a:chExt cx="4410346" cy="3956404"/>
          </a:xfrm>
        </p:grpSpPr>
        <p:grpSp>
          <p:nvGrpSpPr>
            <p:cNvPr id="10" name="Group 9"/>
            <p:cNvGrpSpPr/>
            <p:nvPr/>
          </p:nvGrpSpPr>
          <p:grpSpPr>
            <a:xfrm>
              <a:off x="4419600" y="1524000"/>
              <a:ext cx="4410346" cy="3948658"/>
              <a:chOff x="378823" y="1219200"/>
              <a:chExt cx="6553200" cy="554885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00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423" y="1219200"/>
                <a:ext cx="3276600" cy="184308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3070997"/>
                <a:ext cx="3271700" cy="184308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0323" y="3070997"/>
                <a:ext cx="3271700" cy="184308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8823" y="4922794"/>
                <a:ext cx="3276600" cy="184308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930" y="4924971"/>
                <a:ext cx="3258093" cy="184308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6172200" y="151780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1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5908" y="1516254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2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073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3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1145" y="2834023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4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0735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5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79206" y="4144046"/>
              <a:ext cx="450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500" dirty="0" smtClean="0">
                  <a:solidFill>
                    <a:prstClr val="black"/>
                  </a:solidFill>
                  <a:latin typeface="Arial Black" panose="020B0A04020102020204" pitchFamily="34" charset="0"/>
                </a:rPr>
                <a:t>6</a:t>
              </a:r>
              <a:endParaRPr lang="en-CA" sz="2500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" y="5879319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Our brain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will recognize that change through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visual input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. </a:t>
            </a:r>
            <a:r>
              <a:rPr lang="en-CA" sz="16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(We’ll see it happen!)</a:t>
            </a:r>
            <a:endParaRPr lang="en-CA" sz="16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Essentially, computers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recognize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that change through changing pixel values.</a:t>
            </a:r>
            <a:endParaRPr lang="en-CA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4478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C: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a video and want to identify the point where the sample was taken.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401817" y="2909344"/>
            <a:ext cx="1918144" cy="16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omputer scre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00" y="4214089"/>
            <a:ext cx="1756739" cy="12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" b="35845"/>
          <a:stretch/>
        </p:blipFill>
        <p:spPr>
          <a:xfrm flipH="1">
            <a:off x="685800" y="1767841"/>
            <a:ext cx="4275512" cy="32613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 Image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1800" y="1295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aging fish scales.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0" y="5219158"/>
            <a:ext cx="901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Our brain is looking for patterns in light intensity across a portion of the image, and counting these occurrences.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" b="35845"/>
          <a:stretch/>
        </p:blipFill>
        <p:spPr>
          <a:xfrm flipH="1">
            <a:off x="685800" y="1767841"/>
            <a:ext cx="4275512" cy="326135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– Image 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1800" y="1295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D: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aging fish scales.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5257800" y="2230368"/>
            <a:ext cx="1918144" cy="16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18548" r="36773" b="22780"/>
          <a:stretch/>
        </p:blipFill>
        <p:spPr>
          <a:xfrm rot="5400000">
            <a:off x="1181101" y="1257301"/>
            <a:ext cx="3276598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Methods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– Image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Processing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219158"/>
            <a:ext cx="901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 brain is looking for patterns in light intensity across a portion of the image, and counting these occurrences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ctr"/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 need an algorithm that can do the same.</a:t>
            </a: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1800" y="1295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aging fish scales.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5257800" y="2230368"/>
            <a:ext cx="1918144" cy="16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omputer scre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83" y="3535113"/>
            <a:ext cx="1756739" cy="12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Shiny Developer Conference Webinars: </a:t>
            </a:r>
            <a:r>
              <a:rPr lang="en-CA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https://www.rstudio.com/resources/webinars/shiny-developer-conference/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Interactive Analyses with RShiny Gadgets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Scenario E: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need a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decision-maker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(who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doesn’t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code) to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identify which data points should be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used for a particular analysis,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given their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expertise.</a:t>
            </a:r>
          </a:p>
          <a:p>
            <a:pPr algn="ctr"/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need to build an interface that allows them to interactively manipulate the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data,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but it should be password protected.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0" y="812277"/>
            <a:ext cx="501226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Automation</a:t>
            </a:r>
            <a:endParaRPr lang="en-US" sz="3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4595" y="1554521"/>
            <a:ext cx="3221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9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General Rule of Thumb:</a:t>
            </a:r>
          </a:p>
          <a:p>
            <a:pPr algn="ctr"/>
            <a:endParaRPr lang="en-CA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If you can describe 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 task using </a:t>
            </a:r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a flow chart, you can (theoretically) automate it by building an algorithm that represents each step and subsequent decision-making described by the flow chart.</a:t>
            </a: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Dynamic Documents with RMarkdown</a:t>
            </a:r>
            <a:endParaRPr lang="en-US" sz="3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Dynamic Documents with RMarkdown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5030866" cy="37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Introduction to RMarkdown Tutorial</a:t>
            </a:r>
            <a:r>
              <a:rPr lang="en-CA" dirty="0">
                <a:solidFill>
                  <a:prstClr val="white"/>
                </a:solidFill>
                <a:latin typeface="Bookman Old Style" panose="02050604050505020204" pitchFamily="18" charset="0"/>
              </a:rPr>
              <a:t>: </a:t>
            </a:r>
            <a:r>
              <a:rPr lang="en-CA" dirty="0">
                <a:solidFill>
                  <a:srgbClr val="FFC000"/>
                </a:solidFill>
                <a:latin typeface="Bookman Old Style" panose="02050604050505020204" pitchFamily="18" charset="0"/>
              </a:rPr>
              <a:t>http://</a:t>
            </a:r>
            <a:r>
              <a:rPr lang="en-CA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daniellequinn.github.io/RLessons</a:t>
            </a:r>
            <a:endParaRPr lang="en-CA" dirty="0">
              <a:solidFill>
                <a:srgbClr val="FFC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Dynamic Documents with RMarkdown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3505200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</a:t>
            </a:r>
            <a:r>
              <a:rPr lang="en-CA" dirty="0">
                <a:solidFill>
                  <a:prstClr val="white"/>
                </a:solidFill>
                <a:latin typeface="Bookman Old Style" panose="02050604050505020204" pitchFamily="18" charset="0"/>
              </a:rPr>
              <a:t>F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writing your thesis and realize that your dataset has errors that influence tables, figures, and values in your text!</a:t>
            </a:r>
          </a:p>
          <a:p>
            <a:pPr algn="ctr"/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Later, your supervisor points out that you’ve used the wrong data in your model, and need to re-run the model and update the equations in your thesis.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7800"/>
            <a:ext cx="5030866" cy="37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Shiny Developer Conference Webinars: </a:t>
            </a:r>
            <a:r>
              <a:rPr lang="en-CA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https://www.rstudio.com/resources/webinars/shiny-developer-conference/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Interactive Results with RShiny Apps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" y="14478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Scenario G: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Your research is complete! You want to share the results of your project with your family, but none of them are going to make it through your 200 page thesis.</a:t>
            </a:r>
          </a:p>
          <a:p>
            <a:pPr algn="ctr"/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Everyone loves apps – build one that lets them explore your data and results, and host it online!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096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Shiny Developer Conference Webinars: </a:t>
            </a:r>
            <a:r>
              <a:rPr lang="en-CA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https://www.rstudio.com/resources/webinars/shiny-developer-conference/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Interactive Results with RShiny Apps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4325897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You can also use RShiny to build apps 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that 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allow users to 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submit 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 directly to a cloud storage system like </a:t>
            </a:r>
            <a:r>
              <a:rPr lang="en-CA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DropBox</a:t>
            </a: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!</a:t>
            </a: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00" y="14478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</a:t>
            </a:r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G: </a:t>
            </a:r>
            <a:r>
              <a:rPr lang="en-CA" dirty="0" smtClean="0">
                <a:solidFill>
                  <a:srgbClr val="70AD47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Your research is complete! </a:t>
            </a:r>
            <a:r>
              <a:rPr lang="en-CA" dirty="0" smtClean="0">
                <a:solidFill>
                  <a:srgbClr val="70AD47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You want to share the results of your project with your family, but none of them are going to make it through your 200 page thesis.</a:t>
            </a:r>
          </a:p>
          <a:p>
            <a:pPr algn="ctr"/>
            <a:endParaRPr lang="en-CA" dirty="0">
              <a:solidFill>
                <a:srgbClr val="70AD47">
                  <a:lumMod val="60000"/>
                  <a:lumOff val="40000"/>
                </a:srgb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dirty="0" smtClean="0">
                <a:solidFill>
                  <a:srgbClr val="70AD47">
                    <a:lumMod val="60000"/>
                    <a:lumOff val="40000"/>
                  </a:srgbClr>
                </a:solidFill>
                <a:latin typeface="Bookman Old Style" panose="02050604050505020204" pitchFamily="18" charset="0"/>
              </a:rPr>
              <a:t>Everyone loves apps – build one that lets them explore your data and results, and host it online!</a:t>
            </a:r>
            <a:endParaRPr lang="en-CA" dirty="0">
              <a:solidFill>
                <a:srgbClr val="70AD47">
                  <a:lumMod val="60000"/>
                  <a:lumOff val="40000"/>
                </a:srgb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-38100" y="24130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Other </a:t>
            </a:r>
            <a:r>
              <a:rPr lang="en-US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(not so useful) </a:t>
            </a: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Examples of Automation in R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971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Or, “Procrastination at it’s finest…”</a:t>
            </a: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</a:t>
            </a:r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Cleaning – </a:t>
            </a:r>
            <a:r>
              <a:rPr lang="en-CA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Simple or Complex</a:t>
            </a:r>
            <a:endParaRPr lang="en-CA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2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Analytical </a:t>
            </a:r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Methods – </a:t>
            </a:r>
            <a:r>
              <a:rPr lang="en-CA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Image Analyses</a:t>
            </a:r>
            <a:endParaRPr lang="en-CA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2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Interactive </a:t>
            </a:r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Analyses – </a:t>
            </a:r>
            <a:r>
              <a:rPr lang="en-CA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RShiny Gadgets</a:t>
            </a:r>
            <a:endParaRPr lang="en-CA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2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Dynamic </a:t>
            </a:r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Documents - </a:t>
            </a:r>
            <a:r>
              <a:rPr lang="en-CA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RMarkdown</a:t>
            </a:r>
            <a:endParaRPr lang="en-CA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2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Interactive </a:t>
            </a:r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Results – </a:t>
            </a:r>
            <a:r>
              <a:rPr lang="en-CA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RShiny Apps</a:t>
            </a:r>
            <a:endParaRPr lang="en-CA" sz="2200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2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Fun (?) and Games</a:t>
            </a:r>
          </a:p>
          <a:p>
            <a:pPr algn="ctr"/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000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https://github.com/DanielleQuinn/RBarMUN/OSCSeminar</a:t>
            </a:r>
          </a:p>
          <a:p>
            <a:pPr algn="ctr"/>
            <a:endParaRPr lang="en-CA" sz="20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prstClr val="white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An Overview of R and R-Based Extensions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Resources</a:t>
            </a:r>
            <a:endParaRPr lang="en-CA" sz="1700" cap="none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3340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Code and demonstrations</a:t>
            </a:r>
          </a:p>
          <a:p>
            <a:pPr marL="0" lvl="0" indent="0" algn="ctr">
              <a:buClr>
                <a:schemeClr val="bg1"/>
              </a:buClr>
              <a:buNone/>
            </a:pPr>
            <a:r>
              <a:rPr lang="en-CA" sz="1800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</a:t>
            </a:r>
            <a:r>
              <a:rPr lang="en-CA" sz="1800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github.com/DanielleQuinn/RBarMUN/OSCSeminar</a:t>
            </a:r>
            <a:endParaRPr lang="en-CA" dirty="0" smtClean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R-Bar at Memorial</a:t>
            </a:r>
          </a:p>
          <a:p>
            <a:pPr marL="0" lvl="0" indent="0" algn="ctr">
              <a:buClr>
                <a:schemeClr val="bg1"/>
              </a:buClr>
              <a:buNone/>
            </a:pPr>
            <a:r>
              <a:rPr lang="en-CA" sz="1800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www.facebook.com/RBarMUN</a:t>
            </a:r>
          </a:p>
          <a:p>
            <a:pPr marL="0" lvl="0" indent="0" algn="ctr">
              <a:buClr>
                <a:schemeClr val="bg1"/>
              </a:buClr>
              <a:buNone/>
            </a:pPr>
            <a:r>
              <a:rPr lang="en-CA" sz="1800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https://github.com/DanielleQuinn/RBarMUN</a:t>
            </a:r>
            <a:endParaRPr lang="en-CA" sz="1800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Online </a:t>
            </a:r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Workshops</a:t>
            </a:r>
          </a:p>
          <a:p>
            <a:pPr marL="0" indent="0" algn="ctr">
              <a:buClr>
                <a:schemeClr val="bg1"/>
              </a:buClr>
              <a:buNone/>
            </a:pPr>
            <a:r>
              <a:rPr lang="en-CA" sz="1800" cap="none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https://github.com/DanielleQuinn/MaineCourse</a:t>
            </a:r>
            <a:endParaRPr lang="en-CA" sz="1800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Online Tutorials</a:t>
            </a:r>
          </a:p>
          <a:p>
            <a:pPr lvl="1" indent="0" algn="ctr">
              <a:buClr>
                <a:schemeClr val="bg1"/>
              </a:buClr>
              <a:buNone/>
            </a:pPr>
            <a:r>
              <a:rPr lang="en-CA" dirty="0">
                <a:solidFill>
                  <a:srgbClr val="FFC000"/>
                </a:solidFill>
                <a:latin typeface="Bookman Old Style" panose="02050604050505020204" pitchFamily="18" charset="0"/>
              </a:rPr>
              <a:t>http://</a:t>
            </a:r>
            <a:r>
              <a:rPr lang="en-CA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daniellequinn.github.io/RLessons</a:t>
            </a:r>
          </a:p>
          <a:p>
            <a:pPr lvl="1" indent="0" algn="ctr">
              <a:buClr>
                <a:schemeClr val="bg1"/>
              </a:buClr>
              <a:buNone/>
            </a:pP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indent="0" algn="ctr">
              <a:buClr>
                <a:schemeClr val="bg1"/>
              </a:buClr>
              <a:buNone/>
            </a:pPr>
            <a:endParaRPr lang="en-CA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 </a:t>
            </a:r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Reference Card</a:t>
            </a:r>
          </a:p>
          <a:p>
            <a:pPr marL="0" indent="0" algn="ctr">
              <a:buClr>
                <a:schemeClr val="bg1"/>
              </a:buClr>
              <a:buNone/>
            </a:pPr>
            <a:r>
              <a:rPr lang="en-CA" sz="1800" b="0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https://cran.r-project.org/doc/contrib/Short-refcard.pdf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bg1"/>
                </a:solidFill>
                <a:latin typeface="Bookman Old Style" panose="02050604050505020204" pitchFamily="18" charset="0"/>
              </a:rPr>
              <a:t>Cookbook for R</a:t>
            </a:r>
          </a:p>
          <a:p>
            <a:pPr marL="0" indent="0" algn="ctr">
              <a:buClr>
                <a:schemeClr val="bg1"/>
              </a:buClr>
              <a:buNone/>
            </a:pPr>
            <a:r>
              <a:rPr lang="en-CA" sz="1800" b="0" dirty="0">
                <a:solidFill>
                  <a:srgbClr val="FFC000"/>
                </a:solidFill>
                <a:latin typeface="Bookman Old Style" panose="02050604050505020204" pitchFamily="18" charset="0"/>
              </a:rPr>
              <a:t>http://</a:t>
            </a:r>
            <a:r>
              <a:rPr lang="en-CA" sz="1800" b="0" dirty="0" smtClean="0">
                <a:solidFill>
                  <a:srgbClr val="FFC000"/>
                </a:solidFill>
                <a:latin typeface="Bookman Old Style" panose="02050604050505020204" pitchFamily="18" charset="0"/>
              </a:rPr>
              <a:t>www.cookbook-r.com</a:t>
            </a:r>
            <a:endParaRPr lang="en-CA" sz="1800" b="0" dirty="0">
              <a:solidFill>
                <a:srgbClr val="FFC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52718"/>
            <a:ext cx="289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Email me! danielle.quinn@mun.ca</a:t>
            </a:r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0" y="812277"/>
            <a:ext cx="501226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Automation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mputer scre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9" y="1408908"/>
            <a:ext cx="4020101" cy="28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99" y="990599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0" y="812277"/>
            <a:ext cx="501226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Automation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mputer scre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9" y="1408908"/>
            <a:ext cx="4020101" cy="28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99" y="990599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6324" y="5649294"/>
            <a:ext cx="322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Why automate?</a:t>
            </a:r>
            <a:endParaRPr lang="en-CA" sz="28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esktopwalls.net/wp-content/uploads/2015/09/Brain%20Hologram%20Desktop%20Wallpap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6" r="14677" b="6098"/>
          <a:stretch/>
        </p:blipFill>
        <p:spPr bwMode="auto">
          <a:xfrm>
            <a:off x="0" y="812277"/>
            <a:ext cx="5012268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Automation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omputer scre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9" y="1408908"/>
            <a:ext cx="4020101" cy="28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low 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99" y="990599"/>
            <a:ext cx="2722262" cy="371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151" y="5110488"/>
            <a:ext cx="4476750" cy="149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96324" y="5649294"/>
            <a:ext cx="322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Why automate?</a:t>
            </a:r>
            <a:endParaRPr lang="en-CA" sz="28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 Management / Cleaning</a:t>
            </a:r>
          </a:p>
          <a:p>
            <a:pPr algn="ctr"/>
            <a:endParaRPr lang="en-CA" sz="2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Analytical Methods</a:t>
            </a:r>
          </a:p>
          <a:p>
            <a:pPr algn="ctr"/>
            <a:endParaRPr lang="en-CA" sz="2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Interactive Analyses</a:t>
            </a:r>
          </a:p>
          <a:p>
            <a:pPr algn="ctr"/>
            <a:endParaRPr lang="en-CA" sz="2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Dynamic Documents</a:t>
            </a:r>
          </a:p>
          <a:p>
            <a:pPr algn="ctr"/>
            <a:endParaRPr lang="en-CA" sz="2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Interactive Results</a:t>
            </a:r>
          </a:p>
          <a:p>
            <a:pPr algn="ctr"/>
            <a:endParaRPr lang="en-CA" sz="2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Fun (?) and Games</a:t>
            </a:r>
          </a:p>
          <a:p>
            <a:pPr algn="ctr"/>
            <a:endParaRPr lang="en-CA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CA" sz="2000" dirty="0">
                <a:solidFill>
                  <a:srgbClr val="FFC000"/>
                </a:solidFill>
                <a:latin typeface="Bookman Old Style" panose="02050604050505020204" pitchFamily="18" charset="0"/>
              </a:rPr>
              <a:t>https://github.com/DanielleQuinn/RBarMUN/OSCSeminar</a:t>
            </a:r>
          </a:p>
          <a:p>
            <a:pPr algn="ctr"/>
            <a:endParaRPr lang="en-CA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CA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An Overview of R and R-Based Extensions</a:t>
            </a:r>
            <a:endParaRPr lang="en-US" sz="3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" y="236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A:</a:t>
            </a:r>
            <a:r>
              <a:rPr lang="en-CA" i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suspect that your pH meter has malfunctioned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CA" dirty="0" smtClean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95400" y="2895600"/>
            <a:ext cx="6216651" cy="1066800"/>
            <a:chOff x="1426632" y="2895600"/>
            <a:chExt cx="6216651" cy="1066800"/>
          </a:xfrm>
        </p:grpSpPr>
        <p:sp>
          <p:nvSpPr>
            <p:cNvPr id="3" name="Rounded Rectangle 2"/>
            <p:cNvSpPr/>
            <p:nvPr/>
          </p:nvSpPr>
          <p:spPr>
            <a:xfrm>
              <a:off x="3505200" y="2895600"/>
              <a:ext cx="2133600" cy="1066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6733" y="3013501"/>
              <a:ext cx="2133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Is the pH greater than </a:t>
              </a:r>
              <a:r>
                <a:rPr lang="en-CA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 </a:t>
              </a:r>
              <a:r>
                <a:rPr lang="en-CA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and less than </a:t>
              </a:r>
              <a:r>
                <a:rPr lang="en-CA" sz="16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  <a:r>
                <a:rPr lang="en-CA" sz="16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?</a:t>
              </a:r>
              <a:endParaRPr lang="en-CA" sz="16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5647267" y="3149263"/>
              <a:ext cx="838200" cy="457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10800000">
              <a:off x="2658533" y="3149263"/>
              <a:ext cx="838200" cy="4572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95600" y="3254751"/>
              <a:ext cx="5249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No</a:t>
              </a:r>
              <a:endParaRPr lang="en-CA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4633" y="3249526"/>
              <a:ext cx="5249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Yes</a:t>
              </a:r>
              <a:endParaRPr lang="en-CA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23999" y="3206204"/>
              <a:ext cx="1109133" cy="3569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6632" y="3261561"/>
              <a:ext cx="1206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Change to NA</a:t>
              </a:r>
              <a:endParaRPr lang="en-CA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34150" y="3206204"/>
              <a:ext cx="1109133" cy="35693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82832" y="3249525"/>
              <a:ext cx="10604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Keep value</a:t>
              </a:r>
              <a:endParaRPr lang="en-CA" sz="10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1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“If you automate a mess, you get an automated mess.” – Rod Michael</a:t>
            </a:r>
            <a:endParaRPr lang="en-CA" sz="2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2286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Data Management / Cleaning</a:t>
            </a:r>
            <a:endParaRPr lang="en-US" sz="3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3" y="3263556"/>
            <a:ext cx="3278357" cy="303633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95300" y="2362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Scenario B: </a:t>
            </a:r>
            <a:r>
              <a:rPr lang="en-CA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You are dealing with raw species ID data from trawls.</a:t>
            </a:r>
            <a:endParaRPr lang="en-CA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32653</TotalTime>
  <Words>1489</Words>
  <Application>Microsoft Office PowerPoint</Application>
  <PresentationFormat>On-screen Show (4:3)</PresentationFormat>
  <Paragraphs>223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Danielle Quinn</cp:lastModifiedBy>
  <cp:revision>450</cp:revision>
  <dcterms:created xsi:type="dcterms:W3CDTF">2012-03-27T11:09:44Z</dcterms:created>
  <dcterms:modified xsi:type="dcterms:W3CDTF">2016-10-13T14:24:14Z</dcterms:modified>
</cp:coreProperties>
</file>