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453" r:id="rId3"/>
    <p:sldId id="468" r:id="rId4"/>
    <p:sldId id="469" r:id="rId5"/>
    <p:sldId id="374" r:id="rId6"/>
    <p:sldId id="272" r:id="rId7"/>
    <p:sldId id="392" r:id="rId8"/>
    <p:sldId id="395" r:id="rId9"/>
    <p:sldId id="281" r:id="rId10"/>
    <p:sldId id="397" r:id="rId11"/>
    <p:sldId id="292" r:id="rId12"/>
    <p:sldId id="398" r:id="rId13"/>
    <p:sldId id="322" r:id="rId14"/>
    <p:sldId id="373" r:id="rId15"/>
    <p:sldId id="294" r:id="rId16"/>
    <p:sldId id="399" r:id="rId17"/>
    <p:sldId id="393" r:id="rId18"/>
    <p:sldId id="301" r:id="rId19"/>
    <p:sldId id="319" r:id="rId20"/>
    <p:sldId id="331" r:id="rId21"/>
    <p:sldId id="401" r:id="rId22"/>
    <p:sldId id="403" r:id="rId23"/>
    <p:sldId id="404" r:id="rId24"/>
    <p:sldId id="405" r:id="rId25"/>
    <p:sldId id="408" r:id="rId26"/>
    <p:sldId id="456" r:id="rId27"/>
    <p:sldId id="457" r:id="rId28"/>
    <p:sldId id="458" r:id="rId29"/>
    <p:sldId id="419" r:id="rId30"/>
    <p:sldId id="406" r:id="rId31"/>
    <p:sldId id="278" r:id="rId32"/>
    <p:sldId id="422" r:id="rId33"/>
    <p:sldId id="425" r:id="rId34"/>
    <p:sldId id="426" r:id="rId35"/>
    <p:sldId id="289" r:id="rId36"/>
    <p:sldId id="428" r:id="rId37"/>
    <p:sldId id="429" r:id="rId38"/>
    <p:sldId id="427" r:id="rId39"/>
    <p:sldId id="430" r:id="rId40"/>
    <p:sldId id="431" r:id="rId41"/>
    <p:sldId id="46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48B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5" autoAdjust="0"/>
    <p:restoredTop sz="90037" autoAdjust="0"/>
  </p:normalViewPr>
  <p:slideViewPr>
    <p:cSldViewPr>
      <p:cViewPr varScale="1">
        <p:scale>
          <a:sx n="69" d="100"/>
          <a:sy n="69" d="100"/>
        </p:scale>
        <p:origin x="60" y="6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264E94-E094-4DC3-B5D0-CC5878278620}" type="datetimeFigureOut">
              <a:rPr lang="en-US" smtClean="0"/>
              <a:t>5/29/2017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DFBAF7-3AE2-4F22-92F7-C6C791B00F96}" type="slidenum">
              <a:rPr lang="en-US" smtClean="0"/>
              <a:t>‹#›</a:t>
            </a:fld>
            <a:endParaRPr lang="en-US"/>
          </a:p>
        </p:txBody>
      </p:sp>
    </p:spTree>
    <p:extLst>
      <p:ext uri="{BB962C8B-B14F-4D97-AF65-F5344CB8AC3E}">
        <p14:creationId xmlns:p14="http://schemas.microsoft.com/office/powerpoint/2010/main" val="185234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a:t>
            </a:fld>
            <a:endParaRPr lang="en-US"/>
          </a:p>
        </p:txBody>
      </p:sp>
    </p:spTree>
    <p:extLst>
      <p:ext uri="{BB962C8B-B14F-4D97-AF65-F5344CB8AC3E}">
        <p14:creationId xmlns:p14="http://schemas.microsoft.com/office/powerpoint/2010/main" val="663384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how functions work.</a:t>
            </a:r>
            <a:r>
              <a:rPr lang="en-CA" baseline="0" dirty="0"/>
              <a:t> They do things in R. This is how they are set up. Name, brackets, one or more arguments inside the brackets.</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11</a:t>
            </a:fld>
            <a:endParaRPr lang="en-US"/>
          </a:p>
        </p:txBody>
      </p:sp>
    </p:spTree>
    <p:extLst>
      <p:ext uri="{BB962C8B-B14F-4D97-AF65-F5344CB8AC3E}">
        <p14:creationId xmlns:p14="http://schemas.microsoft.com/office/powerpoint/2010/main" val="1247786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baseline="0" dirty="0"/>
              <a:t>R has specialized functions for standard mathematical functions.</a:t>
            </a:r>
          </a:p>
          <a:p>
            <a:r>
              <a:rPr lang="en-CA" b="0" baseline="0" dirty="0"/>
              <a:t>Note: R isn’t always straightforward… uses log() to find ln and log10() to find log10!</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12</a:t>
            </a:fld>
            <a:endParaRPr lang="en-US"/>
          </a:p>
        </p:txBody>
      </p:sp>
    </p:spTree>
    <p:extLst>
      <p:ext uri="{BB962C8B-B14F-4D97-AF65-F5344CB8AC3E}">
        <p14:creationId xmlns:p14="http://schemas.microsoft.com/office/powerpoint/2010/main" val="43891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example, here</a:t>
            </a:r>
            <a:r>
              <a:rPr lang="en-CA" baseline="0" dirty="0"/>
              <a:t> we see the function called </a:t>
            </a:r>
            <a:r>
              <a:rPr lang="en-CA" baseline="0" dirty="0" err="1"/>
              <a:t>sqrt</a:t>
            </a:r>
            <a:r>
              <a:rPr lang="en-CA" baseline="0" dirty="0"/>
              <a:t>. By putting a value inside the round brackets, as an argument, we are telling R to give us the square root of the argument, here 81 gives us 9.</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13</a:t>
            </a:fld>
            <a:endParaRPr lang="en-US"/>
          </a:p>
        </p:txBody>
      </p:sp>
    </p:spTree>
    <p:extLst>
      <p:ext uri="{BB962C8B-B14F-4D97-AF65-F5344CB8AC3E}">
        <p14:creationId xmlns:p14="http://schemas.microsoft.com/office/powerpoint/2010/main" val="3959511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Of course, in this</a:t>
            </a:r>
            <a:r>
              <a:rPr lang="en-CA" baseline="0" dirty="0"/>
              <a:t> particular function, only numeric values will work – if you tried to find the square root of “a”, R gives you an error report. We’ll go over some of the different types later.</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14</a:t>
            </a:fld>
            <a:endParaRPr lang="en-US"/>
          </a:p>
        </p:txBody>
      </p:sp>
    </p:spTree>
    <p:extLst>
      <p:ext uri="{BB962C8B-B14F-4D97-AF65-F5344CB8AC3E}">
        <p14:creationId xmlns:p14="http://schemas.microsoft.com/office/powerpoint/2010/main" val="3514012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also use functions inside of functions, layering and</a:t>
            </a:r>
            <a:r>
              <a:rPr lang="en-CA" baseline="0" dirty="0"/>
              <a:t> arranging them however you need!</a:t>
            </a:r>
          </a:p>
          <a:p>
            <a:r>
              <a:rPr lang="en-CA" baseline="0" dirty="0"/>
              <a:t>Make sure that for each function, you have the appropriate open and close brackets. ( )</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15</a:t>
            </a:fld>
            <a:endParaRPr lang="en-US"/>
          </a:p>
        </p:txBody>
      </p:sp>
    </p:spTree>
    <p:extLst>
      <p:ext uri="{BB962C8B-B14F-4D97-AF65-F5344CB8AC3E}">
        <p14:creationId xmlns:p14="http://schemas.microsoft.com/office/powerpoint/2010/main" val="1162935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Multiple arguments: we’ll se more of this as we move on.</a:t>
            </a:r>
          </a:p>
          <a:p>
            <a:r>
              <a:rPr lang="en-CA" dirty="0"/>
              <a:t>- not going to learn how to build functions today, as</a:t>
            </a:r>
            <a:r>
              <a:rPr lang="en-CA" baseline="0" dirty="0"/>
              <a:t> its rather advanced, but if you’d like to learn how, or stumble across a scenario where it is necessary, come see me.</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16</a:t>
            </a:fld>
            <a:endParaRPr lang="en-US"/>
          </a:p>
        </p:txBody>
      </p:sp>
    </p:spTree>
    <p:extLst>
      <p:ext uri="{BB962C8B-B14F-4D97-AF65-F5344CB8AC3E}">
        <p14:creationId xmlns:p14="http://schemas.microsoft.com/office/powerpoint/2010/main" val="3250404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Show how to install packages</a:t>
            </a:r>
          </a:p>
          <a:p>
            <a:pPr marL="171450" indent="-171450">
              <a:buFontTx/>
              <a:buChar char="-"/>
            </a:pPr>
            <a:r>
              <a:rPr lang="en-CA" dirty="0"/>
              <a:t>Show how to load packages:</a:t>
            </a:r>
            <a:r>
              <a:rPr lang="en-CA" baseline="0" dirty="0"/>
              <a:t> checking the box (car) or by using library(</a:t>
            </a:r>
            <a:r>
              <a:rPr lang="en-CA" baseline="0" dirty="0" err="1"/>
              <a:t>gridExtra</a:t>
            </a:r>
            <a:r>
              <a:rPr lang="en-CA" baseline="0" dirty="0"/>
              <a:t>). What are the benefits of each?</a:t>
            </a:r>
          </a:p>
          <a:p>
            <a:pPr marL="628650" lvl="1" indent="-171450">
              <a:buFontTx/>
              <a:buChar char="-"/>
            </a:pPr>
            <a:r>
              <a:rPr lang="en-CA" baseline="0" dirty="0"/>
              <a:t>You will soon find out that if you need multiple packages loaded for your code to work, you don’t want to search your list and check each box every time you want to use your script. Instead, use library() and include it in your script so that they are automatically loaded! (We’ll go back to the ins and outs of this process a little later)</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17</a:t>
            </a:fld>
            <a:endParaRPr lang="en-US"/>
          </a:p>
        </p:txBody>
      </p:sp>
    </p:spTree>
    <p:extLst>
      <p:ext uri="{BB962C8B-B14F-4D97-AF65-F5344CB8AC3E}">
        <p14:creationId xmlns:p14="http://schemas.microsoft.com/office/powerpoint/2010/main" val="429035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thousands of functions, and you won’t always remember what arguments a function is looking for, or how exactly it works. Although there is a vast R</a:t>
            </a:r>
            <a:r>
              <a:rPr lang="en-CA" baseline="0" dirty="0"/>
              <a:t> community online, you should start your query by looking at the R help page for the function. You can do this directly from </a:t>
            </a:r>
            <a:r>
              <a:rPr lang="en-CA" baseline="0" dirty="0" err="1"/>
              <a:t>Rstudio</a:t>
            </a:r>
            <a:r>
              <a:rPr lang="en-CA" baseline="0" dirty="0"/>
              <a:t>. Show them sum() and work out how it is done.</a:t>
            </a:r>
          </a:p>
          <a:p>
            <a:r>
              <a:rPr lang="en-CA" baseline="0" dirty="0"/>
              <a:t>Note: multiple arguments, na.rm=FALSE means that the name of that argument is “na.rm” and the default value for the argument is “FALSE”. In the description, we see what the argument does and note that we’re going to be dealing with this specifically, later on.</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18</a:t>
            </a:fld>
            <a:endParaRPr lang="en-US"/>
          </a:p>
        </p:txBody>
      </p:sp>
    </p:spTree>
    <p:extLst>
      <p:ext uri="{BB962C8B-B14F-4D97-AF65-F5344CB8AC3E}">
        <p14:creationId xmlns:p14="http://schemas.microsoft.com/office/powerpoint/2010/main" val="194668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Timing: 3 minutes + until packages are loaded</a:t>
            </a:r>
          </a:p>
        </p:txBody>
      </p:sp>
      <p:sp>
        <p:nvSpPr>
          <p:cNvPr id="4" name="Slide Number Placeholder 3"/>
          <p:cNvSpPr>
            <a:spLocks noGrp="1"/>
          </p:cNvSpPr>
          <p:nvPr>
            <p:ph type="sldNum" sz="quarter" idx="10"/>
          </p:nvPr>
        </p:nvSpPr>
        <p:spPr/>
        <p:txBody>
          <a:bodyPr/>
          <a:lstStyle/>
          <a:p>
            <a:fld id="{26DFBAF7-3AE2-4F22-92F7-C6C791B00F96}" type="slidenum">
              <a:rPr lang="en-US" smtClean="0"/>
              <a:t>19</a:t>
            </a:fld>
            <a:endParaRPr lang="en-US"/>
          </a:p>
        </p:txBody>
      </p:sp>
    </p:spTree>
    <p:extLst>
      <p:ext uri="{BB962C8B-B14F-4D97-AF65-F5344CB8AC3E}">
        <p14:creationId xmlns:p14="http://schemas.microsoft.com/office/powerpoint/2010/main" val="1363861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Quite often, we don’t want to type out a</a:t>
            </a:r>
            <a:r>
              <a:rPr lang="en-CA" baseline="0" dirty="0"/>
              <a:t> value or a set of values repeatedly. Instead, we want to be able to put these values into a container and give it a name that we can use to quickly call on later.</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20</a:t>
            </a:fld>
            <a:endParaRPr lang="en-US"/>
          </a:p>
        </p:txBody>
      </p:sp>
    </p:spTree>
    <p:extLst>
      <p:ext uri="{BB962C8B-B14F-4D97-AF65-F5344CB8AC3E}">
        <p14:creationId xmlns:p14="http://schemas.microsoft.com/office/powerpoint/2010/main" val="151170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a:t>
            </a:fld>
            <a:endParaRPr lang="en-US"/>
          </a:p>
        </p:txBody>
      </p:sp>
    </p:spTree>
    <p:extLst>
      <p:ext uri="{BB962C8B-B14F-4D97-AF65-F5344CB8AC3E}">
        <p14:creationId xmlns:p14="http://schemas.microsoft.com/office/powerpoint/2010/main" val="1427354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Pi is a built in scalar</a:t>
            </a:r>
          </a:p>
        </p:txBody>
      </p:sp>
      <p:sp>
        <p:nvSpPr>
          <p:cNvPr id="4" name="Slide Number Placeholder 3"/>
          <p:cNvSpPr>
            <a:spLocks noGrp="1"/>
          </p:cNvSpPr>
          <p:nvPr>
            <p:ph type="sldNum" sz="quarter" idx="10"/>
          </p:nvPr>
        </p:nvSpPr>
        <p:spPr/>
        <p:txBody>
          <a:bodyPr/>
          <a:lstStyle/>
          <a:p>
            <a:fld id="{26DFBAF7-3AE2-4F22-92F7-C6C791B00F96}" type="slidenum">
              <a:rPr lang="en-US" smtClean="0"/>
              <a:t>21</a:t>
            </a:fld>
            <a:endParaRPr lang="en-US"/>
          </a:p>
        </p:txBody>
      </p:sp>
    </p:spTree>
    <p:extLst>
      <p:ext uri="{BB962C8B-B14F-4D97-AF65-F5344CB8AC3E}">
        <p14:creationId xmlns:p14="http://schemas.microsoft.com/office/powerpoint/2010/main" val="48767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&lt;- assigns a value</a:t>
            </a:r>
          </a:p>
          <a:p>
            <a:r>
              <a:rPr lang="en-CA" dirty="0"/>
              <a:t>Note</a:t>
            </a:r>
            <a:r>
              <a:rPr lang="en-CA" baseline="0" dirty="0"/>
              <a:t> that = does the same thing, but best practice is to use &lt;- … we can get into it if you like, but I’m asking you to just trust me on that. It is for a couple very good reasons, but everyone will have their own opinion and coding habits.</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22</a:t>
            </a:fld>
            <a:endParaRPr lang="en-US"/>
          </a:p>
        </p:txBody>
      </p:sp>
    </p:spTree>
    <p:extLst>
      <p:ext uri="{BB962C8B-B14F-4D97-AF65-F5344CB8AC3E}">
        <p14:creationId xmlns:p14="http://schemas.microsoft.com/office/powerpoint/2010/main" val="3620037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Letters is a built-in vector</a:t>
            </a:r>
          </a:p>
        </p:txBody>
      </p:sp>
      <p:sp>
        <p:nvSpPr>
          <p:cNvPr id="4" name="Slide Number Placeholder 3"/>
          <p:cNvSpPr>
            <a:spLocks noGrp="1"/>
          </p:cNvSpPr>
          <p:nvPr>
            <p:ph type="sldNum" sz="quarter" idx="10"/>
          </p:nvPr>
        </p:nvSpPr>
        <p:spPr/>
        <p:txBody>
          <a:bodyPr/>
          <a:lstStyle/>
          <a:p>
            <a:fld id="{26DFBAF7-3AE2-4F22-92F7-C6C791B00F96}" type="slidenum">
              <a:rPr lang="en-US" smtClean="0"/>
              <a:t>23</a:t>
            </a:fld>
            <a:endParaRPr lang="en-US"/>
          </a:p>
        </p:txBody>
      </p:sp>
    </p:spTree>
    <p:extLst>
      <p:ext uri="{BB962C8B-B14F-4D97-AF65-F5344CB8AC3E}">
        <p14:creationId xmlns:p14="http://schemas.microsoft.com/office/powerpoint/2010/main" val="1298909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  is a simple function that essentially combines or concatenates values</a:t>
            </a:r>
          </a:p>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24</a:t>
            </a:fld>
            <a:endParaRPr lang="en-US"/>
          </a:p>
        </p:txBody>
      </p:sp>
    </p:spTree>
    <p:extLst>
      <p:ext uri="{BB962C8B-B14F-4D97-AF65-F5344CB8AC3E}">
        <p14:creationId xmlns:p14="http://schemas.microsoft.com/office/powerpoint/2010/main" val="3174506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25</a:t>
            </a:fld>
            <a:endParaRPr lang="en-US"/>
          </a:p>
        </p:txBody>
      </p:sp>
    </p:spTree>
    <p:extLst>
      <p:ext uri="{BB962C8B-B14F-4D97-AF65-F5344CB8AC3E}">
        <p14:creationId xmlns:p14="http://schemas.microsoft.com/office/powerpoint/2010/main" val="2626761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26</a:t>
            </a:fld>
            <a:endParaRPr lang="en-US"/>
          </a:p>
        </p:txBody>
      </p:sp>
    </p:spTree>
    <p:extLst>
      <p:ext uri="{BB962C8B-B14F-4D97-AF65-F5344CB8AC3E}">
        <p14:creationId xmlns:p14="http://schemas.microsoft.com/office/powerpoint/2010/main" val="438174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27</a:t>
            </a:fld>
            <a:endParaRPr lang="en-US"/>
          </a:p>
        </p:txBody>
      </p:sp>
    </p:spTree>
    <p:extLst>
      <p:ext uri="{BB962C8B-B14F-4D97-AF65-F5344CB8AC3E}">
        <p14:creationId xmlns:p14="http://schemas.microsoft.com/office/powerpoint/2010/main" val="1439686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a:p>
        </p:txBody>
      </p:sp>
      <p:sp>
        <p:nvSpPr>
          <p:cNvPr id="4" name="Slide Number Placeholder 3"/>
          <p:cNvSpPr>
            <a:spLocks noGrp="1"/>
          </p:cNvSpPr>
          <p:nvPr>
            <p:ph type="sldNum" sz="quarter" idx="10"/>
          </p:nvPr>
        </p:nvSpPr>
        <p:spPr/>
        <p:txBody>
          <a:bodyPr/>
          <a:lstStyle/>
          <a:p>
            <a:fld id="{26DFBAF7-3AE2-4F22-92F7-C6C791B00F96}" type="slidenum">
              <a:rPr lang="en-US" smtClean="0"/>
              <a:t>28</a:t>
            </a:fld>
            <a:endParaRPr lang="en-US"/>
          </a:p>
        </p:txBody>
      </p:sp>
    </p:spTree>
    <p:extLst>
      <p:ext uri="{BB962C8B-B14F-4D97-AF65-F5344CB8AC3E}">
        <p14:creationId xmlns:p14="http://schemas.microsoft.com/office/powerpoint/2010/main" val="1636081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3 minutes</a:t>
            </a:r>
          </a:p>
        </p:txBody>
      </p:sp>
      <p:sp>
        <p:nvSpPr>
          <p:cNvPr id="4" name="Slide Number Placeholder 3"/>
          <p:cNvSpPr>
            <a:spLocks noGrp="1"/>
          </p:cNvSpPr>
          <p:nvPr>
            <p:ph type="sldNum" sz="quarter" idx="10"/>
          </p:nvPr>
        </p:nvSpPr>
        <p:spPr/>
        <p:txBody>
          <a:bodyPr/>
          <a:lstStyle/>
          <a:p>
            <a:fld id="{26DFBAF7-3AE2-4F22-92F7-C6C791B00F96}" type="slidenum">
              <a:rPr lang="en-US" smtClean="0"/>
              <a:t>30</a:t>
            </a:fld>
            <a:endParaRPr lang="en-US"/>
          </a:p>
        </p:txBody>
      </p:sp>
    </p:spTree>
    <p:extLst>
      <p:ext uri="{BB962C8B-B14F-4D97-AF65-F5344CB8AC3E}">
        <p14:creationId xmlns:p14="http://schemas.microsoft.com/office/powerpoint/2010/main" val="3564620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31</a:t>
            </a:fld>
            <a:endParaRPr lang="en-US"/>
          </a:p>
        </p:txBody>
      </p:sp>
    </p:spTree>
    <p:extLst>
      <p:ext uri="{BB962C8B-B14F-4D97-AF65-F5344CB8AC3E}">
        <p14:creationId xmlns:p14="http://schemas.microsoft.com/office/powerpoint/2010/main" val="241937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mtClean="0"/>
              <a:t>4 Exercises</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4</a:t>
            </a:fld>
            <a:endParaRPr lang="en-US"/>
          </a:p>
        </p:txBody>
      </p:sp>
    </p:spTree>
    <p:extLst>
      <p:ext uri="{BB962C8B-B14F-4D97-AF65-F5344CB8AC3E}">
        <p14:creationId xmlns:p14="http://schemas.microsoft.com/office/powerpoint/2010/main" val="1654969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6DFBAF7-3AE2-4F22-92F7-C6C791B00F9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55528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6DFBAF7-3AE2-4F22-92F7-C6C791B00F9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93795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6DFBAF7-3AE2-4F22-92F7-C6C791B00F9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12505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5 minutes</a:t>
            </a:r>
          </a:p>
        </p:txBody>
      </p:sp>
      <p:sp>
        <p:nvSpPr>
          <p:cNvPr id="4" name="Slide Number Placeholder 3"/>
          <p:cNvSpPr>
            <a:spLocks noGrp="1"/>
          </p:cNvSpPr>
          <p:nvPr>
            <p:ph type="sldNum" sz="quarter" idx="10"/>
          </p:nvPr>
        </p:nvSpPr>
        <p:spPr/>
        <p:txBody>
          <a:bodyPr/>
          <a:lstStyle/>
          <a:p>
            <a:fld id="{26DFBAF7-3AE2-4F22-92F7-C6C791B00F96}" type="slidenum">
              <a:rPr lang="en-US" smtClean="0"/>
              <a:t>40</a:t>
            </a:fld>
            <a:endParaRPr lang="en-US"/>
          </a:p>
        </p:txBody>
      </p:sp>
    </p:spTree>
    <p:extLst>
      <p:ext uri="{BB962C8B-B14F-4D97-AF65-F5344CB8AC3E}">
        <p14:creationId xmlns:p14="http://schemas.microsoft.com/office/powerpoint/2010/main" val="291077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RStudio: Not a point and click type of GUI, no drop down menus, etc.</a:t>
            </a:r>
          </a:p>
          <a:p>
            <a:endParaRPr lang="en-CA" dirty="0"/>
          </a:p>
          <a:p>
            <a:r>
              <a:rPr lang="en-CA" dirty="0"/>
              <a:t>Timing: until</a:t>
            </a:r>
            <a:r>
              <a:rPr lang="en-CA" baseline="0" dirty="0"/>
              <a:t> everyone is ready (aim for &lt;10 min)</a:t>
            </a:r>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5</a:t>
            </a:fld>
            <a:endParaRPr lang="en-US"/>
          </a:p>
        </p:txBody>
      </p:sp>
    </p:spTree>
    <p:extLst>
      <p:ext uri="{BB962C8B-B14F-4D97-AF65-F5344CB8AC3E}">
        <p14:creationId xmlns:p14="http://schemas.microsoft.com/office/powerpoint/2010/main" val="1832831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6</a:t>
            </a:fld>
            <a:endParaRPr lang="en-US"/>
          </a:p>
        </p:txBody>
      </p:sp>
    </p:spTree>
    <p:extLst>
      <p:ext uri="{BB962C8B-B14F-4D97-AF65-F5344CB8AC3E}">
        <p14:creationId xmlns:p14="http://schemas.microsoft.com/office/powerpoint/2010/main" val="231792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7</a:t>
            </a:fld>
            <a:endParaRPr lang="en-US"/>
          </a:p>
        </p:txBody>
      </p:sp>
    </p:spTree>
    <p:extLst>
      <p:ext uri="{BB962C8B-B14F-4D97-AF65-F5344CB8AC3E}">
        <p14:creationId xmlns:p14="http://schemas.microsoft.com/office/powerpoint/2010/main" val="65089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&gt; 5</a:t>
            </a:r>
          </a:p>
          <a:p>
            <a:r>
              <a:rPr lang="en-CA" dirty="0"/>
              <a:t>[1]</a:t>
            </a:r>
            <a:r>
              <a:rPr lang="en-CA" baseline="0" dirty="0"/>
              <a:t> 5</a:t>
            </a:r>
          </a:p>
          <a:p>
            <a:r>
              <a:rPr lang="en-CA" baseline="0" dirty="0"/>
              <a:t>[1] shows position of value</a:t>
            </a:r>
          </a:p>
          <a:p>
            <a:endParaRPr lang="en-CA" baseline="0" dirty="0"/>
          </a:p>
          <a:p>
            <a:r>
              <a:rPr lang="en-CA" baseline="0" dirty="0"/>
              <a:t>&gt; 1:10 # : means from one to ten</a:t>
            </a:r>
          </a:p>
          <a:p>
            <a:r>
              <a:rPr lang="en-CA" baseline="0" dirty="0"/>
              <a:t>** actually do 1:100 to show positions</a:t>
            </a:r>
          </a:p>
          <a:p>
            <a:endParaRPr lang="en-CA" baseline="0" dirty="0"/>
          </a:p>
          <a:p>
            <a:r>
              <a:rPr lang="en-CA" baseline="0" dirty="0"/>
              <a:t>If it’s busy, don’t do anything.</a:t>
            </a:r>
          </a:p>
          <a:p>
            <a:r>
              <a:rPr lang="en-CA" baseline="0" dirty="0"/>
              <a:t>If it’s waiting, either hit escape to cancel or figure out what it’s waiting for and do that. (We’ll see an example of this soon)</a:t>
            </a:r>
          </a:p>
        </p:txBody>
      </p:sp>
      <p:sp>
        <p:nvSpPr>
          <p:cNvPr id="4" name="Slide Number Placeholder 3"/>
          <p:cNvSpPr>
            <a:spLocks noGrp="1"/>
          </p:cNvSpPr>
          <p:nvPr>
            <p:ph type="sldNum" sz="quarter" idx="10"/>
          </p:nvPr>
        </p:nvSpPr>
        <p:spPr/>
        <p:txBody>
          <a:bodyPr/>
          <a:lstStyle/>
          <a:p>
            <a:fld id="{26DFBAF7-3AE2-4F22-92F7-C6C791B00F96}" type="slidenum">
              <a:rPr lang="en-US" smtClean="0"/>
              <a:t>8</a:t>
            </a:fld>
            <a:endParaRPr lang="en-US"/>
          </a:p>
        </p:txBody>
      </p:sp>
    </p:spTree>
    <p:extLst>
      <p:ext uri="{BB962C8B-B14F-4D97-AF65-F5344CB8AC3E}">
        <p14:creationId xmlns:p14="http://schemas.microsoft.com/office/powerpoint/2010/main" val="3561773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a:t>Do this in the console; note that this</a:t>
            </a:r>
            <a:r>
              <a:rPr lang="en-CA" baseline="0" dirty="0"/>
              <a:t> code isn’t “saved” anywhere, but is accessible via the History tab.</a:t>
            </a:r>
            <a:endParaRPr lang="en-CA" dirty="0"/>
          </a:p>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9</a:t>
            </a:fld>
            <a:endParaRPr lang="en-US"/>
          </a:p>
        </p:txBody>
      </p:sp>
    </p:spTree>
    <p:extLst>
      <p:ext uri="{BB962C8B-B14F-4D97-AF65-F5344CB8AC3E}">
        <p14:creationId xmlns:p14="http://schemas.microsoft.com/office/powerpoint/2010/main" val="3495994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Like a calculator, R can also deal with more complex math operations, like ln, log, and square root. R achieves this using </a:t>
            </a:r>
            <a:r>
              <a:rPr lang="en-CA" b="1" baseline="0" dirty="0"/>
              <a:t>functions</a:t>
            </a:r>
            <a:r>
              <a:rPr lang="en-CA" b="0" baseline="0" dirty="0"/>
              <a:t>. You can easily recognize a function because it has a function name followed by round brackets. Note that R isn’t always straightforward, using log() to find ln and log10() to find log.</a:t>
            </a:r>
            <a:endParaRPr lang="en-CA" dirty="0"/>
          </a:p>
          <a:p>
            <a:endParaRPr lang="en-CA" dirty="0"/>
          </a:p>
        </p:txBody>
      </p:sp>
      <p:sp>
        <p:nvSpPr>
          <p:cNvPr id="4" name="Slide Number Placeholder 3"/>
          <p:cNvSpPr>
            <a:spLocks noGrp="1"/>
          </p:cNvSpPr>
          <p:nvPr>
            <p:ph type="sldNum" sz="quarter" idx="10"/>
          </p:nvPr>
        </p:nvSpPr>
        <p:spPr/>
        <p:txBody>
          <a:bodyPr/>
          <a:lstStyle/>
          <a:p>
            <a:fld id="{26DFBAF7-3AE2-4F22-92F7-C6C791B00F96}" type="slidenum">
              <a:rPr lang="en-US" smtClean="0"/>
              <a:t>10</a:t>
            </a:fld>
            <a:endParaRPr lang="en-US"/>
          </a:p>
        </p:txBody>
      </p:sp>
    </p:spTree>
    <p:extLst>
      <p:ext uri="{BB962C8B-B14F-4D97-AF65-F5344CB8AC3E}">
        <p14:creationId xmlns:p14="http://schemas.microsoft.com/office/powerpoint/2010/main" val="381783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4400" spc="-8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DA4D0C8-A7A7-43CA-AD7D-260A70E1B0E9}" type="datetime1">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6C54D99-A25D-4F4C-AF8C-82C46A871B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DF5CD3-8E34-4CD4-B393-F45942C3DC6C}" type="datetime1">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AB0CA0-0105-471B-AD04-3BC0D026062B}" type="datetime1">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a:t>
            </a:r>
          </a:p>
        </p:txBody>
      </p:sp>
      <p:sp>
        <p:nvSpPr>
          <p:cNvPr id="3" name="Content Placeholder 2"/>
          <p:cNvSpPr>
            <a:spLocks noGrp="1"/>
          </p:cNvSpPr>
          <p:nvPr>
            <p:ph idx="1"/>
          </p:nvPr>
        </p:nvSpPr>
        <p:spPr>
          <a:xfrm>
            <a:off x="457200" y="1143000"/>
            <a:ext cx="76200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EA6F2-AEEB-46F3-98F4-8F4B9EBDE2CB}" type="datetime1">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B871230-72A6-47A0-B509-909E257E3649}" type="datetime1">
              <a:rPr lang="en-US" smtClean="0"/>
              <a:t>5/29/2017</a:t>
            </a:fld>
            <a:endParaRPr lang="en-US"/>
          </a:p>
        </p:txBody>
      </p:sp>
      <p:sp>
        <p:nvSpPr>
          <p:cNvPr id="8" name="Slide Number Placeholder 7"/>
          <p:cNvSpPr>
            <a:spLocks noGrp="1"/>
          </p:cNvSpPr>
          <p:nvPr>
            <p:ph type="sldNum" sz="quarter" idx="11"/>
          </p:nvPr>
        </p:nvSpPr>
        <p:spPr/>
        <p:txBody>
          <a:bodyPr/>
          <a:lstStyle/>
          <a:p>
            <a:fld id="{96C54D99-A25D-4F4C-AF8C-82C46A871BF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11336B-1609-4826-A113-724DFDC37E5A}" type="datetime1">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43C220-716F-4291-9CAE-338D452EAEA1}" type="datetime1">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2FE3C7-B9A2-4A40-876C-D9896B121A47}" type="datetime1">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28D64-E478-4943-9431-4375F4B17CDF}" type="datetime1">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C54D99-A25D-4F4C-AF8C-82C46A871B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90B2AF-0223-4C01-A505-587876FE8072}" type="datetime1">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54D99-A25D-4F4C-AF8C-82C46A871BF7}"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9AFD15-0810-44F5-92C8-3703534CCAB2}" type="datetime1">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6C54D99-A25D-4F4C-AF8C-82C46A871BF7}"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761682"/>
          </a:xfrm>
          <a:prstGeom prst="rect">
            <a:avLst/>
          </a:prstGeom>
        </p:spPr>
        <p:txBody>
          <a:bodyPr vert="horz" lIns="91440" tIns="45720" rIns="91440" bIns="45720" rtlCol="0" anchor="b">
            <a:normAutofit/>
          </a:bodyPr>
          <a:lstStyle/>
          <a:p>
            <a:r>
              <a:rPr lang="en-US" dirty="0"/>
              <a:t>Click to edit</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C389987-8D32-4ECF-8B29-C171521FAADD}" type="datetime1">
              <a:rPr lang="en-US" smtClean="0"/>
              <a:t>5/29/2017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8077200" y="6400800"/>
            <a:ext cx="782321" cy="367862"/>
          </a:xfrm>
          <a:prstGeom prst="rect">
            <a:avLst/>
          </a:prstGeom>
        </p:spPr>
        <p:txBody>
          <a:bodyPr vert="horz" lIns="91440" tIns="45720" rIns="91440" bIns="45720" rtlCol="0" anchor="ctr"/>
          <a:lstStyle>
            <a:lvl1pPr algn="ctr">
              <a:defRPr sz="3200" b="1">
                <a:solidFill>
                  <a:schemeClr val="tx2"/>
                </a:solidFill>
              </a:defRPr>
            </a:lvl1pPr>
          </a:lstStyle>
          <a:p>
            <a:fld id="{96C54D99-A25D-4F4C-AF8C-82C46A871BF7}"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rstudio.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09800"/>
            <a:ext cx="8382000" cy="914400"/>
          </a:xfrm>
        </p:spPr>
        <p:txBody>
          <a:bodyPr>
            <a:noAutofit/>
          </a:bodyPr>
          <a:lstStyle/>
          <a:p>
            <a:pPr algn="ctr"/>
            <a:r>
              <a:rPr lang="en-US" sz="3000" dirty="0"/>
              <a:t>Introduction to R and R Studio</a:t>
            </a:r>
          </a:p>
        </p:txBody>
      </p:sp>
      <p:sp>
        <p:nvSpPr>
          <p:cNvPr id="8" name="TextBox 7"/>
          <p:cNvSpPr txBox="1"/>
          <p:nvPr/>
        </p:nvSpPr>
        <p:spPr>
          <a:xfrm>
            <a:off x="4724400" y="6324600"/>
            <a:ext cx="4237057" cy="369332"/>
          </a:xfrm>
          <a:prstGeom prst="rect">
            <a:avLst/>
          </a:prstGeom>
          <a:noFill/>
        </p:spPr>
        <p:txBody>
          <a:bodyPr wrap="none" rtlCol="0">
            <a:spAutoFit/>
          </a:bodyPr>
          <a:lstStyle/>
          <a:p>
            <a:pPr algn="ctr"/>
            <a:r>
              <a:rPr lang="en-US" dirty="0"/>
              <a:t>Hosted </a:t>
            </a:r>
            <a:r>
              <a:rPr lang="en-US" dirty="0" smtClean="0"/>
              <a:t>by </a:t>
            </a:r>
            <a:r>
              <a:rPr lang="en-US" dirty="0"/>
              <a:t>R-Bar at Memorial </a:t>
            </a:r>
            <a:r>
              <a:rPr lang="en-US" dirty="0" smtClean="0"/>
              <a:t>University</a:t>
            </a:r>
            <a:endParaRPr lang="en-US" dirty="0"/>
          </a:p>
        </p:txBody>
      </p:sp>
      <p:pic>
        <p:nvPicPr>
          <p:cNvPr id="9" name="Picture 2" descr="Image result for memorial university logo"/>
          <p:cNvPicPr>
            <a:picLocks noChangeAspect="1" noChangeArrowheads="1"/>
          </p:cNvPicPr>
          <p:nvPr/>
        </p:nvPicPr>
        <p:blipFill rotWithShape="1">
          <a:blip r:embed="rId3">
            <a:extLst>
              <a:ext uri="{28A0092B-C50C-407E-A947-70E740481C1C}">
                <a14:useLocalDpi xmlns:a14="http://schemas.microsoft.com/office/drawing/2010/main" val="0"/>
              </a:ext>
            </a:extLst>
          </a:blip>
          <a:srcRect l="37929" r="36859"/>
          <a:stretch/>
        </p:blipFill>
        <p:spPr bwMode="auto">
          <a:xfrm>
            <a:off x="6553200" y="4890044"/>
            <a:ext cx="2209800" cy="14345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8038" y="5037895"/>
            <a:ext cx="1286705" cy="1286705"/>
          </a:xfrm>
          <a:prstGeom prst="rect">
            <a:avLst/>
          </a:prstGeom>
        </p:spPr>
      </p:pic>
      <p:sp>
        <p:nvSpPr>
          <p:cNvPr id="6" name="TextBox 5"/>
          <p:cNvSpPr txBox="1"/>
          <p:nvPr/>
        </p:nvSpPr>
        <p:spPr>
          <a:xfrm>
            <a:off x="152400" y="6324600"/>
            <a:ext cx="1524000" cy="369332"/>
          </a:xfrm>
          <a:prstGeom prst="rect">
            <a:avLst/>
          </a:prstGeom>
          <a:noFill/>
        </p:spPr>
        <p:txBody>
          <a:bodyPr wrap="square" rtlCol="0">
            <a:spAutoFit/>
          </a:bodyPr>
          <a:lstStyle/>
          <a:p>
            <a:pPr algn="ctr"/>
            <a:r>
              <a:rPr lang="en-US" dirty="0" smtClean="0"/>
              <a:t>May 31 2017</a:t>
            </a:r>
            <a:endParaRPr lang="en-US" dirty="0"/>
          </a:p>
        </p:txBody>
      </p:sp>
    </p:spTree>
    <p:extLst>
      <p:ext uri="{BB962C8B-B14F-4D97-AF65-F5344CB8AC3E}">
        <p14:creationId xmlns:p14="http://schemas.microsoft.com/office/powerpoint/2010/main" val="3247234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R is a calculator</a:t>
            </a:r>
          </a:p>
        </p:txBody>
      </p:sp>
      <p:sp>
        <p:nvSpPr>
          <p:cNvPr id="5" name="Content Placeholder 2"/>
          <p:cNvSpPr>
            <a:spLocks noGrp="1"/>
          </p:cNvSpPr>
          <p:nvPr>
            <p:ph idx="1"/>
          </p:nvPr>
        </p:nvSpPr>
        <p:spPr>
          <a:xfrm>
            <a:off x="914401" y="1143000"/>
            <a:ext cx="3200399" cy="2743201"/>
          </a:xfrm>
          <a:ln w="38100">
            <a:solidFill>
              <a:schemeClr val="tx1"/>
            </a:solidFill>
          </a:ln>
        </p:spPr>
        <p:txBody>
          <a:bodyPr>
            <a:noAutofit/>
          </a:bodyPr>
          <a:lstStyle/>
          <a:p>
            <a:r>
              <a:rPr lang="en-US" sz="2400" b="0" dirty="0">
                <a:solidFill>
                  <a:srgbClr val="C00000"/>
                </a:solidFill>
                <a:latin typeface="Lucida Sans Typewriter" panose="020B0509030504030204" pitchFamily="49" charset="0"/>
              </a:rPr>
              <a:t> +</a:t>
            </a:r>
            <a:r>
              <a:rPr lang="en-US" sz="2400" b="0" dirty="0"/>
              <a:t>	addition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t>	subtraction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solidFill>
                  <a:schemeClr val="tx2"/>
                </a:solidFill>
              </a:rPr>
              <a:t>	</a:t>
            </a:r>
            <a:r>
              <a:rPr lang="en-US" sz="2400" b="0" dirty="0"/>
              <a:t>multiplication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t>	division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solidFill>
                  <a:schemeClr val="tx2"/>
                </a:solidFill>
                <a:latin typeface="Lucida Sans Typewriter" panose="020B0509030504030204" pitchFamily="49" charset="0"/>
              </a:rPr>
              <a:t>	</a:t>
            </a:r>
            <a:r>
              <a:rPr lang="en-US" sz="2400" b="0" dirty="0"/>
              <a:t>exponent</a:t>
            </a:r>
          </a:p>
          <a:p>
            <a:endParaRPr lang="en-US" sz="2400" b="0" dirty="0"/>
          </a:p>
          <a:p>
            <a:endParaRPr lang="en-US" sz="2400" b="0" dirty="0">
              <a:solidFill>
                <a:schemeClr val="tx2"/>
              </a:solidFill>
            </a:endParaRPr>
          </a:p>
        </p:txBody>
      </p:sp>
      <p:sp>
        <p:nvSpPr>
          <p:cNvPr id="7" name="Content Placeholder 2"/>
          <p:cNvSpPr txBox="1">
            <a:spLocks/>
          </p:cNvSpPr>
          <p:nvPr/>
        </p:nvSpPr>
        <p:spPr>
          <a:xfrm>
            <a:off x="4267200" y="1260396"/>
            <a:ext cx="4495800" cy="140660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sz="2300" b="0" dirty="0"/>
              <a:t>R follows order of operations</a:t>
            </a:r>
          </a:p>
        </p:txBody>
      </p:sp>
      <p:sp>
        <p:nvSpPr>
          <p:cNvPr id="8" name="TextBox 7"/>
          <p:cNvSpPr txBox="1"/>
          <p:nvPr/>
        </p:nvSpPr>
        <p:spPr>
          <a:xfrm>
            <a:off x="4876800" y="1828800"/>
            <a:ext cx="3200400" cy="1446550"/>
          </a:xfrm>
          <a:prstGeom prst="rect">
            <a:avLst/>
          </a:prstGeom>
          <a:noFill/>
        </p:spPr>
        <p:txBody>
          <a:bodyPr wrap="square" rtlCol="0">
            <a:spAutoFit/>
          </a:bodyPr>
          <a:lstStyle/>
          <a:p>
            <a:r>
              <a:rPr lang="en-CA" sz="2200" dirty="0"/>
              <a:t>8 + 7 x 7 / (2 + 1) – 19</a:t>
            </a:r>
          </a:p>
          <a:p>
            <a:endParaRPr lang="en-CA" sz="2200" dirty="0">
              <a:solidFill>
                <a:schemeClr val="tx2"/>
              </a:solidFill>
              <a:latin typeface="Lucida Sans Typewriter" panose="020B0509030504030204" pitchFamily="49" charset="0"/>
            </a:endParaRPr>
          </a:p>
          <a:p>
            <a:r>
              <a:rPr lang="en-CA" sz="2200" dirty="0">
                <a:solidFill>
                  <a:srgbClr val="C00000"/>
                </a:solidFill>
                <a:latin typeface="Lucida Sans Typewriter" panose="020B0509030504030204" pitchFamily="49" charset="0"/>
              </a:rPr>
              <a:t>&gt; 8+7*7/(2+1)-19</a:t>
            </a:r>
          </a:p>
          <a:p>
            <a:r>
              <a:rPr lang="en-CA" sz="2200" dirty="0">
                <a:solidFill>
                  <a:srgbClr val="C00000"/>
                </a:solidFill>
                <a:latin typeface="Lucida Sans Typewriter" panose="020B0509030504030204" pitchFamily="49" charset="0"/>
              </a:rPr>
              <a:t>[1] 5.333333</a:t>
            </a:r>
          </a:p>
        </p:txBody>
      </p:sp>
      <p:sp>
        <p:nvSpPr>
          <p:cNvPr id="6" name="Content Placeholder 2"/>
          <p:cNvSpPr txBox="1">
            <a:spLocks/>
          </p:cNvSpPr>
          <p:nvPr/>
        </p:nvSpPr>
        <p:spPr>
          <a:xfrm>
            <a:off x="1104900" y="4454605"/>
            <a:ext cx="6934200" cy="140660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n-US" sz="2500" b="0" i="1" dirty="0"/>
              <a:t>What if I want to deal with more complex mathematical operations?</a:t>
            </a:r>
          </a:p>
        </p:txBody>
      </p:sp>
    </p:spTree>
    <p:extLst>
      <p:ext uri="{BB962C8B-B14F-4D97-AF65-F5344CB8AC3E}">
        <p14:creationId xmlns:p14="http://schemas.microsoft.com/office/powerpoint/2010/main" val="174991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2285999"/>
          </a:xfrm>
        </p:spPr>
        <p:txBody>
          <a:bodyPr>
            <a:normAutofit/>
          </a:bodyPr>
          <a:lstStyle/>
          <a:p>
            <a:pPr marL="342900" indent="-342900">
              <a:buFont typeface="Wingdings" panose="05000000000000000000" pitchFamily="2" charset="2"/>
              <a:buChar char="q"/>
            </a:pPr>
            <a:r>
              <a:rPr lang="en-US" sz="2300" b="0" dirty="0"/>
              <a:t>Functions are used to “do things” in R</a:t>
            </a:r>
          </a:p>
          <a:p>
            <a:r>
              <a:rPr lang="en-US" sz="2300" b="0" dirty="0">
                <a:solidFill>
                  <a:srgbClr val="7030A0"/>
                </a:solidFill>
              </a:rPr>
              <a:t> </a:t>
            </a:r>
            <a:r>
              <a:rPr lang="en-US" sz="2300" b="0" dirty="0">
                <a:solidFill>
                  <a:srgbClr val="7030A0"/>
                </a:solidFill>
                <a:latin typeface="Lucida Sans Typewriter" panose="020B0509030504030204" pitchFamily="49" charset="0"/>
              </a:rPr>
              <a:t>function(argument)</a:t>
            </a:r>
          </a:p>
        </p:txBody>
      </p:sp>
    </p:spTree>
    <p:extLst>
      <p:ext uri="{BB962C8B-B14F-4D97-AF65-F5344CB8AC3E}">
        <p14:creationId xmlns:p14="http://schemas.microsoft.com/office/powerpoint/2010/main" val="3830004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2285999"/>
          </a:xfrm>
        </p:spPr>
        <p:txBody>
          <a:bodyPr>
            <a:normAutofit/>
          </a:bodyPr>
          <a:lstStyle/>
          <a:p>
            <a:pPr marL="342900" indent="-342900">
              <a:buFont typeface="Wingdings" panose="05000000000000000000" pitchFamily="2" charset="2"/>
              <a:buChar char="q"/>
            </a:pPr>
            <a:r>
              <a:rPr lang="en-US" sz="2300" b="0" dirty="0"/>
              <a:t>Functions are used to “do things” in R</a:t>
            </a:r>
          </a:p>
          <a:p>
            <a:r>
              <a:rPr lang="en-US" sz="2300" b="0" dirty="0">
                <a:solidFill>
                  <a:srgbClr val="7030A0"/>
                </a:solidFill>
              </a:rPr>
              <a:t> </a:t>
            </a:r>
            <a:r>
              <a:rPr lang="en-US" sz="2300" b="0" dirty="0">
                <a:solidFill>
                  <a:srgbClr val="7030A0"/>
                </a:solidFill>
                <a:latin typeface="Lucida Sans Typewriter" panose="020B0509030504030204" pitchFamily="49" charset="0"/>
              </a:rPr>
              <a:t>function(argument)</a:t>
            </a:r>
          </a:p>
        </p:txBody>
      </p:sp>
      <p:sp>
        <p:nvSpPr>
          <p:cNvPr id="4" name="Content Placeholder 2"/>
          <p:cNvSpPr txBox="1">
            <a:spLocks/>
          </p:cNvSpPr>
          <p:nvPr/>
        </p:nvSpPr>
        <p:spPr>
          <a:xfrm>
            <a:off x="1066799" y="2571749"/>
            <a:ext cx="3657601" cy="1619251"/>
          </a:xfrm>
          <a:prstGeom prst="rect">
            <a:avLst/>
          </a:prstGeom>
          <a:ln w="38100">
            <a:solidFill>
              <a:schemeClr val="tx1"/>
            </a:solidFill>
          </a:ln>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400" b="0" dirty="0">
                <a:solidFill>
                  <a:srgbClr val="C00000"/>
                </a:solidFill>
                <a:latin typeface="Lucida Sans Typewriter" panose="020B0509030504030204" pitchFamily="49" charset="0"/>
              </a:rPr>
              <a:t> log()	</a:t>
            </a:r>
            <a:r>
              <a:rPr lang="en-US" sz="2400" b="0" dirty="0"/>
              <a:t>ln</a:t>
            </a:r>
          </a:p>
          <a:p>
            <a:r>
              <a:rPr lang="en-US" sz="2400" b="0" dirty="0">
                <a:solidFill>
                  <a:srgbClr val="C00000"/>
                </a:solidFill>
                <a:latin typeface="Lucida Sans Typewriter" panose="020B0509030504030204" pitchFamily="49" charset="0"/>
              </a:rPr>
              <a:t> log10()  </a:t>
            </a:r>
            <a:r>
              <a:rPr lang="en-US" sz="2400" b="0" dirty="0"/>
              <a:t>log</a:t>
            </a:r>
          </a:p>
          <a:p>
            <a:r>
              <a:rPr lang="en-US" sz="2400" b="0" dirty="0">
                <a:solidFill>
                  <a:srgbClr val="C00000"/>
                </a:solidFill>
                <a:latin typeface="Lucida Sans Typewriter" panose="020B0509030504030204" pitchFamily="49" charset="0"/>
              </a:rPr>
              <a:t> </a:t>
            </a:r>
            <a:r>
              <a:rPr lang="en-US" sz="2400" b="0" dirty="0" err="1">
                <a:solidFill>
                  <a:srgbClr val="C00000"/>
                </a:solidFill>
                <a:latin typeface="Lucida Sans Typewriter" panose="020B0509030504030204" pitchFamily="49" charset="0"/>
              </a:rPr>
              <a:t>sqrt</a:t>
            </a:r>
            <a:r>
              <a:rPr lang="en-US" sz="2400" b="0" dirty="0">
                <a:solidFill>
                  <a:srgbClr val="C00000"/>
                </a:solidFill>
                <a:latin typeface="Lucida Sans Typewriter" panose="020B0509030504030204" pitchFamily="49" charset="0"/>
              </a:rPr>
              <a:t>()</a:t>
            </a:r>
            <a:r>
              <a:rPr lang="en-US" sz="2400" b="0" dirty="0">
                <a:solidFill>
                  <a:srgbClr val="C00000"/>
                </a:solidFill>
              </a:rPr>
              <a:t>	</a:t>
            </a:r>
            <a:r>
              <a:rPr lang="en-US" sz="2400" b="0" dirty="0"/>
              <a:t>square root</a:t>
            </a:r>
          </a:p>
        </p:txBody>
      </p:sp>
    </p:spTree>
    <p:extLst>
      <p:ext uri="{BB962C8B-B14F-4D97-AF65-F5344CB8AC3E}">
        <p14:creationId xmlns:p14="http://schemas.microsoft.com/office/powerpoint/2010/main" val="182189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8305800" cy="2285999"/>
          </a:xfrm>
        </p:spPr>
        <p:txBody>
          <a:bodyPr>
            <a:noAutofit/>
          </a:bodyPr>
          <a:lstStyle/>
          <a:p>
            <a:pPr marL="342900" indent="-342900">
              <a:buFont typeface="Wingdings" panose="05000000000000000000" pitchFamily="2" charset="2"/>
              <a:buChar char="q"/>
            </a:pPr>
            <a:r>
              <a:rPr lang="en-US" sz="2300" b="0" dirty="0"/>
              <a:t>Functions are used to “do things” in R</a:t>
            </a:r>
          </a:p>
          <a:p>
            <a:r>
              <a:rPr lang="en-US" sz="2300" b="0" dirty="0"/>
              <a:t> </a:t>
            </a:r>
            <a:r>
              <a:rPr lang="en-US" sz="2300" b="0" dirty="0">
                <a:solidFill>
                  <a:srgbClr val="7030A0"/>
                </a:solidFill>
                <a:latin typeface="Lucida Sans Typewriter" panose="020B0509030504030204" pitchFamily="49" charset="0"/>
              </a:rPr>
              <a:t>function(argument)</a:t>
            </a:r>
          </a:p>
          <a:p>
            <a:endParaRPr lang="en-US" sz="2300" b="0" dirty="0">
              <a:solidFill>
                <a:schemeClr val="tx2"/>
              </a:solidFill>
              <a:latin typeface="Lucida Sans Typewriter" panose="020B0509030504030204" pitchFamily="49" charset="0"/>
            </a:endParaRP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(81)</a:t>
            </a:r>
            <a:r>
              <a:rPr lang="en-US" sz="2300" b="0" dirty="0">
                <a:solidFill>
                  <a:schemeClr val="tx2"/>
                </a:solidFill>
                <a:latin typeface="Lucida Sans Typewriter" panose="020B0509030504030204" pitchFamily="49" charset="0"/>
              </a:rPr>
              <a:t> </a:t>
            </a:r>
            <a:r>
              <a:rPr lang="en-US" sz="2300" b="0" dirty="0">
                <a:solidFill>
                  <a:srgbClr val="008000"/>
                </a:solidFill>
                <a:latin typeface="Lucida Sans Typewriter" panose="020B0509030504030204" pitchFamily="49" charset="0"/>
              </a:rPr>
              <a:t># This finds the square root of 81</a:t>
            </a:r>
          </a:p>
          <a:p>
            <a:r>
              <a:rPr lang="en-US" sz="2300" b="0" dirty="0">
                <a:solidFill>
                  <a:srgbClr val="C00000"/>
                </a:solidFill>
                <a:latin typeface="Lucida Sans Typewriter" panose="020B0509030504030204" pitchFamily="49" charset="0"/>
              </a:rPr>
              <a:t>[1] 9</a:t>
            </a:r>
          </a:p>
          <a:p>
            <a:endParaRPr lang="en-US" sz="2300" b="0" dirty="0">
              <a:solidFill>
                <a:schemeClr val="tx2"/>
              </a:solidFill>
              <a:latin typeface="Lucida Sans Typewriter" panose="020B0509030504030204" pitchFamily="49" charset="0"/>
            </a:endParaRPr>
          </a:p>
        </p:txBody>
      </p:sp>
      <p:cxnSp>
        <p:nvCxnSpPr>
          <p:cNvPr id="3" name="Straight Arrow Connector 2"/>
          <p:cNvCxnSpPr/>
          <p:nvPr/>
        </p:nvCxnSpPr>
        <p:spPr>
          <a:xfrm>
            <a:off x="1219200" y="2133600"/>
            <a:ext cx="9525"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2057401" y="2133600"/>
            <a:ext cx="380999"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79996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8153400" cy="5029199"/>
          </a:xfrm>
        </p:spPr>
        <p:txBody>
          <a:bodyPr>
            <a:noAutofit/>
          </a:bodyPr>
          <a:lstStyle/>
          <a:p>
            <a:pPr marL="342900" indent="-342900">
              <a:buFont typeface="Wingdings" panose="05000000000000000000" pitchFamily="2" charset="2"/>
              <a:buChar char="q"/>
            </a:pPr>
            <a:r>
              <a:rPr lang="en-US" sz="2300" b="0" dirty="0"/>
              <a:t>Functions are used to “do things” in R</a:t>
            </a:r>
          </a:p>
          <a:p>
            <a:r>
              <a:rPr lang="en-US" sz="2300" b="0" dirty="0"/>
              <a:t> </a:t>
            </a:r>
            <a:r>
              <a:rPr lang="en-US" sz="2300" b="0" dirty="0">
                <a:solidFill>
                  <a:srgbClr val="7030A0"/>
                </a:solidFill>
                <a:latin typeface="Lucida Sans Typewriter" panose="020B0509030504030204" pitchFamily="49" charset="0"/>
              </a:rPr>
              <a:t>function(argument)</a:t>
            </a:r>
          </a:p>
          <a:p>
            <a:endParaRPr lang="en-US" sz="2300" b="0" dirty="0">
              <a:solidFill>
                <a:schemeClr val="tx2"/>
              </a:solidFill>
              <a:latin typeface="Lucida Sans Typewriter" panose="020B0509030504030204" pitchFamily="49" charset="0"/>
            </a:endParaRP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(81)</a:t>
            </a:r>
            <a:r>
              <a:rPr lang="en-US" sz="2300" b="0" dirty="0">
                <a:solidFill>
                  <a:schemeClr val="tx2"/>
                </a:solidFill>
                <a:latin typeface="Lucida Sans Typewriter" panose="020B0509030504030204" pitchFamily="49" charset="0"/>
              </a:rPr>
              <a:t> </a:t>
            </a:r>
            <a:r>
              <a:rPr lang="en-US" sz="2300" b="0" dirty="0">
                <a:solidFill>
                  <a:srgbClr val="008000"/>
                </a:solidFill>
                <a:latin typeface="Lucida Sans Typewriter" panose="020B0509030504030204" pitchFamily="49" charset="0"/>
              </a:rPr>
              <a:t># This finds the square root of 81</a:t>
            </a:r>
          </a:p>
          <a:p>
            <a:r>
              <a:rPr lang="en-US" sz="2300" b="0" dirty="0">
                <a:solidFill>
                  <a:srgbClr val="C00000"/>
                </a:solidFill>
                <a:latin typeface="Lucida Sans Typewriter" panose="020B0509030504030204" pitchFamily="49" charset="0"/>
              </a:rPr>
              <a:t>[1] 9</a:t>
            </a:r>
          </a:p>
          <a:p>
            <a:endParaRPr lang="en-US" sz="2300" b="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US" sz="2300" b="0" dirty="0"/>
              <a:t>Functions usually only accept specific types of arguments</a:t>
            </a:r>
            <a:endParaRPr lang="en-US" sz="2300" b="0" dirty="0">
              <a:solidFill>
                <a:schemeClr val="tx2"/>
              </a:solidFill>
              <a:latin typeface="Lucida Sans Typewriter" panose="020B0509030504030204" pitchFamily="49" charset="0"/>
            </a:endParaRP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a:t>
            </a:r>
          </a:p>
          <a:p>
            <a:r>
              <a:rPr lang="en-US" sz="2300" b="0" dirty="0">
                <a:solidFill>
                  <a:srgbClr val="C00000"/>
                </a:solidFill>
                <a:latin typeface="Lucida Sans Typewriter" panose="020B0509030504030204" pitchFamily="49" charset="0"/>
              </a:rPr>
              <a:t>Error in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 Non-numeric argument to mathematical function.</a:t>
            </a:r>
          </a:p>
        </p:txBody>
      </p:sp>
      <p:cxnSp>
        <p:nvCxnSpPr>
          <p:cNvPr id="4" name="Straight Arrow Connector 3"/>
          <p:cNvCxnSpPr/>
          <p:nvPr/>
        </p:nvCxnSpPr>
        <p:spPr>
          <a:xfrm>
            <a:off x="1219200" y="2133600"/>
            <a:ext cx="9525"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flipH="1">
            <a:off x="2057401" y="2133600"/>
            <a:ext cx="380999" cy="509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8938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5333999"/>
          </a:xfrm>
        </p:spPr>
        <p:txBody>
          <a:bodyPr>
            <a:normAutofit/>
          </a:bodyPr>
          <a:lstStyle/>
          <a:p>
            <a:pPr marL="342900" indent="-342900">
              <a:buFont typeface="Wingdings" panose="05000000000000000000" pitchFamily="2" charset="2"/>
              <a:buChar char="q"/>
            </a:pPr>
            <a:r>
              <a:rPr lang="en-US" sz="2300" b="0" dirty="0"/>
              <a:t>Functions can be nested</a:t>
            </a: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t>
            </a:r>
            <a:r>
              <a:rPr lang="en-US" sz="2300" b="0" dirty="0" err="1">
                <a:solidFill>
                  <a:srgbClr val="0070C0"/>
                </a:solidFill>
                <a:latin typeface="Lucida Sans Typewriter" panose="020B0509030504030204" pitchFamily="49" charset="0"/>
              </a:rPr>
              <a:t>sqrt</a:t>
            </a:r>
            <a:r>
              <a:rPr lang="en-US" sz="2300" b="0" dirty="0">
                <a:solidFill>
                  <a:srgbClr val="0070C0"/>
                </a:solidFill>
                <a:latin typeface="Lucida Sans Typewriter" panose="020B0509030504030204" pitchFamily="49" charset="0"/>
              </a:rPr>
              <a:t>(81)</a:t>
            </a:r>
            <a:r>
              <a:rPr lang="en-US" sz="2300" b="0" dirty="0">
                <a:solidFill>
                  <a:srgbClr val="C00000"/>
                </a:solidFill>
                <a:latin typeface="Lucida Sans Typewriter" panose="020B0509030504030204" pitchFamily="49" charset="0"/>
              </a:rPr>
              <a:t>)</a:t>
            </a:r>
          </a:p>
          <a:p>
            <a:r>
              <a:rPr lang="en-US" sz="2300" b="0" dirty="0">
                <a:solidFill>
                  <a:srgbClr val="C00000"/>
                </a:solidFill>
                <a:latin typeface="Lucida Sans Typewriter" panose="020B0509030504030204" pitchFamily="49" charset="0"/>
              </a:rPr>
              <a:t>[1] 3</a:t>
            </a:r>
          </a:p>
          <a:p>
            <a:endParaRPr lang="en-US" sz="2300" b="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284916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functions</a:t>
            </a:r>
          </a:p>
        </p:txBody>
      </p:sp>
      <p:sp>
        <p:nvSpPr>
          <p:cNvPr id="13" name="Content Placeholder 2"/>
          <p:cNvSpPr>
            <a:spLocks noGrp="1"/>
          </p:cNvSpPr>
          <p:nvPr>
            <p:ph idx="1"/>
          </p:nvPr>
        </p:nvSpPr>
        <p:spPr>
          <a:xfrm>
            <a:off x="457200" y="1143001"/>
            <a:ext cx="7620000" cy="5333999"/>
          </a:xfrm>
        </p:spPr>
        <p:txBody>
          <a:bodyPr>
            <a:normAutofit/>
          </a:bodyPr>
          <a:lstStyle/>
          <a:p>
            <a:pPr marL="342900" indent="-342900">
              <a:buFont typeface="Wingdings" panose="05000000000000000000" pitchFamily="2" charset="2"/>
              <a:buChar char="q"/>
            </a:pPr>
            <a:r>
              <a:rPr lang="en-US" sz="2300" b="0" dirty="0"/>
              <a:t>Functions can be nested</a:t>
            </a:r>
          </a:p>
          <a:p>
            <a:r>
              <a:rPr lang="en-US" sz="2300" b="0" dirty="0">
                <a:solidFill>
                  <a:srgbClr val="C00000"/>
                </a:solidFill>
                <a:latin typeface="Lucida Sans Typewriter" panose="020B0509030504030204" pitchFamily="49" charset="0"/>
              </a:rPr>
              <a:t>&gt; </a:t>
            </a:r>
            <a:r>
              <a:rPr lang="en-US" sz="2300" b="0" dirty="0" err="1">
                <a:solidFill>
                  <a:srgbClr val="C00000"/>
                </a:solidFill>
                <a:latin typeface="Lucida Sans Typewriter" panose="020B0509030504030204" pitchFamily="49" charset="0"/>
              </a:rPr>
              <a:t>sqrt</a:t>
            </a:r>
            <a:r>
              <a:rPr lang="en-US" sz="2300" b="0" dirty="0">
                <a:solidFill>
                  <a:srgbClr val="C00000"/>
                </a:solidFill>
                <a:latin typeface="Lucida Sans Typewriter" panose="020B0509030504030204" pitchFamily="49" charset="0"/>
              </a:rPr>
              <a:t>(</a:t>
            </a:r>
            <a:r>
              <a:rPr lang="en-US" sz="2300" b="0" dirty="0" err="1">
                <a:solidFill>
                  <a:srgbClr val="0070C0"/>
                </a:solidFill>
                <a:latin typeface="Lucida Sans Typewriter" panose="020B0509030504030204" pitchFamily="49" charset="0"/>
              </a:rPr>
              <a:t>sqrt</a:t>
            </a:r>
            <a:r>
              <a:rPr lang="en-US" sz="2300" b="0" dirty="0">
                <a:solidFill>
                  <a:srgbClr val="0070C0"/>
                </a:solidFill>
                <a:latin typeface="Lucida Sans Typewriter" panose="020B0509030504030204" pitchFamily="49" charset="0"/>
              </a:rPr>
              <a:t>(81)</a:t>
            </a:r>
            <a:r>
              <a:rPr lang="en-US" sz="2300" b="0" dirty="0">
                <a:solidFill>
                  <a:srgbClr val="C00000"/>
                </a:solidFill>
                <a:latin typeface="Lucida Sans Typewriter" panose="020B0509030504030204" pitchFamily="49" charset="0"/>
              </a:rPr>
              <a:t>)</a:t>
            </a:r>
          </a:p>
          <a:p>
            <a:r>
              <a:rPr lang="en-US" sz="2300" b="0" dirty="0">
                <a:solidFill>
                  <a:srgbClr val="C00000"/>
                </a:solidFill>
                <a:latin typeface="Lucida Sans Typewriter" panose="020B0509030504030204" pitchFamily="49" charset="0"/>
              </a:rPr>
              <a:t>[1] 3</a:t>
            </a:r>
          </a:p>
          <a:p>
            <a:endParaRPr lang="en-US" sz="2300" b="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US" sz="2300" b="0" dirty="0"/>
              <a:t>Most functions have multiple arguments that use default values unless otherwise specified</a:t>
            </a:r>
            <a:endParaRPr lang="en-US" sz="2300" b="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US" sz="2300" b="0" dirty="0"/>
              <a:t>You can build your own functions!</a:t>
            </a:r>
            <a:endParaRPr lang="en-US" sz="2300" b="0" dirty="0">
              <a:latin typeface="Lucida Sans Typewriter" panose="020B0509030504030204" pitchFamily="49" charset="0"/>
            </a:endParaRPr>
          </a:p>
          <a:p>
            <a:pPr marL="342900" indent="-342900">
              <a:buFont typeface="Wingdings" panose="05000000000000000000" pitchFamily="2" charset="2"/>
              <a:buChar char="q"/>
            </a:pPr>
            <a:r>
              <a:rPr lang="en-US" sz="2300" b="0" dirty="0"/>
              <a:t>R Reference Card</a:t>
            </a:r>
          </a:p>
        </p:txBody>
      </p:sp>
    </p:spTree>
    <p:extLst>
      <p:ext uri="{BB962C8B-B14F-4D97-AF65-F5344CB8AC3E}">
        <p14:creationId xmlns:p14="http://schemas.microsoft.com/office/powerpoint/2010/main" val="620944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457200" y="1143000"/>
            <a:ext cx="8214820" cy="4983163"/>
          </a:xfrm>
        </p:spPr>
        <p:txBody>
          <a:bodyPr>
            <a:normAutofit/>
          </a:bodyPr>
          <a:lstStyle/>
          <a:p>
            <a:pPr marL="342900" indent="-342900">
              <a:buFont typeface="Wingdings" panose="05000000000000000000" pitchFamily="2" charset="2"/>
              <a:buChar char="q"/>
            </a:pPr>
            <a:r>
              <a:rPr lang="en-US" sz="2300" b="0" dirty="0"/>
              <a:t>Packages are collections of R functions, data, and compiled code in a well-defined format</a:t>
            </a:r>
          </a:p>
          <a:p>
            <a:pPr marL="342900" indent="-342900">
              <a:buFont typeface="Wingdings" panose="05000000000000000000" pitchFamily="2" charset="2"/>
              <a:buChar char="q"/>
            </a:pPr>
            <a:r>
              <a:rPr lang="en-US" sz="2300" b="0" dirty="0"/>
              <a:t>Packages are stored in your local library</a:t>
            </a:r>
          </a:p>
          <a:p>
            <a:pPr marL="342900" indent="-342900">
              <a:buFont typeface="Wingdings" panose="05000000000000000000" pitchFamily="2" charset="2"/>
              <a:buChar char="q"/>
            </a:pPr>
            <a:r>
              <a:rPr lang="en-US" sz="2300" b="0" dirty="0"/>
              <a:t>R comes with a standard set of packages</a:t>
            </a:r>
          </a:p>
          <a:p>
            <a:pPr marL="342900" indent="-342900">
              <a:buFont typeface="Wingdings" panose="05000000000000000000" pitchFamily="2" charset="2"/>
              <a:buChar char="q"/>
            </a:pPr>
            <a:r>
              <a:rPr lang="en-US" sz="2300" b="0" dirty="0"/>
              <a:t>Other packages can be installed and loaded as needed</a:t>
            </a:r>
          </a:p>
          <a:p>
            <a:pPr marL="342900" indent="-342900">
              <a:buFont typeface="Wingdings" panose="05000000000000000000" pitchFamily="2" charset="2"/>
              <a:buChar char="q"/>
            </a:pPr>
            <a:r>
              <a:rPr lang="en-US" sz="2300" b="0" dirty="0"/>
              <a:t>To load an </a:t>
            </a:r>
            <a:r>
              <a:rPr lang="en-US" sz="2300" dirty="0"/>
              <a:t>installed</a:t>
            </a:r>
            <a:r>
              <a:rPr lang="en-US" sz="2300" b="0" dirty="0"/>
              <a:t> package, use the function </a:t>
            </a:r>
            <a:r>
              <a:rPr lang="en-US" sz="2300" b="0" dirty="0">
                <a:solidFill>
                  <a:schemeClr val="tx2"/>
                </a:solidFill>
                <a:latin typeface="Lucida Sans Typewriter" panose="020B0509030504030204" pitchFamily="49" charset="0"/>
              </a:rPr>
              <a:t>library()</a:t>
            </a:r>
            <a:r>
              <a:rPr lang="en-US" sz="2300" b="0" dirty="0"/>
              <a:t> or check the appropriate box listed under ‘Packages’ in RStudio</a:t>
            </a:r>
          </a:p>
        </p:txBody>
      </p:sp>
      <p:pic>
        <p:nvPicPr>
          <p:cNvPr id="13" name="Picture 12"/>
          <p:cNvPicPr>
            <a:picLocks noChangeAspect="1"/>
          </p:cNvPicPr>
          <p:nvPr/>
        </p:nvPicPr>
        <p:blipFill>
          <a:blip r:embed="rId3"/>
          <a:stretch>
            <a:fillRect/>
          </a:stretch>
        </p:blipFill>
        <p:spPr>
          <a:xfrm>
            <a:off x="2440086" y="4419600"/>
            <a:ext cx="4249047" cy="2286000"/>
          </a:xfrm>
          <a:prstGeom prst="rect">
            <a:avLst/>
          </a:prstGeom>
          <a:ln w="12700">
            <a:solidFill>
              <a:schemeClr val="tx1"/>
            </a:solidFill>
          </a:ln>
        </p:spPr>
      </p:pic>
      <p:sp>
        <p:nvSpPr>
          <p:cNvPr id="6"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packages}</a:t>
            </a:r>
          </a:p>
        </p:txBody>
      </p:sp>
    </p:spTree>
    <p:extLst>
      <p:ext uri="{BB962C8B-B14F-4D97-AF65-F5344CB8AC3E}">
        <p14:creationId xmlns:p14="http://schemas.microsoft.com/office/powerpoint/2010/main" val="342902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761682"/>
          </a:xfrm>
        </p:spPr>
        <p:txBody>
          <a:bodyPr>
            <a:normAutofit/>
          </a:bodyPr>
          <a:lstStyle/>
          <a:p>
            <a:r>
              <a:rPr lang="en-CA" dirty="0">
                <a:solidFill>
                  <a:srgbClr val="C00000"/>
                </a:solidFill>
              </a:rPr>
              <a:t>R basics: </a:t>
            </a:r>
            <a:r>
              <a:rPr lang="en-CA" sz="3000" dirty="0">
                <a:solidFill>
                  <a:srgbClr val="C00000"/>
                </a:solidFill>
              </a:rPr>
              <a:t>Help pages</a:t>
            </a:r>
          </a:p>
        </p:txBody>
      </p:sp>
      <p:sp>
        <p:nvSpPr>
          <p:cNvPr id="13" name="Content Placeholder 2"/>
          <p:cNvSpPr>
            <a:spLocks noGrp="1"/>
          </p:cNvSpPr>
          <p:nvPr>
            <p:ph idx="1"/>
          </p:nvPr>
        </p:nvSpPr>
        <p:spPr>
          <a:xfrm>
            <a:off x="457200" y="1143001"/>
            <a:ext cx="8229600" cy="2285999"/>
          </a:xfrm>
        </p:spPr>
        <p:txBody>
          <a:bodyPr>
            <a:normAutofit/>
          </a:bodyPr>
          <a:lstStyle/>
          <a:p>
            <a:pPr marL="342900" indent="-342900">
              <a:buFont typeface="Wingdings" panose="05000000000000000000" pitchFamily="2" charset="2"/>
              <a:buChar char="q"/>
            </a:pPr>
            <a:r>
              <a:rPr lang="en-US" b="0" dirty="0"/>
              <a:t>You can access the function’s help file within RStudio</a:t>
            </a:r>
          </a:p>
          <a:p>
            <a:pPr marL="800100" lvl="1" indent="-342900">
              <a:buClr>
                <a:schemeClr val="tx1"/>
              </a:buClr>
              <a:buFont typeface="Wingdings" panose="05000000000000000000" pitchFamily="2" charset="2"/>
              <a:buChar char="§"/>
            </a:pPr>
            <a:r>
              <a:rPr lang="en-US" b="0" dirty="0">
                <a:solidFill>
                  <a:srgbClr val="C00000"/>
                </a:solidFill>
                <a:latin typeface="Lucida Sans Typewriter" panose="020B0509030504030204" pitchFamily="49" charset="0"/>
              </a:rPr>
              <a:t>?sum() </a:t>
            </a:r>
            <a:r>
              <a:rPr lang="en-US" b="0" dirty="0"/>
              <a:t>will search your loaded packages for </a:t>
            </a:r>
            <a:r>
              <a:rPr lang="en-US" b="0" dirty="0">
                <a:solidFill>
                  <a:srgbClr val="C00000"/>
                </a:solidFill>
                <a:latin typeface="Lucida Sans Typewriter" panose="020B0509030504030204" pitchFamily="49" charset="0"/>
              </a:rPr>
              <a:t>sum()</a:t>
            </a:r>
          </a:p>
          <a:p>
            <a:pPr marL="800100" lvl="1" indent="-342900">
              <a:buClr>
                <a:schemeClr val="tx1"/>
              </a:buClr>
              <a:buFont typeface="Wingdings" panose="05000000000000000000" pitchFamily="2" charset="2"/>
              <a:buChar char="§"/>
            </a:pPr>
            <a:r>
              <a:rPr lang="en-US" b="0" dirty="0">
                <a:solidFill>
                  <a:srgbClr val="C00000"/>
                </a:solidFill>
                <a:latin typeface="Lucida Sans Typewriter" panose="020B0509030504030204" pitchFamily="49" charset="0"/>
              </a:rPr>
              <a:t>??sum()</a:t>
            </a:r>
            <a:r>
              <a:rPr lang="en-US" b="0" dirty="0"/>
              <a:t> will search through </a:t>
            </a:r>
            <a:r>
              <a:rPr lang="en-US" dirty="0"/>
              <a:t>your installed</a:t>
            </a:r>
            <a:r>
              <a:rPr lang="en-US" b="0" dirty="0"/>
              <a:t> packages for </a:t>
            </a:r>
            <a:r>
              <a:rPr lang="en-US" dirty="0">
                <a:solidFill>
                  <a:srgbClr val="C00000"/>
                </a:solidFill>
                <a:latin typeface="Lucida Sans Typewriter" panose="020B0509030504030204" pitchFamily="49" charset="0"/>
              </a:rPr>
              <a:t>sum</a:t>
            </a:r>
            <a:r>
              <a:rPr lang="en-US" b="0" dirty="0">
                <a:solidFill>
                  <a:srgbClr val="C00000"/>
                </a:solidFill>
                <a:latin typeface="Lucida Sans Typewriter" panose="020B0509030504030204" pitchFamily="49" charset="0"/>
              </a:rPr>
              <a:t>()</a:t>
            </a:r>
            <a:r>
              <a:rPr lang="en-US" b="0" dirty="0">
                <a:solidFill>
                  <a:schemeClr val="tx2"/>
                </a:solidFill>
                <a:latin typeface="Lucida Sans Typewriter" panose="020B0509030504030204" pitchFamily="49" charset="0"/>
              </a:rPr>
              <a:t> </a:t>
            </a:r>
            <a:r>
              <a:rPr lang="en-US" dirty="0"/>
              <a:t>and the keyword “sum”</a:t>
            </a:r>
            <a:endParaRPr lang="en-US" b="0" dirty="0">
              <a:solidFill>
                <a:schemeClr val="tx2"/>
              </a:solidFill>
              <a:latin typeface="Lucida Sans Typewriter" panose="020B0509030504030204" pitchFamily="49" charset="0"/>
            </a:endParaRPr>
          </a:p>
        </p:txBody>
      </p:sp>
      <p:pic>
        <p:nvPicPr>
          <p:cNvPr id="3" name="Picture 2"/>
          <p:cNvPicPr>
            <a:picLocks noChangeAspect="1"/>
          </p:cNvPicPr>
          <p:nvPr/>
        </p:nvPicPr>
        <p:blipFill rotWithShape="1">
          <a:blip r:embed="rId3"/>
          <a:srcRect t="12500"/>
          <a:stretch/>
        </p:blipFill>
        <p:spPr>
          <a:xfrm>
            <a:off x="1018980" y="2743200"/>
            <a:ext cx="7106039" cy="3945563"/>
          </a:xfrm>
          <a:prstGeom prst="rect">
            <a:avLst/>
          </a:prstGeom>
          <a:ln w="12700">
            <a:solidFill>
              <a:schemeClr val="tx1"/>
            </a:solidFill>
          </a:ln>
        </p:spPr>
      </p:pic>
    </p:spTree>
    <p:extLst>
      <p:ext uri="{BB962C8B-B14F-4D97-AF65-F5344CB8AC3E}">
        <p14:creationId xmlns:p14="http://schemas.microsoft.com/office/powerpoint/2010/main" val="188040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r>
              <a:rPr lang="en-CA" dirty="0"/>
              <a:t>(A) Use R as a calculator</a:t>
            </a:r>
          </a:p>
          <a:p>
            <a:endParaRPr lang="en-CA" dirty="0"/>
          </a:p>
          <a:p>
            <a:r>
              <a:rPr lang="en-CA" dirty="0"/>
              <a:t>(B) Practice some simple functions</a:t>
            </a:r>
          </a:p>
          <a:p>
            <a:r>
              <a:rPr lang="en-CA" b="0" dirty="0"/>
              <a:t>Try these out; remember that each function needs an argument!</a:t>
            </a:r>
          </a:p>
          <a:p>
            <a:r>
              <a:rPr lang="en-CA" b="0" dirty="0">
                <a:solidFill>
                  <a:srgbClr val="C00000"/>
                </a:solidFill>
                <a:latin typeface="Lucida Sans Typewriter" panose="020B0509030504030204" pitchFamily="49" charset="0"/>
              </a:rPr>
              <a:t>log10()</a:t>
            </a:r>
          </a:p>
          <a:p>
            <a:r>
              <a:rPr lang="en-CA" b="0" dirty="0">
                <a:solidFill>
                  <a:srgbClr val="C00000"/>
                </a:solidFill>
                <a:latin typeface="Lucida Sans Typewriter" panose="020B0509030504030204" pitchFamily="49" charset="0"/>
              </a:rPr>
              <a:t>abs()</a:t>
            </a:r>
          </a:p>
          <a:p>
            <a:endParaRPr lang="en-CA" dirty="0"/>
          </a:p>
          <a:p>
            <a:r>
              <a:rPr lang="en-CA" dirty="0"/>
              <a:t>(C) Install and load these non-standard packages:</a:t>
            </a:r>
          </a:p>
          <a:p>
            <a:r>
              <a:rPr lang="en-CA" b="0" dirty="0">
                <a:solidFill>
                  <a:srgbClr val="C00000"/>
                </a:solidFill>
                <a:latin typeface="Lucida Sans Typewriter" panose="020B0509030504030204" pitchFamily="49" charset="0"/>
              </a:rPr>
              <a:t>{ggplot2}		{</a:t>
            </a:r>
            <a:r>
              <a:rPr lang="en-CA" b="0" dirty="0" err="1">
                <a:solidFill>
                  <a:srgbClr val="C00000"/>
                </a:solidFill>
                <a:latin typeface="Lucida Sans Typewriter" panose="020B0509030504030204" pitchFamily="49" charset="0"/>
              </a:rPr>
              <a:t>lubridate</a:t>
            </a:r>
            <a:r>
              <a:rPr lang="en-CA" b="0" dirty="0">
                <a:solidFill>
                  <a:srgbClr val="C00000"/>
                </a:solidFill>
                <a:latin typeface="Lucida Sans Typewriter" panose="020B0509030504030204" pitchFamily="49" charset="0"/>
              </a:rPr>
              <a:t>}</a:t>
            </a:r>
          </a:p>
          <a:p>
            <a:r>
              <a:rPr lang="en-CA" b="0" dirty="0">
                <a:solidFill>
                  <a:srgbClr val="C00000"/>
                </a:solidFill>
                <a:latin typeface="Lucida Sans Typewriter" panose="020B0509030504030204" pitchFamily="49" charset="0"/>
              </a:rPr>
              <a:t>{</a:t>
            </a:r>
            <a:r>
              <a:rPr lang="en-CA" b="0" dirty="0" err="1">
                <a:solidFill>
                  <a:srgbClr val="C00000"/>
                </a:solidFill>
                <a:latin typeface="Lucida Sans Typewriter" panose="020B0509030504030204" pitchFamily="49" charset="0"/>
              </a:rPr>
              <a:t>dplyr</a:t>
            </a:r>
            <a:r>
              <a:rPr lang="en-CA" b="0" dirty="0">
                <a:solidFill>
                  <a:srgbClr val="C00000"/>
                </a:solidFill>
                <a:latin typeface="Lucida Sans Typewriter" panose="020B0509030504030204" pitchFamily="49" charset="0"/>
              </a:rPr>
              <a:t>}		{reshape2}</a:t>
            </a:r>
          </a:p>
          <a:p>
            <a:endParaRPr lang="en-CA" dirty="0"/>
          </a:p>
          <a:p>
            <a:r>
              <a:rPr lang="en-CA" dirty="0"/>
              <a:t>(D) Bring up a help page</a:t>
            </a:r>
          </a:p>
          <a:p>
            <a:r>
              <a:rPr lang="en-CA" b="0" dirty="0">
                <a:solidFill>
                  <a:srgbClr val="C00000"/>
                </a:solidFill>
                <a:latin typeface="Lucida Sans Typewriter" panose="020B0509030504030204" pitchFamily="49" charset="0"/>
              </a:rPr>
              <a:t>mean()</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1.2</a:t>
            </a:r>
          </a:p>
        </p:txBody>
      </p:sp>
    </p:spTree>
    <p:extLst>
      <p:ext uri="{BB962C8B-B14F-4D97-AF65-F5344CB8AC3E}">
        <p14:creationId xmlns:p14="http://schemas.microsoft.com/office/powerpoint/2010/main" val="277304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620000" cy="4983163"/>
          </a:xfrm>
        </p:spPr>
        <p:txBody>
          <a:bodyPr>
            <a:normAutofit/>
          </a:bodyPr>
          <a:lstStyle/>
          <a:p>
            <a:pPr marL="457200" indent="-457200">
              <a:buFont typeface="Wingdings" panose="05000000000000000000" pitchFamily="2" charset="2"/>
              <a:buChar char="q"/>
            </a:pPr>
            <a:r>
              <a:rPr lang="en-US" dirty="0"/>
              <a:t>R-Bar is a weekly scientific programming study group</a:t>
            </a:r>
          </a:p>
          <a:p>
            <a:pPr marL="914400" lvl="1" indent="-457200">
              <a:buClrTx/>
              <a:buFont typeface="Wingdings" panose="05000000000000000000" pitchFamily="2" charset="2"/>
              <a:buChar char="§"/>
            </a:pPr>
            <a:r>
              <a:rPr lang="en-US" dirty="0"/>
              <a:t>Tutorials and Workshops</a:t>
            </a:r>
          </a:p>
          <a:p>
            <a:pPr marL="914400" lvl="1" indent="-457200">
              <a:buClrTx/>
              <a:buFont typeface="Wingdings" panose="05000000000000000000" pitchFamily="2" charset="2"/>
              <a:buChar char="§"/>
            </a:pPr>
            <a:r>
              <a:rPr lang="en-US" dirty="0"/>
              <a:t>Co-Working Sessions</a:t>
            </a:r>
          </a:p>
          <a:p>
            <a:pPr marL="914400" lvl="1" indent="-457200">
              <a:buClrTx/>
              <a:buFont typeface="Wingdings" panose="05000000000000000000" pitchFamily="2" charset="2"/>
              <a:buChar char="§"/>
            </a:pPr>
            <a:r>
              <a:rPr lang="en-US" dirty="0"/>
              <a:t>Demonstrations and Discussions</a:t>
            </a:r>
          </a:p>
          <a:p>
            <a:pPr marL="342900" indent="-342900">
              <a:buFont typeface="Wingdings" panose="05000000000000000000" pitchFamily="2" charset="2"/>
              <a:buChar char="q"/>
            </a:pPr>
            <a:endParaRPr lang="en-US" dirty="0"/>
          </a:p>
        </p:txBody>
      </p:sp>
      <p:sp>
        <p:nvSpPr>
          <p:cNvPr id="5" name="Title 1"/>
          <p:cNvSpPr txBox="1">
            <a:spLocks/>
          </p:cNvSpPr>
          <p:nvPr/>
        </p:nvSpPr>
        <p:spPr>
          <a:xfrm>
            <a:off x="228600" y="0"/>
            <a:ext cx="8077200" cy="91408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solidFill>
                  <a:srgbClr val="C00000"/>
                </a:solidFill>
              </a:rPr>
              <a:t>R-Bar</a:t>
            </a:r>
            <a:endParaRPr lang="en-US" dirty="0">
              <a:solidFill>
                <a:srgbClr val="C00000"/>
              </a:solidFill>
            </a:endParaRPr>
          </a:p>
        </p:txBody>
      </p:sp>
    </p:spTree>
    <p:extLst>
      <p:ext uri="{BB962C8B-B14F-4D97-AF65-F5344CB8AC3E}">
        <p14:creationId xmlns:p14="http://schemas.microsoft.com/office/powerpoint/2010/main" val="3071957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a:t>
            </a:r>
          </a:p>
        </p:txBody>
      </p:sp>
      <p:sp>
        <p:nvSpPr>
          <p:cNvPr id="3" name="Content Placeholder 2"/>
          <p:cNvSpPr txBox="1">
            <a:spLocks/>
          </p:cNvSpPr>
          <p:nvPr/>
        </p:nvSpPr>
        <p:spPr>
          <a:xfrm>
            <a:off x="609600" y="1295400"/>
            <a:ext cx="7620000" cy="39624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a:t>
            </a:r>
            <a:r>
              <a:rPr lang="en-US" b="0" dirty="0"/>
              <a:t> and </a:t>
            </a:r>
            <a:r>
              <a:rPr lang="en-US" dirty="0"/>
              <a:t>attributes</a:t>
            </a:r>
            <a:r>
              <a:rPr lang="en-US" b="0" dirty="0"/>
              <a:t> (can be very complex)</a:t>
            </a:r>
            <a:endParaRPr lang="en-US" b="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498365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(scalars)</a:t>
            </a:r>
          </a:p>
        </p:txBody>
      </p:sp>
      <p:sp>
        <p:nvSpPr>
          <p:cNvPr id="3" name="Content Placeholder 2"/>
          <p:cNvSpPr txBox="1">
            <a:spLocks/>
          </p:cNvSpPr>
          <p:nvPr/>
        </p:nvSpPr>
        <p:spPr>
          <a:xfrm>
            <a:off x="609600" y="1295400"/>
            <a:ext cx="7620000" cy="4953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pi</a:t>
            </a:r>
          </a:p>
          <a:p>
            <a:r>
              <a:rPr lang="en-US" b="0" dirty="0">
                <a:solidFill>
                  <a:srgbClr val="C00000"/>
                </a:solidFill>
                <a:latin typeface="Lucida Sans Typewriter" panose="020B0509030504030204" pitchFamily="49" charset="0"/>
              </a:rPr>
              <a:t>[1] 3.141593</a:t>
            </a: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p:txBody>
      </p:sp>
      <p:sp>
        <p:nvSpPr>
          <p:cNvPr id="5" name="TextBox 4"/>
          <p:cNvSpPr txBox="1"/>
          <p:nvPr/>
        </p:nvSpPr>
        <p:spPr>
          <a:xfrm>
            <a:off x="762000" y="3581400"/>
            <a:ext cx="7703047" cy="769441"/>
          </a:xfrm>
          <a:prstGeom prst="rect">
            <a:avLst/>
          </a:prstGeom>
          <a:noFill/>
          <a:ln w="19050">
            <a:solidFill>
              <a:srgbClr val="C00000"/>
            </a:solidFill>
          </a:ln>
        </p:spPr>
        <p:txBody>
          <a:bodyPr wrap="square" rtlCol="0">
            <a:spAutoFit/>
          </a:bodyPr>
          <a:lstStyle/>
          <a:p>
            <a:pPr algn="ctr"/>
            <a:r>
              <a:rPr lang="en-US" sz="2200" dirty="0"/>
              <a:t>The simplest type of object is a </a:t>
            </a:r>
            <a:r>
              <a:rPr lang="en-US" sz="2200" b="1" dirty="0"/>
              <a:t>scalar</a:t>
            </a:r>
            <a:r>
              <a:rPr lang="en-US" sz="2200" dirty="0"/>
              <a:t>.</a:t>
            </a:r>
          </a:p>
          <a:p>
            <a:pPr algn="ctr"/>
            <a:r>
              <a:rPr lang="en-US" sz="2200" dirty="0"/>
              <a:t>It is </a:t>
            </a:r>
            <a:r>
              <a:rPr lang="en-US" sz="2200" i="1" dirty="0"/>
              <a:t>one dimensional</a:t>
            </a:r>
            <a:r>
              <a:rPr lang="en-US" sz="2200" dirty="0"/>
              <a:t> with a </a:t>
            </a:r>
            <a:r>
              <a:rPr lang="en-US" sz="2200" i="1" dirty="0"/>
              <a:t>length of one</a:t>
            </a:r>
            <a:r>
              <a:rPr lang="en-US" sz="2200" dirty="0"/>
              <a:t>.</a:t>
            </a:r>
          </a:p>
        </p:txBody>
      </p:sp>
    </p:spTree>
    <p:extLst>
      <p:ext uri="{BB962C8B-B14F-4D97-AF65-F5344CB8AC3E}">
        <p14:creationId xmlns:p14="http://schemas.microsoft.com/office/powerpoint/2010/main" val="947622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(scalars)</a:t>
            </a:r>
          </a:p>
        </p:txBody>
      </p:sp>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pi</a:t>
            </a:r>
          </a:p>
          <a:p>
            <a:r>
              <a:rPr lang="en-US" b="0" dirty="0">
                <a:solidFill>
                  <a:srgbClr val="C00000"/>
                </a:solidFill>
                <a:latin typeface="Lucida Sans Typewriter" panose="020B0509030504030204" pitchFamily="49" charset="0"/>
              </a:rPr>
              <a:t>[1] 3.141593</a:t>
            </a: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myval</a:t>
            </a:r>
            <a:r>
              <a:rPr lang="en-US" b="0" dirty="0">
                <a:solidFill>
                  <a:srgbClr val="C00000"/>
                </a:solidFill>
                <a:latin typeface="Lucida Sans Typewriter" panose="020B0509030504030204" pitchFamily="49" charset="0"/>
              </a:rPr>
              <a:t>&lt;-5+10</a:t>
            </a:r>
            <a:r>
              <a:rPr lang="en-US" b="0" dirty="0">
                <a:solidFill>
                  <a:schemeClr val="tx2"/>
                </a:solidFill>
                <a:latin typeface="Lucida Sans Typewriter" panose="020B0509030504030204" pitchFamily="49" charset="0"/>
              </a:rPr>
              <a:t> </a:t>
            </a:r>
            <a:r>
              <a:rPr lang="en-US" b="0" dirty="0">
                <a:solidFill>
                  <a:srgbClr val="008000"/>
                </a:solidFill>
                <a:latin typeface="Lucida Sans Typewriter" panose="020B0509030504030204" pitchFamily="49" charset="0"/>
              </a:rPr>
              <a:t># Create an object called </a:t>
            </a:r>
            <a:r>
              <a:rPr lang="en-US" b="0" dirty="0" err="1">
                <a:solidFill>
                  <a:srgbClr val="008000"/>
                </a:solidFill>
                <a:latin typeface="Lucida Sans Typewriter" panose="020B0509030504030204" pitchFamily="49" charset="0"/>
              </a:rPr>
              <a:t>myval</a:t>
            </a:r>
            <a:r>
              <a:rPr lang="en-US" b="0" dirty="0">
                <a:solidFill>
                  <a:srgbClr val="008000"/>
                </a:solidFill>
                <a:latin typeface="Lucida Sans Typewriter" panose="020B0509030504030204" pitchFamily="49" charset="0"/>
              </a:rPr>
              <a:t>, which contains the value of 5 + 10</a:t>
            </a: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myval</a:t>
            </a:r>
            <a:r>
              <a:rPr lang="en-US" b="0" dirty="0">
                <a:solidFill>
                  <a:schemeClr val="tx2"/>
                </a:solidFill>
                <a:latin typeface="Lucida Sans Typewriter" panose="020B0509030504030204" pitchFamily="49" charset="0"/>
              </a:rPr>
              <a:t> </a:t>
            </a:r>
            <a:r>
              <a:rPr lang="en-US" b="0" dirty="0">
                <a:solidFill>
                  <a:srgbClr val="008000"/>
                </a:solidFill>
                <a:latin typeface="Lucida Sans Typewriter" panose="020B0509030504030204" pitchFamily="49" charset="0"/>
              </a:rPr>
              <a:t># Return the value of the object </a:t>
            </a:r>
            <a:r>
              <a:rPr lang="en-US" b="0" dirty="0" err="1">
                <a:solidFill>
                  <a:srgbClr val="008000"/>
                </a:solidFill>
                <a:latin typeface="Lucida Sans Typewriter" panose="020B0509030504030204" pitchFamily="49" charset="0"/>
              </a:rPr>
              <a:t>myval</a:t>
            </a:r>
            <a:endParaRPr lang="en-US"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15</a:t>
            </a:r>
          </a:p>
        </p:txBody>
      </p:sp>
      <p:sp>
        <p:nvSpPr>
          <p:cNvPr id="5" name="TextBox 4"/>
          <p:cNvSpPr txBox="1"/>
          <p:nvPr/>
        </p:nvSpPr>
        <p:spPr>
          <a:xfrm>
            <a:off x="762000" y="3581400"/>
            <a:ext cx="7703047" cy="769441"/>
          </a:xfrm>
          <a:prstGeom prst="rect">
            <a:avLst/>
          </a:prstGeom>
          <a:noFill/>
          <a:ln w="19050">
            <a:solidFill>
              <a:srgbClr val="FF0000"/>
            </a:solidFill>
          </a:ln>
        </p:spPr>
        <p:txBody>
          <a:bodyPr wrap="square" rtlCol="0">
            <a:spAutoFit/>
          </a:bodyPr>
          <a:lstStyle/>
          <a:p>
            <a:pPr algn="ctr"/>
            <a:r>
              <a:rPr lang="en-US" sz="2200" dirty="0"/>
              <a:t>The simplest type of object is a </a:t>
            </a:r>
            <a:r>
              <a:rPr lang="en-US" sz="2200" b="1" dirty="0"/>
              <a:t>scalar</a:t>
            </a:r>
            <a:r>
              <a:rPr lang="en-US" sz="2200" dirty="0"/>
              <a:t>.</a:t>
            </a:r>
          </a:p>
          <a:p>
            <a:pPr algn="ctr"/>
            <a:r>
              <a:rPr lang="en-US" sz="2200" dirty="0"/>
              <a:t>It is </a:t>
            </a:r>
            <a:r>
              <a:rPr lang="en-US" sz="2200" i="1" dirty="0"/>
              <a:t>one dimensional</a:t>
            </a:r>
            <a:r>
              <a:rPr lang="en-US" sz="2200" dirty="0"/>
              <a:t> with a </a:t>
            </a:r>
            <a:r>
              <a:rPr lang="en-US" sz="2200" i="1" dirty="0"/>
              <a:t>length of one</a:t>
            </a:r>
            <a:r>
              <a:rPr lang="en-US" sz="2200" dirty="0"/>
              <a:t>.</a:t>
            </a:r>
          </a:p>
        </p:txBody>
      </p:sp>
    </p:spTree>
    <p:extLst>
      <p:ext uri="{BB962C8B-B14F-4D97-AF65-F5344CB8AC3E}">
        <p14:creationId xmlns:p14="http://schemas.microsoft.com/office/powerpoint/2010/main" val="988416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(vectors)</a:t>
            </a:r>
          </a:p>
        </p:txBody>
      </p:sp>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letters</a:t>
            </a:r>
          </a:p>
          <a:p>
            <a:r>
              <a:rPr lang="en-US" b="0" dirty="0">
                <a:solidFill>
                  <a:srgbClr val="C00000"/>
                </a:solidFill>
                <a:latin typeface="Lucida Sans Typewriter" panose="020B0509030504030204" pitchFamily="49" charset="0"/>
              </a:rPr>
              <a:t>[1] “a” “b” “c” “d” ...</a:t>
            </a: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a:p>
            <a:endParaRPr lang="en-US" b="0" dirty="0">
              <a:solidFill>
                <a:schemeClr val="tx2"/>
              </a:solidFill>
              <a:latin typeface="Lucida Sans Typewriter" panose="020B0509030504030204" pitchFamily="49" charset="0"/>
            </a:endParaRPr>
          </a:p>
        </p:txBody>
      </p:sp>
      <p:sp>
        <p:nvSpPr>
          <p:cNvPr id="7" name="TextBox 6"/>
          <p:cNvSpPr txBox="1"/>
          <p:nvPr/>
        </p:nvSpPr>
        <p:spPr>
          <a:xfrm>
            <a:off x="762000" y="3581400"/>
            <a:ext cx="7703047" cy="769441"/>
          </a:xfrm>
          <a:prstGeom prst="rect">
            <a:avLst/>
          </a:prstGeom>
          <a:noFill/>
          <a:ln w="19050">
            <a:solidFill>
              <a:srgbClr val="C00000"/>
            </a:solidFill>
          </a:ln>
        </p:spPr>
        <p:txBody>
          <a:bodyPr wrap="square" rtlCol="0">
            <a:spAutoFit/>
          </a:bodyPr>
          <a:lstStyle/>
          <a:p>
            <a:pPr algn="ctr"/>
            <a:r>
              <a:rPr lang="en-US" sz="2200" dirty="0"/>
              <a:t>The most common type of object is a </a:t>
            </a:r>
            <a:r>
              <a:rPr lang="en-US" sz="2200" b="1" dirty="0"/>
              <a:t>vector</a:t>
            </a:r>
            <a:r>
              <a:rPr lang="en-US" sz="2200" dirty="0"/>
              <a:t>.</a:t>
            </a:r>
          </a:p>
          <a:p>
            <a:pPr algn="ctr"/>
            <a:r>
              <a:rPr lang="en-US" sz="2200" dirty="0"/>
              <a:t>It is </a:t>
            </a:r>
            <a:r>
              <a:rPr lang="en-US" sz="2200" i="1" dirty="0"/>
              <a:t>one dimensional </a:t>
            </a:r>
            <a:r>
              <a:rPr lang="en-US" sz="2200" dirty="0"/>
              <a:t>with a</a:t>
            </a:r>
            <a:r>
              <a:rPr lang="en-US" sz="2200" i="1" dirty="0"/>
              <a:t> length &gt; one.</a:t>
            </a:r>
          </a:p>
        </p:txBody>
      </p:sp>
    </p:spTree>
    <p:extLst>
      <p:ext uri="{BB962C8B-B14F-4D97-AF65-F5344CB8AC3E}">
        <p14:creationId xmlns:p14="http://schemas.microsoft.com/office/powerpoint/2010/main" val="713866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objects (vectors)</a:t>
            </a:r>
          </a:p>
        </p:txBody>
      </p:sp>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An object is a stored value or set of values (elements)</a:t>
            </a:r>
          </a:p>
          <a:p>
            <a:pPr marL="342900" indent="-342900">
              <a:buFont typeface="Wingdings" panose="05000000000000000000" pitchFamily="2" charset="2"/>
              <a:buChar char="q"/>
            </a:pPr>
            <a:r>
              <a:rPr lang="en-US" b="0" dirty="0"/>
              <a:t>An object is a </a:t>
            </a:r>
            <a:r>
              <a:rPr lang="en-US" dirty="0"/>
              <a:t>container </a:t>
            </a:r>
            <a:r>
              <a:rPr lang="en-US" b="0" dirty="0"/>
              <a:t>that holds </a:t>
            </a:r>
            <a:r>
              <a:rPr lang="en-US" dirty="0"/>
              <a:t>values </a:t>
            </a:r>
            <a:r>
              <a:rPr lang="en-US" b="0" dirty="0"/>
              <a:t>and </a:t>
            </a:r>
            <a:r>
              <a:rPr lang="en-US" dirty="0"/>
              <a:t>attributes</a:t>
            </a:r>
            <a:r>
              <a:rPr lang="en-US" b="0" dirty="0"/>
              <a:t> (can be very complex)</a:t>
            </a:r>
          </a:p>
          <a:p>
            <a:r>
              <a:rPr lang="en-US" b="0" dirty="0">
                <a:solidFill>
                  <a:srgbClr val="C00000"/>
                </a:solidFill>
                <a:latin typeface="Lucida Sans Typewriter" panose="020B0509030504030204" pitchFamily="49" charset="0"/>
              </a:rPr>
              <a:t>&gt; letters</a:t>
            </a:r>
          </a:p>
          <a:p>
            <a:r>
              <a:rPr lang="en-US" b="0" dirty="0">
                <a:solidFill>
                  <a:srgbClr val="C00000"/>
                </a:solidFill>
                <a:latin typeface="Lucida Sans Typewriter" panose="020B0509030504030204" pitchFamily="49" charset="0"/>
              </a:rPr>
              <a:t>[1] “a” “b” “c” “d” ...</a:t>
            </a: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mycols</a:t>
            </a:r>
            <a:r>
              <a:rPr lang="en-US" b="0" dirty="0">
                <a:solidFill>
                  <a:srgbClr val="C00000"/>
                </a:solidFill>
                <a:latin typeface="Lucida Sans Typewriter" panose="020B0509030504030204" pitchFamily="49" charset="0"/>
              </a:rPr>
              <a:t>&lt;-c(“</a:t>
            </a:r>
            <a:r>
              <a:rPr lang="en-US" b="0" dirty="0" err="1">
                <a:solidFill>
                  <a:srgbClr val="C00000"/>
                </a:solidFill>
                <a:latin typeface="Lucida Sans Typewriter" panose="020B0509030504030204" pitchFamily="49" charset="0"/>
              </a:rPr>
              <a:t>red”,“blue”,“yellow”,“green</a:t>
            </a:r>
            <a:r>
              <a:rPr lang="en-US" b="0" dirty="0">
                <a:solidFill>
                  <a:srgbClr val="C00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mycols</a:t>
            </a:r>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“red” “blue” “yellow” “green”</a:t>
            </a:r>
          </a:p>
          <a:p>
            <a:endParaRPr lang="en-US" b="0" dirty="0">
              <a:solidFill>
                <a:schemeClr val="tx2"/>
              </a:solidFill>
              <a:latin typeface="Lucida Sans Typewriter" panose="020B0509030504030204" pitchFamily="49" charset="0"/>
            </a:endParaRPr>
          </a:p>
        </p:txBody>
      </p:sp>
      <p:sp>
        <p:nvSpPr>
          <p:cNvPr id="7" name="TextBox 6"/>
          <p:cNvSpPr txBox="1"/>
          <p:nvPr/>
        </p:nvSpPr>
        <p:spPr>
          <a:xfrm>
            <a:off x="762000" y="3581400"/>
            <a:ext cx="7703047" cy="769441"/>
          </a:xfrm>
          <a:prstGeom prst="rect">
            <a:avLst/>
          </a:prstGeom>
          <a:noFill/>
          <a:ln w="19050">
            <a:solidFill>
              <a:srgbClr val="C00000"/>
            </a:solidFill>
          </a:ln>
        </p:spPr>
        <p:txBody>
          <a:bodyPr wrap="square" rtlCol="0">
            <a:spAutoFit/>
          </a:bodyPr>
          <a:lstStyle/>
          <a:p>
            <a:pPr algn="ctr"/>
            <a:r>
              <a:rPr lang="en-US" sz="2200" dirty="0"/>
              <a:t>The most common type of object is a </a:t>
            </a:r>
            <a:r>
              <a:rPr lang="en-US" sz="2200" b="1" dirty="0"/>
              <a:t>vector</a:t>
            </a:r>
            <a:r>
              <a:rPr lang="en-US" sz="2200" dirty="0"/>
              <a:t>.</a:t>
            </a:r>
          </a:p>
          <a:p>
            <a:pPr algn="ctr"/>
            <a:r>
              <a:rPr lang="en-US" sz="2200" dirty="0"/>
              <a:t>It is </a:t>
            </a:r>
            <a:r>
              <a:rPr lang="en-US" sz="2200" i="1" dirty="0"/>
              <a:t>one dimensional </a:t>
            </a:r>
            <a:r>
              <a:rPr lang="en-US" sz="2200" dirty="0"/>
              <a:t>with a</a:t>
            </a:r>
            <a:r>
              <a:rPr lang="en-US" sz="2200" i="1" dirty="0"/>
              <a:t> length &gt; one.</a:t>
            </a:r>
          </a:p>
        </p:txBody>
      </p:sp>
    </p:spTree>
    <p:extLst>
      <p:ext uri="{BB962C8B-B14F-4D97-AF65-F5344CB8AC3E}">
        <p14:creationId xmlns:p14="http://schemas.microsoft.com/office/powerpoint/2010/main" val="4124014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itchFamily="2" charset="2"/>
              <a:buChar char="q"/>
            </a:pPr>
            <a:r>
              <a:rPr lang="en-US" b="0" dirty="0"/>
              <a:t>Vectors can only contain one class of data (“</a:t>
            </a:r>
            <a:r>
              <a:rPr lang="en-US" b="0" i="1" dirty="0"/>
              <a:t>atomic</a:t>
            </a:r>
            <a:r>
              <a:rPr lang="en-US" b="0" dirty="0"/>
              <a:t>”)</a:t>
            </a:r>
          </a:p>
          <a:p>
            <a:pPr marL="342900" indent="-342900">
              <a:buFont typeface="Wingdings" pitchFamily="2" charset="2"/>
              <a:buChar char="q"/>
            </a:pPr>
            <a:r>
              <a:rPr lang="en-US" b="0" dirty="0"/>
              <a:t>Variables can have various classes</a:t>
            </a:r>
            <a:endParaRPr lang="en-US" dirty="0">
              <a:solidFill>
                <a:schemeClr val="tx2"/>
              </a:solidFill>
              <a:latin typeface="Lucida Sans Typewriter" panose="020B0509030504030204" pitchFamily="49" charset="0"/>
            </a:endParaRPr>
          </a:p>
          <a:p>
            <a:pPr marL="800100" lvl="1" indent="-342900">
              <a:buClr>
                <a:schemeClr val="tx1"/>
              </a:buClr>
              <a:buFont typeface="Wingdings" panose="05000000000000000000" pitchFamily="2" charset="2"/>
              <a:buChar char="§"/>
            </a:pPr>
            <a:r>
              <a:rPr lang="en-US" dirty="0" err="1">
                <a:solidFill>
                  <a:srgbClr val="C00000"/>
                </a:solidFill>
                <a:latin typeface="Lucida Sans Typewriter" panose="020B0509030504030204" pitchFamily="49" charset="0"/>
              </a:rPr>
              <a:t>num</a:t>
            </a:r>
            <a:r>
              <a:rPr lang="en-US" dirty="0">
                <a:solidFill>
                  <a:schemeClr val="tx2"/>
                </a:solidFill>
                <a:latin typeface="Lucida Sans Typewriter" panose="020B0509030504030204" pitchFamily="49" charset="0"/>
              </a:rPr>
              <a:t> </a:t>
            </a:r>
            <a:r>
              <a:rPr lang="en-US" dirty="0"/>
              <a:t>are numbers with decimals (e.g. 10.3)</a:t>
            </a:r>
            <a:endParaRPr lang="en-US" dirty="0">
              <a:solidFill>
                <a:schemeClr val="tx2"/>
              </a:solidFill>
              <a:latin typeface="Lucida Sans Typewriter" panose="020B0509030504030204" pitchFamily="49" charset="0"/>
            </a:endParaRPr>
          </a:p>
          <a:p>
            <a:pPr marL="800100" lvl="1" indent="-342900">
              <a:buClr>
                <a:schemeClr val="tx1"/>
              </a:buClr>
              <a:buFont typeface="Wingdings" panose="05000000000000000000" pitchFamily="2" charset="2"/>
              <a:buChar char="§"/>
            </a:pPr>
            <a:r>
              <a:rPr lang="en-US" dirty="0" err="1">
                <a:solidFill>
                  <a:srgbClr val="C00000"/>
                </a:solidFill>
                <a:latin typeface="Lucida Sans Typewriter" panose="020B0509030504030204" pitchFamily="49" charset="0"/>
              </a:rPr>
              <a:t>int</a:t>
            </a:r>
            <a:r>
              <a:rPr lang="en-US" dirty="0">
                <a:solidFill>
                  <a:schemeClr val="tx2"/>
                </a:solidFill>
                <a:latin typeface="Lucida Sans Typewriter" panose="020B0509030504030204" pitchFamily="49" charset="0"/>
              </a:rPr>
              <a:t> </a:t>
            </a:r>
            <a:r>
              <a:rPr lang="en-US" dirty="0"/>
              <a:t>are integers (e.g. 10)</a:t>
            </a:r>
          </a:p>
          <a:p>
            <a:pPr marL="800100" lvl="1" indent="-342900">
              <a:buClr>
                <a:schemeClr val="tx1"/>
              </a:buClr>
              <a:buFont typeface="Wingdings" panose="05000000000000000000" pitchFamily="2" charset="2"/>
              <a:buChar char="§"/>
            </a:pPr>
            <a:r>
              <a:rPr lang="en-US" dirty="0" err="1">
                <a:solidFill>
                  <a:srgbClr val="C00000"/>
                </a:solidFill>
                <a:latin typeface="Lucida Sans Typewriter" panose="020B0509030504030204" pitchFamily="49" charset="0"/>
              </a:rPr>
              <a:t>chr</a:t>
            </a:r>
            <a:r>
              <a:rPr lang="en-US" dirty="0">
                <a:solidFill>
                  <a:schemeClr val="tx2"/>
                </a:solidFill>
                <a:latin typeface="Lucida Sans Typewriter" panose="020B0509030504030204" pitchFamily="49" charset="0"/>
              </a:rPr>
              <a:t> </a:t>
            </a:r>
            <a:r>
              <a:rPr lang="en-US" dirty="0"/>
              <a:t>are character strings (e.g. “a”, “small”)</a:t>
            </a:r>
          </a:p>
          <a:p>
            <a:pPr marL="800100" lvl="1" indent="-342900">
              <a:buClr>
                <a:schemeClr val="tx1"/>
              </a:buClr>
              <a:buFont typeface="Wingdings" panose="05000000000000000000" pitchFamily="2" charset="2"/>
              <a:buChar char="§"/>
            </a:pPr>
            <a:r>
              <a:rPr lang="en-US" dirty="0">
                <a:solidFill>
                  <a:srgbClr val="C00000"/>
                </a:solidFill>
                <a:latin typeface="Lucida Sans Typewriter" panose="020B0509030504030204" pitchFamily="49" charset="0"/>
              </a:rPr>
              <a:t>factor</a:t>
            </a:r>
            <a:r>
              <a:rPr lang="en-US" dirty="0">
                <a:solidFill>
                  <a:schemeClr val="tx2"/>
                </a:solidFill>
                <a:latin typeface="Lucida Sans Typewriter" panose="020B0509030504030204" pitchFamily="49" charset="0"/>
              </a:rPr>
              <a:t> </a:t>
            </a:r>
            <a:r>
              <a:rPr lang="en-US" dirty="0"/>
              <a:t>text or numbers stored as text, with unique levels</a:t>
            </a:r>
          </a:p>
          <a:p>
            <a:pPr marL="342900" indent="-342900">
              <a:buClr>
                <a:schemeClr val="tx1"/>
              </a:buClr>
              <a:buFont typeface="Wingdings" panose="05000000000000000000" pitchFamily="2" charset="2"/>
              <a:buChar char="q"/>
            </a:pPr>
            <a:r>
              <a:rPr lang="en-US" b="0" dirty="0"/>
              <a:t>Hierarchical structure of data classes</a:t>
            </a: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data classes</a:t>
            </a:r>
          </a:p>
        </p:txBody>
      </p:sp>
    </p:spTree>
    <p:extLst>
      <p:ext uri="{BB962C8B-B14F-4D97-AF65-F5344CB8AC3E}">
        <p14:creationId xmlns:p14="http://schemas.microsoft.com/office/powerpoint/2010/main" val="2372687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b="0" dirty="0"/>
              <a:t>Check and convert data classes</a:t>
            </a:r>
          </a:p>
          <a:p>
            <a:r>
              <a:rPr lang="en-US" b="0" dirty="0">
                <a:solidFill>
                  <a:schemeClr val="tx2"/>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mycols</a:t>
            </a:r>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“red” “blue” “yellow” “green”</a:t>
            </a:r>
          </a:p>
          <a:p>
            <a:endParaRPr lang="en-CA" b="0" dirty="0">
              <a:solidFill>
                <a:srgbClr val="C00000"/>
              </a:solidFill>
              <a:latin typeface="Lucida Sans Typewriter" panose="020B0509030504030204" pitchFamily="49" charset="0"/>
            </a:endParaRPr>
          </a:p>
          <a:p>
            <a:r>
              <a:rPr lang="en-US" b="0" dirty="0">
                <a:solidFill>
                  <a:schemeClr val="tx2"/>
                </a:solidFill>
                <a:latin typeface="Lucida Sans Typewriter" panose="020B0509030504030204" pitchFamily="49" charset="0"/>
              </a:rPr>
              <a:t>&gt; class(</a:t>
            </a:r>
            <a:r>
              <a:rPr lang="en-US" b="0" dirty="0" err="1">
                <a:solidFill>
                  <a:srgbClr val="C00000"/>
                </a:solidFill>
                <a:latin typeface="Lucida Sans Typewriter" panose="020B0509030504030204" pitchFamily="49" charset="0"/>
              </a:rPr>
              <a:t>mycols</a:t>
            </a:r>
            <a:r>
              <a:rPr lang="en-US" b="0" dirty="0">
                <a:solidFill>
                  <a:srgbClr val="C00000"/>
                </a:solidFill>
                <a:latin typeface="Lucida Sans Typewriter" panose="020B0509030504030204" pitchFamily="49" charset="0"/>
              </a:rPr>
              <a:t>)</a:t>
            </a:r>
            <a:r>
              <a:rPr lang="en-US" b="0" dirty="0">
                <a:solidFill>
                  <a:srgbClr val="008000"/>
                </a:solidFill>
                <a:latin typeface="Lucida Sans Typewriter" panose="020B0509030504030204" pitchFamily="49" charset="0"/>
              </a:rPr>
              <a:t> # What class is </a:t>
            </a:r>
            <a:r>
              <a:rPr lang="en-US" b="0" dirty="0" err="1">
                <a:solidFill>
                  <a:srgbClr val="008000"/>
                </a:solidFill>
                <a:latin typeface="Lucida Sans Typewriter" panose="020B0509030504030204" pitchFamily="49" charset="0"/>
              </a:rPr>
              <a:t>mycols</a:t>
            </a:r>
            <a:r>
              <a:rPr lang="en-US" b="0" dirty="0">
                <a:solidFill>
                  <a:srgbClr val="008000"/>
                </a:solidFill>
                <a:latin typeface="Lucida Sans Typewriter" panose="020B0509030504030204" pitchFamily="49" charset="0"/>
              </a:rPr>
              <a:t>?</a:t>
            </a:r>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“character”</a:t>
            </a:r>
          </a:p>
          <a:p>
            <a:endParaRPr lang="en-CA" b="0" dirty="0">
              <a:solidFill>
                <a:srgbClr val="C00000"/>
              </a:solidFill>
              <a:latin typeface="Lucida Sans Typewriter" panose="020B0509030504030204" pitchFamily="49" charset="0"/>
            </a:endParaRPr>
          </a:p>
          <a:p>
            <a:r>
              <a:rPr lang="en-CA" b="0" dirty="0">
                <a:solidFill>
                  <a:srgbClr val="C00000"/>
                </a:solidFill>
                <a:latin typeface="Lucida Sans Typewriter" panose="020B0509030504030204" pitchFamily="49" charset="0"/>
              </a:rPr>
              <a:t>&gt; </a:t>
            </a:r>
            <a:r>
              <a:rPr lang="en-CA" b="0" dirty="0" err="1">
                <a:solidFill>
                  <a:srgbClr val="C00000"/>
                </a:solidFill>
                <a:latin typeface="Lucida Sans Typewriter" panose="020B0509030504030204" pitchFamily="49" charset="0"/>
              </a:rPr>
              <a:t>as.factor</a:t>
            </a:r>
            <a:r>
              <a:rPr lang="en-CA" b="0" dirty="0">
                <a:solidFill>
                  <a:srgbClr val="C00000"/>
                </a:solidFill>
                <a:latin typeface="Lucida Sans Typewriter" panose="020B0509030504030204" pitchFamily="49" charset="0"/>
              </a:rPr>
              <a:t>(</a:t>
            </a:r>
            <a:r>
              <a:rPr lang="en-CA" b="0" dirty="0" err="1">
                <a:solidFill>
                  <a:srgbClr val="C00000"/>
                </a:solidFill>
                <a:latin typeface="Lucida Sans Typewriter" panose="020B0509030504030204" pitchFamily="49" charset="0"/>
              </a:rPr>
              <a:t>mycols</a:t>
            </a:r>
            <a:r>
              <a:rPr lang="en-CA" b="0" dirty="0">
                <a:solidFill>
                  <a:srgbClr val="C00000"/>
                </a:solidFill>
                <a:latin typeface="Lucida Sans Typewriter" panose="020B0509030504030204" pitchFamily="49" charset="0"/>
              </a:rPr>
              <a:t>)</a:t>
            </a:r>
            <a:r>
              <a:rPr lang="en-US" b="0" dirty="0">
                <a:solidFill>
                  <a:srgbClr val="48B333"/>
                </a:solidFill>
                <a:latin typeface="Lucida Sans Typewriter" panose="020B0509030504030204" pitchFamily="49" charset="0"/>
              </a:rPr>
              <a:t> </a:t>
            </a:r>
            <a:r>
              <a:rPr lang="en-US" b="0" dirty="0">
                <a:solidFill>
                  <a:srgbClr val="008000"/>
                </a:solidFill>
                <a:latin typeface="Lucida Sans Typewriter" panose="020B0509030504030204" pitchFamily="49" charset="0"/>
              </a:rPr>
              <a:t># View it as a factor</a:t>
            </a:r>
            <a:endParaRPr lang="en-CA"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red blue yellow green</a:t>
            </a:r>
          </a:p>
          <a:p>
            <a:r>
              <a:rPr lang="en-US" b="0" dirty="0">
                <a:solidFill>
                  <a:srgbClr val="C00000"/>
                </a:solidFill>
                <a:latin typeface="Lucida Sans Typewriter" panose="020B0509030504030204" pitchFamily="49" charset="0"/>
              </a:rPr>
              <a:t>Levels: blue green red yellow</a:t>
            </a:r>
          </a:p>
          <a:p>
            <a:endParaRPr lang="en-US" b="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data classes</a:t>
            </a:r>
          </a:p>
        </p:txBody>
      </p:sp>
    </p:spTree>
    <p:extLst>
      <p:ext uri="{BB962C8B-B14F-4D97-AF65-F5344CB8AC3E}">
        <p14:creationId xmlns:p14="http://schemas.microsoft.com/office/powerpoint/2010/main" val="915427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295400"/>
            <a:ext cx="7620000" cy="5181600"/>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&lt;-c(1, 6, 13, 2, ‘about 5’, 2)</a:t>
            </a: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mean(</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 </a:t>
            </a:r>
            <a:r>
              <a:rPr lang="en-US" b="0" dirty="0">
                <a:solidFill>
                  <a:srgbClr val="008000"/>
                </a:solidFill>
                <a:latin typeface="Lucida Sans Typewriter" panose="020B0509030504030204" pitchFamily="49" charset="0"/>
              </a:rPr>
              <a:t># Average </a:t>
            </a:r>
            <a:r>
              <a:rPr lang="en-US" b="0" dirty="0" err="1">
                <a:solidFill>
                  <a:srgbClr val="008000"/>
                </a:solidFill>
                <a:latin typeface="Lucida Sans Typewriter" panose="020B0509030504030204" pitchFamily="49" charset="0"/>
              </a:rPr>
              <a:t>mycounts</a:t>
            </a:r>
            <a:endParaRPr lang="en-US"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NA</a:t>
            </a:r>
          </a:p>
          <a:p>
            <a:r>
              <a:rPr lang="en-US" b="0" dirty="0">
                <a:solidFill>
                  <a:srgbClr val="C00000"/>
                </a:solidFill>
                <a:latin typeface="Lucida Sans Typewriter" panose="020B0509030504030204" pitchFamily="49" charset="0"/>
              </a:rPr>
              <a:t>Warning message: In </a:t>
            </a:r>
            <a:r>
              <a:rPr lang="en-US" b="0" dirty="0" err="1">
                <a:solidFill>
                  <a:srgbClr val="C00000"/>
                </a:solidFill>
                <a:latin typeface="Lucida Sans Typewriter" panose="020B0509030504030204" pitchFamily="49" charset="0"/>
              </a:rPr>
              <a:t>mean.default</a:t>
            </a:r>
            <a:r>
              <a:rPr lang="en-US" b="0" dirty="0">
                <a:solidFill>
                  <a:srgbClr val="C00000"/>
                </a:solidFill>
                <a:latin typeface="Lucida Sans Typewriter" panose="020B0509030504030204" pitchFamily="49" charset="0"/>
              </a:rPr>
              <a:t>(</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 argument is not numeric or logical: returning NA</a:t>
            </a: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class(</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 </a:t>
            </a:r>
            <a:r>
              <a:rPr lang="en-US" b="0" dirty="0">
                <a:solidFill>
                  <a:srgbClr val="008000"/>
                </a:solidFill>
                <a:latin typeface="Lucida Sans Typewriter" panose="020B0509030504030204" pitchFamily="49" charset="0"/>
              </a:rPr>
              <a:t># What class is </a:t>
            </a:r>
            <a:r>
              <a:rPr lang="en-US" b="0" dirty="0" err="1">
                <a:solidFill>
                  <a:srgbClr val="008000"/>
                </a:solidFill>
                <a:latin typeface="Lucida Sans Typewriter" panose="020B0509030504030204" pitchFamily="49" charset="0"/>
              </a:rPr>
              <a:t>mycounts</a:t>
            </a:r>
            <a:r>
              <a:rPr lang="en-US" b="0" dirty="0">
                <a:solidFill>
                  <a:srgbClr val="008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[1] “character”</a:t>
            </a:r>
          </a:p>
          <a:p>
            <a:endParaRPr lang="en-US" b="0" dirty="0">
              <a:solidFill>
                <a:srgbClr val="C00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as.numeric</a:t>
            </a:r>
            <a:r>
              <a:rPr lang="en-US" b="0" dirty="0">
                <a:solidFill>
                  <a:srgbClr val="C00000"/>
                </a:solidFill>
                <a:latin typeface="Lucida Sans Typewriter" panose="020B0509030504030204" pitchFamily="49" charset="0"/>
              </a:rPr>
              <a:t>(</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[1] 1 6 13 2 NA 2</a:t>
            </a:r>
          </a:p>
          <a:p>
            <a:r>
              <a:rPr lang="en-US" b="0" dirty="0">
                <a:solidFill>
                  <a:srgbClr val="C00000"/>
                </a:solidFill>
                <a:latin typeface="Lucida Sans Typewriter" panose="020B0509030504030204" pitchFamily="49" charset="0"/>
              </a:rPr>
              <a:t>Warning message: NAs introduced by coercion</a:t>
            </a: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data classes</a:t>
            </a:r>
          </a:p>
        </p:txBody>
      </p:sp>
    </p:spTree>
    <p:extLst>
      <p:ext uri="{BB962C8B-B14F-4D97-AF65-F5344CB8AC3E}">
        <p14:creationId xmlns:p14="http://schemas.microsoft.com/office/powerpoint/2010/main" val="3168866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219200"/>
            <a:ext cx="7620000" cy="5562600"/>
          </a:xfrm>
        </p:spPr>
        <p:txBody>
          <a:bodyPr>
            <a:normAutofit/>
          </a:bodyPr>
          <a:lstStyle/>
          <a:p>
            <a:pPr marL="342900" indent="-342900">
              <a:buFont typeface="Wingdings" panose="05000000000000000000" pitchFamily="2" charset="2"/>
              <a:buChar char="q"/>
            </a:pPr>
            <a:r>
              <a:rPr lang="en-US" b="0" dirty="0"/>
              <a:t>NAs are automatically inserted into blank cells in your dataset upon importing</a:t>
            </a:r>
          </a:p>
          <a:p>
            <a:pPr marL="342900" indent="-342900">
              <a:buFont typeface="Wingdings" panose="05000000000000000000" pitchFamily="2" charset="2"/>
              <a:buChar char="q"/>
            </a:pPr>
            <a:r>
              <a:rPr lang="en-US" b="0" dirty="0"/>
              <a:t>Cells that contain NA are also coerced to NA</a:t>
            </a:r>
            <a:endParaRPr lang="en-US" dirty="0">
              <a:solidFill>
                <a:schemeClr val="tx2"/>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&gt; </a:t>
            </a:r>
            <a:r>
              <a:rPr lang="en-US" b="0" dirty="0" err="1">
                <a:solidFill>
                  <a:srgbClr val="C00000"/>
                </a:solidFill>
                <a:latin typeface="Lucida Sans Typewriter" panose="020B0509030504030204" pitchFamily="49" charset="0"/>
              </a:rPr>
              <a:t>ncounts</a:t>
            </a:r>
            <a:r>
              <a:rPr lang="en-US" b="0" dirty="0">
                <a:solidFill>
                  <a:srgbClr val="C00000"/>
                </a:solidFill>
                <a:latin typeface="Lucida Sans Typewriter" panose="020B0509030504030204" pitchFamily="49" charset="0"/>
              </a:rPr>
              <a:t>&lt;-</a:t>
            </a:r>
            <a:r>
              <a:rPr lang="en-US" b="0" dirty="0" err="1">
                <a:solidFill>
                  <a:srgbClr val="C00000"/>
                </a:solidFill>
                <a:latin typeface="Lucida Sans Typewriter" panose="020B0509030504030204" pitchFamily="49" charset="0"/>
              </a:rPr>
              <a:t>as.numeric</a:t>
            </a:r>
            <a:r>
              <a:rPr lang="en-US" b="0" dirty="0">
                <a:solidFill>
                  <a:srgbClr val="C00000"/>
                </a:solidFill>
                <a:latin typeface="Lucida Sans Typewriter" panose="020B0509030504030204" pitchFamily="49" charset="0"/>
              </a:rPr>
              <a:t>(</a:t>
            </a:r>
            <a:r>
              <a:rPr lang="en-US" b="0" dirty="0" err="1">
                <a:solidFill>
                  <a:srgbClr val="C00000"/>
                </a:solidFill>
                <a:latin typeface="Lucida Sans Typewriter" panose="020B0509030504030204" pitchFamily="49" charset="0"/>
              </a:rPr>
              <a:t>mycounts</a:t>
            </a:r>
            <a:r>
              <a:rPr lang="en-US" b="0" dirty="0">
                <a:solidFill>
                  <a:srgbClr val="C00000"/>
                </a:solidFill>
                <a:latin typeface="Lucida Sans Typewriter" panose="020B0509030504030204" pitchFamily="49" charset="0"/>
              </a:rPr>
              <a:t>)</a:t>
            </a:r>
          </a:p>
          <a:p>
            <a:r>
              <a:rPr lang="en-US" b="0" dirty="0">
                <a:solidFill>
                  <a:srgbClr val="C00000"/>
                </a:solidFill>
                <a:latin typeface="Lucida Sans Typewriter" panose="020B0509030504030204" pitchFamily="49" charset="0"/>
              </a:rPr>
              <a:t>&gt; mean(</a:t>
            </a:r>
            <a:r>
              <a:rPr lang="en-US" b="0" dirty="0" err="1">
                <a:solidFill>
                  <a:srgbClr val="C00000"/>
                </a:solidFill>
                <a:latin typeface="Lucida Sans Typewriter" panose="020B0509030504030204" pitchFamily="49" charset="0"/>
              </a:rPr>
              <a:t>ncounts</a:t>
            </a:r>
            <a:r>
              <a:rPr lang="en-US" b="0" dirty="0">
                <a:solidFill>
                  <a:srgbClr val="C00000"/>
                </a:solidFill>
                <a:latin typeface="Lucida Sans Typewriter" panose="020B0509030504030204" pitchFamily="49" charset="0"/>
              </a:rPr>
              <a:t>)</a:t>
            </a:r>
            <a:r>
              <a:rPr lang="en-US" b="0" dirty="0">
                <a:solidFill>
                  <a:schemeClr val="tx2"/>
                </a:solidFill>
                <a:latin typeface="Lucida Sans Typewriter" panose="020B0509030504030204" pitchFamily="49" charset="0"/>
              </a:rPr>
              <a:t> </a:t>
            </a:r>
            <a:r>
              <a:rPr lang="en-US" b="0" dirty="0">
                <a:solidFill>
                  <a:srgbClr val="008000"/>
                </a:solidFill>
                <a:latin typeface="Lucida Sans Typewriter" panose="020B0509030504030204" pitchFamily="49" charset="0"/>
              </a:rPr>
              <a:t># Average </a:t>
            </a:r>
            <a:r>
              <a:rPr lang="en-US" b="0" dirty="0" err="1">
                <a:solidFill>
                  <a:srgbClr val="008000"/>
                </a:solidFill>
                <a:latin typeface="Lucida Sans Typewriter" panose="020B0509030504030204" pitchFamily="49" charset="0"/>
              </a:rPr>
              <a:t>ncounts</a:t>
            </a:r>
            <a:endParaRPr lang="en-US" b="0" dirty="0">
              <a:solidFill>
                <a:srgbClr val="008000"/>
              </a:solidFill>
              <a:latin typeface="Lucida Sans Typewriter" panose="020B0509030504030204" pitchFamily="49" charset="0"/>
            </a:endParaRPr>
          </a:p>
          <a:p>
            <a:r>
              <a:rPr lang="en-US" b="0" dirty="0">
                <a:solidFill>
                  <a:srgbClr val="C00000"/>
                </a:solidFill>
                <a:latin typeface="Lucida Sans Typewriter" panose="020B0509030504030204" pitchFamily="49" charset="0"/>
              </a:rPr>
              <a:t>[1] NA</a:t>
            </a:r>
          </a:p>
          <a:p>
            <a:r>
              <a:rPr lang="en-US" b="0" dirty="0">
                <a:solidFill>
                  <a:srgbClr val="008000"/>
                </a:solidFill>
                <a:latin typeface="Lucida Sans Typewriter" panose="020B0509030504030204" pitchFamily="49" charset="0"/>
              </a:rPr>
              <a:t># Most functions have an argument specifically used to ignore NAs</a:t>
            </a:r>
          </a:p>
          <a:p>
            <a:r>
              <a:rPr lang="en-US" b="0" dirty="0">
                <a:solidFill>
                  <a:srgbClr val="C00000"/>
                </a:solidFill>
                <a:latin typeface="Lucida Sans Typewriter" panose="020B0509030504030204" pitchFamily="49" charset="0"/>
              </a:rPr>
              <a:t>&gt; max(</a:t>
            </a:r>
            <a:r>
              <a:rPr lang="en-US" b="0" dirty="0" err="1">
                <a:solidFill>
                  <a:srgbClr val="C00000"/>
                </a:solidFill>
                <a:latin typeface="Lucida Sans Typewriter" panose="020B0509030504030204" pitchFamily="49" charset="0"/>
              </a:rPr>
              <a:t>ncounts</a:t>
            </a:r>
            <a:r>
              <a:rPr lang="en-US" b="0" dirty="0">
                <a:solidFill>
                  <a:srgbClr val="C00000"/>
                </a:solidFill>
                <a:latin typeface="Lucida Sans Typewriter" panose="020B0509030504030204" pitchFamily="49" charset="0"/>
              </a:rPr>
              <a:t>, na.rm=TRUE)</a:t>
            </a:r>
            <a:r>
              <a:rPr lang="en-US" b="0" dirty="0">
                <a:solidFill>
                  <a:srgbClr val="00B050"/>
                </a:solidFill>
                <a:latin typeface="Lucida Sans Typewriter" panose="020B0509030504030204" pitchFamily="49" charset="0"/>
              </a:rPr>
              <a:t> </a:t>
            </a:r>
            <a:r>
              <a:rPr lang="en-US" b="0" dirty="0">
                <a:solidFill>
                  <a:srgbClr val="008000"/>
                </a:solidFill>
                <a:latin typeface="Lucida Sans Typewriter" panose="020B0509030504030204" pitchFamily="49" charset="0"/>
              </a:rPr>
              <a:t># Default na.rm=FALSE</a:t>
            </a:r>
          </a:p>
          <a:p>
            <a:r>
              <a:rPr lang="en-US" b="0" dirty="0">
                <a:solidFill>
                  <a:srgbClr val="C00000"/>
                </a:solidFill>
                <a:latin typeface="Lucida Sans Typewriter" panose="020B0509030504030204" pitchFamily="49" charset="0"/>
              </a:rPr>
              <a:t>[1] 4.8</a:t>
            </a:r>
          </a:p>
        </p:txBody>
      </p:sp>
      <p:sp>
        <p:nvSpPr>
          <p:cNvPr id="6" name="TextBox 5"/>
          <p:cNvSpPr txBox="1"/>
          <p:nvPr/>
        </p:nvSpPr>
        <p:spPr>
          <a:xfrm>
            <a:off x="892632" y="6085114"/>
            <a:ext cx="7184568" cy="430887"/>
          </a:xfrm>
          <a:prstGeom prst="rect">
            <a:avLst/>
          </a:prstGeom>
          <a:noFill/>
          <a:ln w="19050">
            <a:solidFill>
              <a:srgbClr val="FF0000"/>
            </a:solidFill>
          </a:ln>
        </p:spPr>
        <p:txBody>
          <a:bodyPr wrap="square" rtlCol="0">
            <a:spAutoFit/>
          </a:bodyPr>
          <a:lstStyle/>
          <a:p>
            <a:pPr algn="ctr"/>
            <a:r>
              <a:rPr lang="en-US" sz="2200" b="1" dirty="0"/>
              <a:t>Consider: </a:t>
            </a:r>
            <a:r>
              <a:rPr lang="en-CA" sz="2200" dirty="0"/>
              <a:t>“Should the value be a 0 or an NA?”</a:t>
            </a:r>
            <a:endParaRPr lang="en-US" sz="2200" dirty="0"/>
          </a:p>
        </p:txBody>
      </p:sp>
      <p:sp>
        <p:nvSpPr>
          <p:cNvPr id="8"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err="1">
                <a:solidFill>
                  <a:srgbClr val="C00000"/>
                </a:solidFill>
              </a:rPr>
              <a:t>na</a:t>
            </a:r>
            <a:r>
              <a:rPr lang="en-CA" sz="2500" dirty="0" err="1">
                <a:solidFill>
                  <a:srgbClr val="C00000"/>
                </a:solidFill>
              </a:rPr>
              <a:t>s</a:t>
            </a:r>
            <a:endParaRPr lang="en-CA" sz="2500" dirty="0">
              <a:solidFill>
                <a:srgbClr val="C00000"/>
              </a:solidFill>
            </a:endParaRPr>
          </a:p>
        </p:txBody>
      </p:sp>
    </p:spTree>
    <p:extLst>
      <p:ext uri="{BB962C8B-B14F-4D97-AF65-F5344CB8AC3E}">
        <p14:creationId xmlns:p14="http://schemas.microsoft.com/office/powerpoint/2010/main" val="1344932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620000" cy="4983163"/>
          </a:xfrm>
        </p:spPr>
        <p:txBody>
          <a:bodyPr>
            <a:noAutofit/>
          </a:bodyPr>
          <a:lstStyle/>
          <a:p>
            <a:r>
              <a:rPr lang="en-CA" dirty="0"/>
              <a:t>When naming objects:</a:t>
            </a:r>
          </a:p>
          <a:p>
            <a:pPr marL="914400" lvl="1" indent="-457200">
              <a:buClrTx/>
              <a:buAutoNum type="arabicPeriod"/>
            </a:pPr>
            <a:r>
              <a:rPr lang="en-CA" dirty="0"/>
              <a:t>Short, but easily recognizable</a:t>
            </a:r>
          </a:p>
          <a:p>
            <a:pPr marL="914400" lvl="1" indent="-457200">
              <a:buClrTx/>
              <a:buAutoNum type="arabicPeriod"/>
            </a:pPr>
            <a:r>
              <a:rPr lang="en-CA" dirty="0"/>
              <a:t>Avoid capitals, limit punctuation</a:t>
            </a:r>
          </a:p>
          <a:p>
            <a:pPr marL="914400" lvl="1" indent="-457200">
              <a:buClrTx/>
              <a:buAutoNum type="arabicPeriod"/>
            </a:pPr>
            <a:r>
              <a:rPr lang="en-CA" dirty="0"/>
              <a:t>Consistent format</a:t>
            </a:r>
          </a:p>
          <a:p>
            <a:pPr marL="914400" lvl="1" indent="-457200">
              <a:buAutoNum type="arabicPeriod"/>
            </a:pPr>
            <a:endParaRPr lang="en-CA" dirty="0"/>
          </a:p>
          <a:p>
            <a:pPr lvl="1" indent="0">
              <a:buNone/>
            </a:pPr>
            <a:r>
              <a:rPr lang="en-CA" b="1" dirty="0"/>
              <a:t>Good:</a:t>
            </a:r>
            <a:r>
              <a:rPr lang="en-CA" dirty="0"/>
              <a:t> </a:t>
            </a:r>
            <a:r>
              <a:rPr lang="en-CA" dirty="0" err="1">
                <a:solidFill>
                  <a:srgbClr val="C00000"/>
                </a:solidFill>
                <a:latin typeface="Lucida Sans Typewriter" panose="020B0509030504030204" pitchFamily="49" charset="0"/>
              </a:rPr>
              <a:t>meanage</a:t>
            </a:r>
            <a:r>
              <a:rPr lang="en-CA" dirty="0">
                <a:solidFill>
                  <a:srgbClr val="C00000"/>
                </a:solidFill>
              </a:rPr>
              <a:t>, </a:t>
            </a:r>
            <a:r>
              <a:rPr lang="en-CA" dirty="0">
                <a:solidFill>
                  <a:srgbClr val="C00000"/>
                </a:solidFill>
                <a:latin typeface="Lucida Sans Typewriter" panose="020B0509030504030204" pitchFamily="49" charset="0"/>
              </a:rPr>
              <a:t>heights_2013</a:t>
            </a:r>
            <a:r>
              <a:rPr lang="en-CA" dirty="0">
                <a:solidFill>
                  <a:srgbClr val="C00000"/>
                </a:solidFill>
              </a:rPr>
              <a:t> , </a:t>
            </a:r>
            <a:r>
              <a:rPr lang="en-CA" dirty="0">
                <a:solidFill>
                  <a:srgbClr val="C00000"/>
                </a:solidFill>
                <a:latin typeface="Lucida Sans Typewriter" panose="020B0509030504030204" pitchFamily="49" charset="0"/>
              </a:rPr>
              <a:t>heights_2014</a:t>
            </a:r>
          </a:p>
          <a:p>
            <a:pPr lvl="1" indent="0">
              <a:buNone/>
            </a:pPr>
            <a:r>
              <a:rPr lang="en-CA" b="1" dirty="0"/>
              <a:t>Bad:</a:t>
            </a:r>
            <a:r>
              <a:rPr lang="en-CA" dirty="0">
                <a:solidFill>
                  <a:srgbClr val="C00000"/>
                </a:solidFill>
              </a:rPr>
              <a:t> </a:t>
            </a:r>
            <a:r>
              <a:rPr lang="en-CA" dirty="0">
                <a:solidFill>
                  <a:srgbClr val="C00000"/>
                </a:solidFill>
                <a:latin typeface="Lucida Sans Typewriter" panose="020B0509030504030204" pitchFamily="49" charset="0"/>
              </a:rPr>
              <a:t>a</a:t>
            </a:r>
            <a:r>
              <a:rPr lang="en-CA" dirty="0">
                <a:solidFill>
                  <a:srgbClr val="C00000"/>
                </a:solidFill>
              </a:rPr>
              <a:t>, </a:t>
            </a:r>
            <a:r>
              <a:rPr lang="en-CA" dirty="0">
                <a:solidFill>
                  <a:srgbClr val="C00000"/>
                </a:solidFill>
                <a:latin typeface="Lucida Sans Typewriter" panose="020B0509030504030204" pitchFamily="49" charset="0"/>
              </a:rPr>
              <a:t>a2</a:t>
            </a:r>
            <a:r>
              <a:rPr lang="en-CA" dirty="0">
                <a:solidFill>
                  <a:srgbClr val="C00000"/>
                </a:solidFill>
              </a:rPr>
              <a:t>, </a:t>
            </a:r>
            <a:r>
              <a:rPr lang="en-CA" dirty="0">
                <a:solidFill>
                  <a:srgbClr val="C00000"/>
                </a:solidFill>
                <a:latin typeface="Lucida Sans Typewriter" panose="020B0509030504030204" pitchFamily="49" charset="0"/>
              </a:rPr>
              <a:t>AverageCarapaceLengthOfCrabsIn2013</a:t>
            </a:r>
          </a:p>
          <a:p>
            <a:pPr lvl="1" indent="0">
              <a:buNone/>
            </a:pPr>
            <a:endParaRPr lang="en-CA" dirty="0"/>
          </a:p>
          <a:p>
            <a:pPr lvl="1" indent="0">
              <a:buNone/>
            </a:pPr>
            <a:r>
              <a:rPr lang="en-CA" b="1" dirty="0"/>
              <a:t>Good: </a:t>
            </a:r>
          </a:p>
          <a:p>
            <a:pPr lvl="1" indent="0">
              <a:buNone/>
            </a:pPr>
            <a:r>
              <a:rPr lang="en-CA" dirty="0">
                <a:solidFill>
                  <a:srgbClr val="C00000"/>
                </a:solidFill>
                <a:latin typeface="Lucida Sans Typewriter" panose="020B0509030504030204" pitchFamily="49" charset="0"/>
              </a:rPr>
              <a:t>&gt; object1&lt;-5</a:t>
            </a:r>
          </a:p>
          <a:p>
            <a:pPr lvl="1" indent="0">
              <a:buNone/>
            </a:pPr>
            <a:endParaRPr lang="en-CA" b="1" dirty="0"/>
          </a:p>
          <a:p>
            <a:pPr lvl="1" indent="0">
              <a:buNone/>
            </a:pPr>
            <a:r>
              <a:rPr lang="en-CA" b="1" dirty="0"/>
              <a:t>Bad:</a:t>
            </a:r>
          </a:p>
          <a:p>
            <a:pPr lvl="1" indent="0">
              <a:buNone/>
            </a:pPr>
            <a:r>
              <a:rPr lang="en-CA" dirty="0">
                <a:solidFill>
                  <a:srgbClr val="C00000"/>
                </a:solidFill>
                <a:latin typeface="Lucida Sans Typewriter" panose="020B0509030504030204" pitchFamily="49" charset="0"/>
              </a:rPr>
              <a:t>&gt; “red”-&gt;object2</a:t>
            </a:r>
          </a:p>
          <a:p>
            <a:pPr lvl="1" indent="0">
              <a:buNone/>
            </a:pPr>
            <a:r>
              <a:rPr lang="en-CA" dirty="0">
                <a:solidFill>
                  <a:srgbClr val="C00000"/>
                </a:solidFill>
                <a:latin typeface="Lucida Sans Typewriter" panose="020B0509030504030204" pitchFamily="49" charset="0"/>
              </a:rPr>
              <a:t>&gt; object3=14</a:t>
            </a:r>
          </a:p>
        </p:txBody>
      </p:sp>
      <p:sp>
        <p:nvSpPr>
          <p:cNvPr id="8" name="Title 1"/>
          <p:cNvSpPr>
            <a:spLocks noGrp="1"/>
          </p:cNvSpPr>
          <p:nvPr>
            <p:ph type="title"/>
          </p:nvPr>
        </p:nvSpPr>
        <p:spPr>
          <a:xfrm>
            <a:off x="457200" y="152718"/>
            <a:ext cx="8534400" cy="837882"/>
          </a:xfrm>
        </p:spPr>
        <p:txBody>
          <a:bodyPr>
            <a:normAutofit/>
          </a:bodyPr>
          <a:lstStyle/>
          <a:p>
            <a:r>
              <a:rPr lang="en-CA" sz="4000" dirty="0">
                <a:solidFill>
                  <a:srgbClr val="7030A0"/>
                </a:solidFill>
              </a:rPr>
              <a:t>best practices: </a:t>
            </a:r>
            <a:r>
              <a:rPr lang="en-CA" dirty="0">
                <a:solidFill>
                  <a:srgbClr val="7030A0"/>
                </a:solidFill>
              </a:rPr>
              <a:t>Objects</a:t>
            </a:r>
          </a:p>
        </p:txBody>
      </p:sp>
    </p:spTree>
    <p:extLst>
      <p:ext uri="{BB962C8B-B14F-4D97-AF65-F5344CB8AC3E}">
        <p14:creationId xmlns:p14="http://schemas.microsoft.com/office/powerpoint/2010/main" val="66407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82000" cy="761682"/>
          </a:xfrm>
        </p:spPr>
        <p:txBody>
          <a:bodyPr>
            <a:normAutofit/>
          </a:bodyPr>
          <a:lstStyle/>
          <a:p>
            <a:r>
              <a:rPr lang="en-CA" dirty="0" smtClean="0"/>
              <a:t>workshop Resources</a:t>
            </a:r>
            <a:endParaRPr lang="en-CA" sz="1700" cap="none" dirty="0">
              <a:solidFill>
                <a:schemeClr val="tx1"/>
              </a:solidFill>
              <a:latin typeface="+mn-lt"/>
            </a:endParaRPr>
          </a:p>
        </p:txBody>
      </p:sp>
      <p:sp>
        <p:nvSpPr>
          <p:cNvPr id="3" name="Content Placeholder 2"/>
          <p:cNvSpPr>
            <a:spLocks noGrp="1"/>
          </p:cNvSpPr>
          <p:nvPr>
            <p:ph idx="1"/>
          </p:nvPr>
        </p:nvSpPr>
        <p:spPr>
          <a:xfrm>
            <a:off x="457200" y="1143000"/>
            <a:ext cx="8153400" cy="5562600"/>
          </a:xfrm>
        </p:spPr>
        <p:txBody>
          <a:bodyPr>
            <a:normAutofit lnSpcReduction="10000"/>
          </a:bodyPr>
          <a:lstStyle/>
          <a:p>
            <a:pPr marL="457200" indent="-457200">
              <a:buClr>
                <a:schemeClr val="tx1"/>
              </a:buClr>
              <a:buFont typeface="Wingdings" panose="05000000000000000000" pitchFamily="2" charset="2"/>
              <a:buChar char="q"/>
            </a:pPr>
            <a:r>
              <a:rPr lang="en-CA" dirty="0" smtClean="0"/>
              <a:t>GitHub Repository</a:t>
            </a:r>
          </a:p>
          <a:p>
            <a:pPr lvl="1" indent="0">
              <a:buClr>
                <a:schemeClr val="tx1"/>
              </a:buClr>
              <a:buNone/>
            </a:pPr>
            <a:r>
              <a:rPr lang="en-CA" dirty="0" smtClean="0"/>
              <a:t>https</a:t>
            </a:r>
            <a:r>
              <a:rPr lang="en-CA" dirty="0"/>
              <a:t>://</a:t>
            </a:r>
            <a:r>
              <a:rPr lang="en-CA" dirty="0" smtClean="0"/>
              <a:t>github.com/DanielleQuinn/RBarMUN/IntroWorkshop</a:t>
            </a:r>
            <a:endParaRPr lang="en-CA" dirty="0"/>
          </a:p>
          <a:p>
            <a:pPr marL="1600200" lvl="2" indent="-457200">
              <a:buClr>
                <a:schemeClr val="tx1"/>
              </a:buClr>
              <a:buFont typeface="Wingdings" panose="05000000000000000000" pitchFamily="2" charset="2"/>
              <a:buChar char="§"/>
            </a:pPr>
            <a:r>
              <a:rPr lang="en-CA" dirty="0"/>
              <a:t>Complete .R script</a:t>
            </a:r>
          </a:p>
          <a:p>
            <a:pPr marL="1600200" lvl="2" indent="-457200">
              <a:buClr>
                <a:schemeClr val="tx1"/>
              </a:buClr>
              <a:buFont typeface="Wingdings" panose="05000000000000000000" pitchFamily="2" charset="2"/>
              <a:buChar char="§"/>
            </a:pPr>
            <a:r>
              <a:rPr lang="en-CA" dirty="0"/>
              <a:t>Blank (code-along) .R script</a:t>
            </a:r>
          </a:p>
          <a:p>
            <a:pPr marL="1600200" lvl="2" indent="-457200">
              <a:buClr>
                <a:schemeClr val="tx1"/>
              </a:buClr>
              <a:buFont typeface="Wingdings" panose="05000000000000000000" pitchFamily="2" charset="2"/>
              <a:buChar char="§"/>
            </a:pPr>
            <a:r>
              <a:rPr lang="en-CA" dirty="0" smtClean="0"/>
              <a:t>This </a:t>
            </a:r>
            <a:r>
              <a:rPr lang="en-CA" dirty="0"/>
              <a:t>presentation</a:t>
            </a:r>
          </a:p>
          <a:p>
            <a:pPr marL="457200" indent="-457200">
              <a:buClr>
                <a:schemeClr val="tx1"/>
              </a:buClr>
              <a:buFont typeface="Wingdings" panose="05000000000000000000" pitchFamily="2" charset="2"/>
              <a:buChar char="q"/>
            </a:pPr>
            <a:r>
              <a:rPr lang="en-CA" dirty="0"/>
              <a:t>Shared note </a:t>
            </a:r>
            <a:r>
              <a:rPr lang="en-CA" dirty="0" smtClean="0"/>
              <a:t>space</a:t>
            </a:r>
          </a:p>
          <a:p>
            <a:pPr lvl="1" indent="0">
              <a:buClr>
                <a:schemeClr val="tx1"/>
              </a:buClr>
              <a:buNone/>
            </a:pPr>
            <a:r>
              <a:rPr lang="en-CA" dirty="0" smtClean="0"/>
              <a:t>https</a:t>
            </a:r>
            <a:r>
              <a:rPr lang="en-CA" dirty="0"/>
              <a:t>://</a:t>
            </a:r>
            <a:r>
              <a:rPr lang="en-CA" dirty="0" smtClean="0"/>
              <a:t>public.etherpad-mozilla.org/p/RBarMUN_Spring2017</a:t>
            </a:r>
            <a:endParaRPr lang="en-CA" dirty="0"/>
          </a:p>
          <a:p>
            <a:pPr>
              <a:buClr>
                <a:schemeClr val="tx1"/>
              </a:buClr>
            </a:pPr>
            <a:endParaRPr lang="en-CA" dirty="0" smtClean="0"/>
          </a:p>
          <a:p>
            <a:pPr>
              <a:buClr>
                <a:schemeClr val="tx1"/>
              </a:buClr>
            </a:pPr>
            <a:endParaRPr lang="en-CA" dirty="0"/>
          </a:p>
          <a:p>
            <a:pPr>
              <a:buClr>
                <a:schemeClr val="tx1"/>
              </a:buClr>
            </a:pPr>
            <a:endParaRPr lang="en-CA" dirty="0"/>
          </a:p>
          <a:p>
            <a:pPr marL="457200" indent="-457200">
              <a:buClr>
                <a:schemeClr val="tx1"/>
              </a:buClr>
              <a:buFont typeface="Wingdings" panose="05000000000000000000" pitchFamily="2" charset="2"/>
              <a:buChar char="q"/>
            </a:pPr>
            <a:r>
              <a:rPr lang="en-CA" dirty="0"/>
              <a:t>R Reference </a:t>
            </a:r>
            <a:r>
              <a:rPr lang="en-CA" dirty="0" smtClean="0"/>
              <a:t>Card</a:t>
            </a:r>
          </a:p>
          <a:p>
            <a:pPr lvl="1" indent="0">
              <a:buClr>
                <a:schemeClr val="tx1"/>
              </a:buClr>
              <a:buNone/>
            </a:pPr>
            <a:r>
              <a:rPr lang="en-CA" b="0" dirty="0" smtClean="0"/>
              <a:t>https</a:t>
            </a:r>
            <a:r>
              <a:rPr lang="en-CA" b="0" dirty="0"/>
              <a:t>://cran.r-project.org/doc/contrib/Short-refcard.pdf</a:t>
            </a:r>
          </a:p>
          <a:p>
            <a:pPr marL="457200" indent="-457200">
              <a:buClr>
                <a:schemeClr val="tx1"/>
              </a:buClr>
              <a:buFont typeface="Wingdings" panose="05000000000000000000" pitchFamily="2" charset="2"/>
              <a:buChar char="q"/>
            </a:pPr>
            <a:r>
              <a:rPr lang="en-CA" dirty="0"/>
              <a:t>Cookbook for </a:t>
            </a:r>
            <a:r>
              <a:rPr lang="en-CA" dirty="0" smtClean="0"/>
              <a:t>R</a:t>
            </a:r>
          </a:p>
          <a:p>
            <a:pPr lvl="1" indent="0">
              <a:buClr>
                <a:schemeClr val="tx1"/>
              </a:buClr>
              <a:buNone/>
            </a:pPr>
            <a:r>
              <a:rPr lang="en-CA" b="0" dirty="0" smtClean="0"/>
              <a:t>www.cookbook-r.com</a:t>
            </a:r>
            <a:endParaRPr lang="en-CA" b="0" dirty="0"/>
          </a:p>
        </p:txBody>
      </p:sp>
      <p:sp>
        <p:nvSpPr>
          <p:cNvPr id="4" name="Title 1"/>
          <p:cNvSpPr txBox="1">
            <a:spLocks/>
          </p:cNvSpPr>
          <p:nvPr/>
        </p:nvSpPr>
        <p:spPr>
          <a:xfrm>
            <a:off x="457200" y="3908378"/>
            <a:ext cx="8382000" cy="76168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CA" dirty="0" smtClean="0"/>
              <a:t>Other Resources</a:t>
            </a:r>
            <a:endParaRPr lang="en-CA" sz="1700" cap="none" dirty="0">
              <a:solidFill>
                <a:schemeClr val="tx1"/>
              </a:solidFill>
              <a:latin typeface="+mn-lt"/>
            </a:endParaRPr>
          </a:p>
        </p:txBody>
      </p:sp>
    </p:spTree>
    <p:extLst>
      <p:ext uri="{BB962C8B-B14F-4D97-AF65-F5344CB8AC3E}">
        <p14:creationId xmlns:p14="http://schemas.microsoft.com/office/powerpoint/2010/main" val="2973546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pPr marL="457200" indent="-457200">
              <a:buAutoNum type="alphaUcParenBoth"/>
            </a:pPr>
            <a:r>
              <a:rPr lang="en-CA" dirty="0"/>
              <a:t>Create a scalar called </a:t>
            </a:r>
            <a:r>
              <a:rPr lang="en-CA" dirty="0" err="1">
                <a:solidFill>
                  <a:srgbClr val="C00000"/>
                </a:solidFill>
                <a:latin typeface="Lucida Sans Typewriter" panose="020B0509030504030204" pitchFamily="49" charset="0"/>
              </a:rPr>
              <a:t>myname</a:t>
            </a:r>
            <a:r>
              <a:rPr lang="en-CA" dirty="0"/>
              <a:t> that contains your first name</a:t>
            </a:r>
          </a:p>
          <a:p>
            <a:pPr marL="457200" indent="-457200">
              <a:buAutoNum type="alphaUcParenBoth"/>
            </a:pPr>
            <a:endParaRPr lang="en-CA" dirty="0"/>
          </a:p>
          <a:p>
            <a:pPr marL="457200" indent="-457200">
              <a:buAutoNum type="alphaUcParenBoth"/>
            </a:pPr>
            <a:r>
              <a:rPr lang="en-CA" dirty="0"/>
              <a:t>Create a vector called </a:t>
            </a:r>
            <a:r>
              <a:rPr lang="en-CA" dirty="0" err="1">
                <a:solidFill>
                  <a:srgbClr val="C00000"/>
                </a:solidFill>
                <a:latin typeface="Lucida Sans Typewriter" panose="020B0509030504030204" pitchFamily="49" charset="0"/>
              </a:rPr>
              <a:t>mybirthday</a:t>
            </a:r>
            <a:r>
              <a:rPr lang="en-CA" dirty="0"/>
              <a:t> that contains three numeric elements; your day, month, and year of birth</a:t>
            </a:r>
            <a:endParaRPr lang="en-CA" b="0" dirty="0">
              <a:solidFill>
                <a:schemeClr val="tx2"/>
              </a:solidFill>
              <a:latin typeface="Lucida Sans Typewriter" panose="020B0509030504030204" pitchFamily="49" charset="0"/>
            </a:endParaRPr>
          </a:p>
          <a:p>
            <a:pPr marL="457200" indent="-457200">
              <a:buAutoNum type="alphaUcParenBoth"/>
            </a:pPr>
            <a:endParaRPr lang="en-CA" dirty="0"/>
          </a:p>
          <a:p>
            <a:pPr marL="457200" indent="-457200">
              <a:buAutoNum type="alphaUcParenBoth"/>
            </a:pPr>
            <a:r>
              <a:rPr lang="en-CA" dirty="0"/>
              <a:t>Create a vector called </a:t>
            </a:r>
            <a:r>
              <a:rPr lang="en-CA" dirty="0">
                <a:solidFill>
                  <a:srgbClr val="C00000"/>
                </a:solidFill>
                <a:latin typeface="Lucida Sans Typewriter" panose="020B0509030504030204" pitchFamily="49" charset="0"/>
              </a:rPr>
              <a:t>test</a:t>
            </a:r>
            <a:r>
              <a:rPr lang="en-CA" dirty="0"/>
              <a:t> that contains both numeric and character elements. What does </a:t>
            </a:r>
            <a:r>
              <a:rPr lang="en-CA" dirty="0">
                <a:solidFill>
                  <a:schemeClr val="tx2"/>
                </a:solidFill>
                <a:latin typeface="Lucida Sans Typewriter" panose="020B0509030504030204" pitchFamily="49" charset="0"/>
              </a:rPr>
              <a:t>class()</a:t>
            </a:r>
            <a:r>
              <a:rPr lang="en-CA" dirty="0"/>
              <a:t> tell you about </a:t>
            </a:r>
            <a:r>
              <a:rPr lang="en-CA" dirty="0">
                <a:solidFill>
                  <a:srgbClr val="C00000"/>
                </a:solidFill>
                <a:latin typeface="Lucida Sans Typewriter" panose="020B0509030504030204" pitchFamily="49" charset="0"/>
              </a:rPr>
              <a:t>test</a:t>
            </a:r>
            <a:r>
              <a:rPr lang="en-CA" dirty="0"/>
              <a:t>?</a:t>
            </a:r>
          </a:p>
          <a:p>
            <a:pPr marL="457200" indent="-457200">
              <a:buAutoNum type="alphaUcParenBoth"/>
            </a:pPr>
            <a:endParaRPr lang="en-CA" dirty="0"/>
          </a:p>
          <a:p>
            <a:pPr marL="457200" indent="-457200">
              <a:buAutoNum type="alphaUcParenBoth"/>
            </a:pPr>
            <a:r>
              <a:rPr lang="en-CA" dirty="0"/>
              <a:t>Convert </a:t>
            </a:r>
            <a:r>
              <a:rPr lang="en-CA" dirty="0">
                <a:solidFill>
                  <a:srgbClr val="C00000"/>
                </a:solidFill>
                <a:latin typeface="Lucida Sans Typewriter" panose="020B0509030504030204" pitchFamily="49" charset="0"/>
              </a:rPr>
              <a:t>test</a:t>
            </a:r>
            <a:r>
              <a:rPr lang="en-CA" dirty="0"/>
              <a:t> to a factor and call it </a:t>
            </a:r>
            <a:r>
              <a:rPr lang="en-CA" dirty="0" err="1">
                <a:solidFill>
                  <a:srgbClr val="C00000"/>
                </a:solidFill>
                <a:latin typeface="Lucida Sans Typewriter" panose="020B0509030504030204" pitchFamily="49" charset="0"/>
              </a:rPr>
              <a:t>ftest</a:t>
            </a:r>
            <a:r>
              <a:rPr lang="en-CA" dirty="0"/>
              <a:t>. Now convert </a:t>
            </a:r>
            <a:r>
              <a:rPr lang="en-CA" dirty="0" err="1">
                <a:solidFill>
                  <a:srgbClr val="C00000"/>
                </a:solidFill>
                <a:latin typeface="Lucida Sans Typewriter" panose="020B0509030504030204" pitchFamily="49" charset="0"/>
              </a:rPr>
              <a:t>ftest</a:t>
            </a:r>
            <a:r>
              <a:rPr lang="en-CA" dirty="0"/>
              <a:t> to a numeric object called </a:t>
            </a:r>
            <a:r>
              <a:rPr lang="en-CA" dirty="0" err="1">
                <a:solidFill>
                  <a:srgbClr val="C00000"/>
                </a:solidFill>
                <a:latin typeface="Lucida Sans Typewriter" panose="020B0509030504030204" pitchFamily="49" charset="0"/>
              </a:rPr>
              <a:t>ntest</a:t>
            </a:r>
            <a:r>
              <a:rPr lang="en-CA" dirty="0"/>
              <a:t>. What do you notice about </a:t>
            </a:r>
            <a:r>
              <a:rPr lang="en-CA" dirty="0" err="1">
                <a:solidFill>
                  <a:srgbClr val="C00000"/>
                </a:solidFill>
                <a:latin typeface="Lucida Sans Typewriter" panose="020B0509030504030204" pitchFamily="49" charset="0"/>
              </a:rPr>
              <a:t>ntest</a:t>
            </a:r>
            <a:r>
              <a:rPr lang="en-CA" dirty="0"/>
              <a:t>?</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1.3</a:t>
            </a:r>
          </a:p>
        </p:txBody>
      </p:sp>
    </p:spTree>
    <p:extLst>
      <p:ext uri="{BB962C8B-B14F-4D97-AF65-F5344CB8AC3E}">
        <p14:creationId xmlns:p14="http://schemas.microsoft.com/office/powerpoint/2010/main" val="3974479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761682"/>
          </a:xfrm>
        </p:spPr>
        <p:txBody>
          <a:bodyPr>
            <a:normAutofit/>
          </a:bodyPr>
          <a:lstStyle/>
          <a:p>
            <a:r>
              <a:rPr lang="en-CA" dirty="0">
                <a:solidFill>
                  <a:srgbClr val="C00000"/>
                </a:solidFill>
              </a:rPr>
              <a:t>R basics: </a:t>
            </a:r>
            <a:r>
              <a:rPr lang="en-CA" sz="3000" dirty="0">
                <a:solidFill>
                  <a:srgbClr val="C00000"/>
                </a:solidFill>
              </a:rPr>
              <a:t>Indexing</a:t>
            </a:r>
          </a:p>
        </p:txBody>
      </p:sp>
      <p:sp>
        <p:nvSpPr>
          <p:cNvPr id="5" name="Content Placeholder 2"/>
          <p:cNvSpPr txBox="1">
            <a:spLocks/>
          </p:cNvSpPr>
          <p:nvPr/>
        </p:nvSpPr>
        <p:spPr>
          <a:xfrm>
            <a:off x="609600" y="1295400"/>
            <a:ext cx="7620000" cy="51816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CA" sz="2100" b="0" dirty="0"/>
              <a:t>Positional attributes designated by [ ]</a:t>
            </a:r>
          </a:p>
          <a:p>
            <a:pPr marL="342900" indent="-342900">
              <a:buFont typeface="Wingdings" panose="05000000000000000000" pitchFamily="2" charset="2"/>
              <a:buChar char="q"/>
            </a:pPr>
            <a:r>
              <a:rPr lang="en-CA" sz="2100" b="0" dirty="0"/>
              <a:t>Included in output</a:t>
            </a:r>
          </a:p>
          <a:p>
            <a:pPr lvl="0">
              <a:spcBef>
                <a:spcPts val="0"/>
              </a:spcBef>
              <a:spcAft>
                <a:spcPts val="0"/>
              </a:spcAft>
              <a:defRPr/>
            </a:pPr>
            <a:r>
              <a:rPr lang="en-US" sz="2100" b="0" kern="0" dirty="0">
                <a:solidFill>
                  <a:srgbClr val="C00000"/>
                </a:solidFill>
                <a:latin typeface="Lucida Sans Typewriter" panose="020B0509030504030204" pitchFamily="49" charset="0"/>
              </a:rPr>
              <a:t>&gt; 1:100</a:t>
            </a:r>
          </a:p>
          <a:p>
            <a:pPr lvl="0">
              <a:spcBef>
                <a:spcPts val="0"/>
              </a:spcBef>
              <a:spcAft>
                <a:spcPts val="0"/>
              </a:spcAft>
              <a:defRPr/>
            </a:pPr>
            <a:r>
              <a:rPr lang="en-US" sz="2100" b="0" kern="0" dirty="0">
                <a:solidFill>
                  <a:srgbClr val="C00000"/>
                </a:solidFill>
                <a:latin typeface="Lucida Sans Typewriter" panose="020B0509030504030204" pitchFamily="49" charset="0"/>
              </a:rPr>
              <a:t>[1] 1 2 3 4 5 6 7</a:t>
            </a:r>
          </a:p>
          <a:p>
            <a:pPr lvl="0">
              <a:spcBef>
                <a:spcPts val="0"/>
              </a:spcBef>
              <a:spcAft>
                <a:spcPts val="0"/>
              </a:spcAft>
              <a:defRPr/>
            </a:pPr>
            <a:r>
              <a:rPr lang="en-US" sz="2100" b="0" kern="0" dirty="0">
                <a:solidFill>
                  <a:srgbClr val="C00000"/>
                </a:solidFill>
                <a:latin typeface="Lucida Sans Typewriter" panose="020B0509030504030204" pitchFamily="49" charset="0"/>
              </a:rPr>
              <a:t>[8] 8 9 10 11 12</a:t>
            </a:r>
          </a:p>
          <a:p>
            <a:pPr lvl="0">
              <a:spcBef>
                <a:spcPts val="0"/>
              </a:spcBef>
              <a:spcAft>
                <a:spcPts val="0"/>
              </a:spcAft>
              <a:defRPr/>
            </a:pPr>
            <a:r>
              <a:rPr lang="en-US" sz="2100" b="0" kern="0" dirty="0">
                <a:solidFill>
                  <a:srgbClr val="C00000"/>
                </a:solidFill>
                <a:latin typeface="Lucida Sans Typewriter" panose="020B0509030504030204" pitchFamily="49" charset="0"/>
              </a:rPr>
              <a:t>[13] 13 14 15 16 ...</a:t>
            </a:r>
          </a:p>
          <a:p>
            <a:pPr marL="342900" indent="-342900">
              <a:buFont typeface="Wingdings" panose="05000000000000000000" pitchFamily="2" charset="2"/>
              <a:buChar char="q"/>
            </a:pPr>
            <a:endParaRPr lang="en-CA" sz="2100" b="0" dirty="0"/>
          </a:p>
          <a:p>
            <a:pPr marL="342900" indent="-342900">
              <a:buFont typeface="Wingdings" panose="05000000000000000000" pitchFamily="2" charset="2"/>
              <a:buChar char="q"/>
            </a:pPr>
            <a:r>
              <a:rPr lang="en-CA" sz="2100" b="0" dirty="0"/>
              <a:t>Used to query objects</a:t>
            </a:r>
          </a:p>
          <a:p>
            <a:pPr algn="ctr"/>
            <a:r>
              <a:rPr lang="en-CA" sz="2100" b="0" dirty="0">
                <a:solidFill>
                  <a:srgbClr val="7030A0"/>
                </a:solidFill>
                <a:latin typeface="Lucida Sans Typewriter" panose="020B0509030504030204" pitchFamily="49" charset="0"/>
              </a:rPr>
              <a:t>object[indexing]</a:t>
            </a:r>
          </a:p>
          <a:p>
            <a:pPr algn="ctr"/>
            <a:endParaRPr lang="en-CA" sz="2100" b="0" dirty="0">
              <a:solidFill>
                <a:srgbClr val="7030A0"/>
              </a:solidFill>
              <a:latin typeface="Lucida Sans Typewriter" panose="020B0509030504030204" pitchFamily="49" charset="0"/>
            </a:endParaRPr>
          </a:p>
          <a:p>
            <a:pPr marL="342900" indent="-342900">
              <a:buFont typeface="Wingdings" panose="05000000000000000000" pitchFamily="2" charset="2"/>
              <a:buChar char="q"/>
            </a:pPr>
            <a:r>
              <a:rPr lang="en-CA" sz="2100" b="0" dirty="0"/>
              <a:t>Knowing how many dimensions the object has will tell you how many index values to include!</a:t>
            </a:r>
          </a:p>
        </p:txBody>
      </p:sp>
    </p:spTree>
    <p:extLst>
      <p:ext uri="{BB962C8B-B14F-4D97-AF65-F5344CB8AC3E}">
        <p14:creationId xmlns:p14="http://schemas.microsoft.com/office/powerpoint/2010/main" val="4079268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458200" cy="4616648"/>
          </a:xfrm>
          <a:prstGeom prst="rect">
            <a:avLst/>
          </a:prstGeom>
        </p:spPr>
        <p:txBody>
          <a:bodyPr wrap="square">
            <a:spAutoFit/>
          </a:bodyPr>
          <a:lstStyle/>
          <a:p>
            <a:pPr marL="342900" indent="-342900">
              <a:buFont typeface="Wingdings" panose="05000000000000000000" pitchFamily="2" charset="2"/>
              <a:buChar char="q"/>
            </a:pPr>
            <a:r>
              <a:rPr lang="en-CA" sz="2100" dirty="0"/>
              <a:t>Our object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 </a:t>
            </a:r>
            <a:r>
              <a:rPr lang="en-CA" sz="2100" dirty="0"/>
              <a:t>is a vector; one dimensional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“red”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342900" indent="-342900">
              <a:buFont typeface="Wingdings" panose="05000000000000000000" pitchFamily="2" charset="2"/>
              <a:buChar char="q"/>
            </a:pPr>
            <a:r>
              <a:rPr lang="en-CA" sz="2100" dirty="0"/>
              <a:t>When indexing, we give it one positional value or one set of values</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element in position 3 in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[3]</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a:t>
            </a:r>
            <a:r>
              <a:rPr lang="en-US" sz="2100" kern="0" dirty="0">
                <a:solidFill>
                  <a:srgbClr val="C00000"/>
                </a:solidFill>
                <a:latin typeface="Lucida Sans Typewriter" panose="020B0509030504030204" pitchFamily="49" charset="0"/>
              </a:rPr>
              <a:t>yellow</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lvl="0">
              <a:defRPr/>
            </a:pPr>
            <a:endParaRPr lang="en-US" sz="2100" kern="0" dirty="0">
              <a:solidFill>
                <a:schemeClr val="tx2"/>
              </a:solidFill>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indexing</a:t>
            </a:r>
          </a:p>
        </p:txBody>
      </p:sp>
    </p:spTree>
    <p:extLst>
      <p:ext uri="{BB962C8B-B14F-4D97-AF65-F5344CB8AC3E}">
        <p14:creationId xmlns:p14="http://schemas.microsoft.com/office/powerpoint/2010/main" val="4145085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458200" cy="4293483"/>
          </a:xfrm>
          <a:prstGeom prst="rect">
            <a:avLst/>
          </a:prstGeom>
        </p:spPr>
        <p:txBody>
          <a:bodyPr wrap="square">
            <a:spAutoFit/>
          </a:bodyPr>
          <a:lstStyle/>
          <a:p>
            <a:pPr marL="342900" indent="-342900">
              <a:buFont typeface="Wingdings" panose="05000000000000000000" pitchFamily="2" charset="2"/>
              <a:buChar char="q"/>
            </a:pPr>
            <a:r>
              <a:rPr lang="en-CA" sz="2100" dirty="0"/>
              <a:t>Our object </a:t>
            </a:r>
            <a:r>
              <a:rPr lang="en-US" sz="2100" kern="0" dirty="0" err="1">
                <a:solidFill>
                  <a:srgbClr val="C00000"/>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 </a:t>
            </a:r>
            <a:r>
              <a:rPr lang="en-CA" sz="2100" dirty="0"/>
              <a:t>is a vector; one dimensional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“red”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342900" indent="-342900">
              <a:buFont typeface="Wingdings" panose="05000000000000000000" pitchFamily="2" charset="2"/>
              <a:buChar char="q"/>
            </a:pPr>
            <a:r>
              <a:rPr lang="en-CA" sz="2100" dirty="0"/>
              <a:t>When indexing, we give it one positional value or one set of values</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elements in positions 2 to 4 in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[2:4]</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“blue” “yellow” “green”</a:t>
            </a:r>
          </a:p>
          <a:p>
            <a:pPr lvl="0">
              <a:defRPr/>
            </a:pPr>
            <a:endParaRPr lang="en-US" sz="2100" kern="0" dirty="0">
              <a:solidFill>
                <a:schemeClr val="tx2"/>
              </a:solidFill>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indexing</a:t>
            </a:r>
          </a:p>
        </p:txBody>
      </p:sp>
    </p:spTree>
    <p:extLst>
      <p:ext uri="{BB962C8B-B14F-4D97-AF65-F5344CB8AC3E}">
        <p14:creationId xmlns:p14="http://schemas.microsoft.com/office/powerpoint/2010/main" val="254185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8458200" cy="5262979"/>
          </a:xfrm>
          <a:prstGeom prst="rect">
            <a:avLst/>
          </a:prstGeom>
        </p:spPr>
        <p:txBody>
          <a:bodyPr wrap="square">
            <a:spAutoFit/>
          </a:bodyPr>
          <a:lstStyle/>
          <a:p>
            <a:pPr marL="342900" indent="-342900">
              <a:buFont typeface="Wingdings" panose="05000000000000000000" pitchFamily="2" charset="2"/>
              <a:buChar char="q"/>
            </a:pPr>
            <a:r>
              <a:rPr lang="en-CA" sz="2100" dirty="0"/>
              <a:t>Our object </a:t>
            </a:r>
            <a:r>
              <a:rPr lang="en-US" sz="2100" kern="0" dirty="0" err="1">
                <a:solidFill>
                  <a:schemeClr val="tx2"/>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 </a:t>
            </a:r>
            <a:r>
              <a:rPr lang="en-CA" sz="2100" dirty="0"/>
              <a:t>is a vector; one dimensional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kumimoji="0" lang="en-US" sz="21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“red”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342900" indent="-342900">
              <a:buFont typeface="Wingdings" panose="05000000000000000000" pitchFamily="2" charset="2"/>
              <a:buChar char="q"/>
            </a:pPr>
            <a:r>
              <a:rPr lang="en-CA" sz="2100" dirty="0"/>
              <a:t>When indexing, we give it one positional value or one set of values</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View elements in positions 1, 3 and 4 in </a:t>
            </a:r>
            <a:r>
              <a:rPr lang="en-US" sz="2100" kern="0" dirty="0" err="1">
                <a:solidFill>
                  <a:srgbClr val="008000"/>
                </a:solidFill>
                <a:latin typeface="Lucida Sans Typewriter" panose="020B0509030504030204" pitchFamily="49" charset="0"/>
              </a:rPr>
              <a:t>mycols</a:t>
            </a:r>
            <a:endParaRPr lang="en-US" sz="2100" kern="0" dirty="0">
              <a:solidFill>
                <a:srgbClr val="008000"/>
              </a:solidFill>
              <a:latin typeface="Lucida Sans Typewriter" panose="020B0509030504030204" pitchFamily="49" charset="0"/>
            </a:endParaRPr>
          </a:p>
          <a:p>
            <a:pPr lvl="0">
              <a:defRPr/>
            </a:pPr>
            <a:r>
              <a:rPr lang="en-US" sz="2100" kern="0" dirty="0">
                <a:solidFill>
                  <a:schemeClr val="tx2"/>
                </a:solidFill>
                <a:latin typeface="Lucida Sans Typewriter" panose="020B0509030504030204" pitchFamily="49" charset="0"/>
              </a:rPr>
              <a:t>&gt; </a:t>
            </a:r>
            <a:r>
              <a:rPr lang="en-US" sz="2100" kern="0" dirty="0" err="1">
                <a:solidFill>
                  <a:schemeClr val="tx2"/>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[c(1,3,4)]</a:t>
            </a:r>
          </a:p>
          <a:p>
            <a:pPr lvl="0">
              <a:defRPr/>
            </a:pPr>
            <a:r>
              <a:rPr lang="en-US" sz="2100" kern="0" dirty="0">
                <a:solidFill>
                  <a:schemeClr val="tx2"/>
                </a:solidFill>
                <a:latin typeface="Lucida Sans Typewriter" panose="020B0509030504030204" pitchFamily="49" charset="0"/>
              </a:rPr>
              <a:t>[1] “red” “yellow” “green”</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chemeClr val="tx2"/>
                </a:solidFill>
                <a:latin typeface="Lucida Sans Typewriter" panose="020B0509030504030204" pitchFamily="49" charset="0"/>
              </a:rPr>
              <a:t>&gt; </a:t>
            </a:r>
            <a:r>
              <a:rPr lang="en-US" sz="2100" kern="0" dirty="0" err="1">
                <a:solidFill>
                  <a:schemeClr val="tx2"/>
                </a:solidFill>
                <a:latin typeface="Lucida Sans Typewriter" panose="020B0509030504030204" pitchFamily="49" charset="0"/>
              </a:rPr>
              <a:t>mycols</a:t>
            </a:r>
            <a:r>
              <a:rPr lang="en-US" sz="2100" kern="0" dirty="0">
                <a:solidFill>
                  <a:schemeClr val="tx2"/>
                </a:solidFill>
                <a:latin typeface="Lucida Sans Typewriter" panose="020B0509030504030204" pitchFamily="49" charset="0"/>
              </a:rPr>
              <a:t>[-2]</a:t>
            </a:r>
          </a:p>
          <a:p>
            <a:pPr lvl="0">
              <a:defRPr/>
            </a:pPr>
            <a:r>
              <a:rPr lang="en-US" sz="2100" kern="0" dirty="0">
                <a:solidFill>
                  <a:schemeClr val="tx2"/>
                </a:solidFill>
                <a:latin typeface="Lucida Sans Typewriter" panose="020B0509030504030204" pitchFamily="49" charset="0"/>
              </a:rPr>
              <a:t>&gt; “red” “yellow” “green”</a:t>
            </a:r>
          </a:p>
          <a:p>
            <a:pPr lvl="0">
              <a:defRPr/>
            </a:pPr>
            <a:endParaRPr lang="en-US" sz="2100" kern="0" dirty="0">
              <a:solidFill>
                <a:schemeClr val="tx2"/>
              </a:solidFill>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5"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indexing</a:t>
            </a:r>
          </a:p>
        </p:txBody>
      </p:sp>
    </p:spTree>
    <p:extLst>
      <p:ext uri="{BB962C8B-B14F-4D97-AF65-F5344CB8AC3E}">
        <p14:creationId xmlns:p14="http://schemas.microsoft.com/office/powerpoint/2010/main" val="1642380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
        <p:nvSpPr>
          <p:cNvPr id="8" name="Rectangle 7"/>
          <p:cNvSpPr/>
          <p:nvPr/>
        </p:nvSpPr>
        <p:spPr>
          <a:xfrm>
            <a:off x="228600" y="1219200"/>
            <a:ext cx="8458200" cy="2677656"/>
          </a:xfrm>
          <a:prstGeom prst="rect">
            <a:avLst/>
          </a:prstGeom>
        </p:spPr>
        <p:txBody>
          <a:bodyPr wrap="square">
            <a:spAutoFit/>
          </a:bodyPr>
          <a:lstStyle/>
          <a:p>
            <a:pPr marL="342900" indent="-342900">
              <a:buFont typeface="Wingdings" panose="05000000000000000000" pitchFamily="2" charset="2"/>
              <a:buChar char="q"/>
            </a:pPr>
            <a:r>
              <a:rPr lang="en-CA" sz="2100" dirty="0"/>
              <a:t>What if we don’t know the positional values of the elements we want to look at? We use conditional or logical statements!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Are elements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of </a:t>
            </a:r>
            <a:r>
              <a:rPr kumimoji="0" lang="en-US" sz="2100" b="0" i="0" u="none" strike="noStrike" kern="0" cap="none" spc="0" normalizeH="0" noProof="0" dirty="0" err="1">
                <a:ln>
                  <a:noFill/>
                </a:ln>
                <a:solidFill>
                  <a:srgbClr val="008000"/>
                </a:solidFill>
                <a:effectLst/>
                <a:uLnTx/>
                <a:uFillTx/>
                <a:latin typeface="Lucida Sans Typewriter" panose="020B0509030504030204" pitchFamily="49" charset="0"/>
              </a:rPr>
              <a:t>mycols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equal to “blue”?</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==“blue”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rPr>
              <a:t>[1] FALSE TRUE FALSE </a:t>
            </a:r>
            <a:r>
              <a:rPr kumimoji="0" lang="en-US" sz="2100" b="0" i="0" u="none" strike="noStrike" kern="0" cap="none" spc="0" normalizeH="0" baseline="0" noProof="0" dirty="0" err="1">
                <a:ln>
                  <a:noFill/>
                </a:ln>
                <a:solidFill>
                  <a:srgbClr val="C00000"/>
                </a:solidFill>
                <a:effectLst/>
                <a:uLnTx/>
                <a:uFillTx/>
                <a:latin typeface="Lucida Sans Typewriter" panose="020B0509030504030204" pitchFamily="49" charset="0"/>
              </a:rPr>
              <a:t>FALSE</a:t>
            </a: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rgbClr val="C00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
        <p:nvSpPr>
          <p:cNvPr id="9" name="TextBox 8"/>
          <p:cNvSpPr txBox="1"/>
          <p:nvPr/>
        </p:nvSpPr>
        <p:spPr>
          <a:xfrm>
            <a:off x="762000" y="3581400"/>
            <a:ext cx="7703047" cy="800219"/>
          </a:xfrm>
          <a:prstGeom prst="rect">
            <a:avLst/>
          </a:prstGeom>
          <a:noFill/>
          <a:ln w="19050">
            <a:solidFill>
              <a:srgbClr val="C00000"/>
            </a:solidFill>
          </a:ln>
        </p:spPr>
        <p:txBody>
          <a:bodyPr wrap="square" rtlCol="0">
            <a:spAutoFit/>
          </a:bodyPr>
          <a:lstStyle/>
          <a:p>
            <a:pPr algn="ctr"/>
            <a:r>
              <a:rPr lang="en-US" sz="2300" kern="0" dirty="0">
                <a:solidFill>
                  <a:srgbClr val="C00000"/>
                </a:solidFill>
                <a:latin typeface="Lucida Sans Typewriter" panose="020B0509030504030204" pitchFamily="49" charset="0"/>
              </a:rPr>
              <a:t>A==5</a:t>
            </a:r>
            <a:r>
              <a:rPr lang="en-US" sz="2300" dirty="0">
                <a:solidFill>
                  <a:srgbClr val="C00000"/>
                </a:solidFill>
              </a:rPr>
              <a:t> </a:t>
            </a:r>
            <a:r>
              <a:rPr lang="en-US" sz="2300" dirty="0"/>
              <a:t>asks “does A equal 5?”</a:t>
            </a:r>
          </a:p>
          <a:p>
            <a:pPr algn="ctr"/>
            <a:r>
              <a:rPr lang="en-US" sz="2300" kern="0" dirty="0">
                <a:solidFill>
                  <a:srgbClr val="C00000"/>
                </a:solidFill>
                <a:latin typeface="Lucida Sans Typewriter" panose="020B0509030504030204" pitchFamily="49" charset="0"/>
              </a:rPr>
              <a:t>A=5</a:t>
            </a:r>
            <a:r>
              <a:rPr lang="en-US" sz="2300" dirty="0"/>
              <a:t> sets the value of A to 5</a:t>
            </a:r>
          </a:p>
        </p:txBody>
      </p:sp>
    </p:spTree>
    <p:extLst>
      <p:ext uri="{BB962C8B-B14F-4D97-AF65-F5344CB8AC3E}">
        <p14:creationId xmlns:p14="http://schemas.microsoft.com/office/powerpoint/2010/main" val="2770854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
        <p:nvSpPr>
          <p:cNvPr id="8" name="Rectangle 7"/>
          <p:cNvSpPr/>
          <p:nvPr/>
        </p:nvSpPr>
        <p:spPr>
          <a:xfrm>
            <a:off x="228600" y="1219200"/>
            <a:ext cx="8458200" cy="4939814"/>
          </a:xfrm>
          <a:prstGeom prst="rect">
            <a:avLst/>
          </a:prstGeom>
        </p:spPr>
        <p:txBody>
          <a:bodyPr wrap="square">
            <a:spAutoFit/>
          </a:bodyPr>
          <a:lstStyle/>
          <a:p>
            <a:pPr marL="342900" indent="-342900">
              <a:buFont typeface="Wingdings" panose="05000000000000000000" pitchFamily="2" charset="2"/>
              <a:buChar char="q"/>
            </a:pPr>
            <a:r>
              <a:rPr lang="en-CA" sz="2100" dirty="0"/>
              <a:t>What if we don’t know the positional values of the elements we want to look at? We use conditional or logical statements!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rPr>
              <a:t># Are elements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of </a:t>
            </a:r>
            <a:r>
              <a:rPr kumimoji="0" lang="en-US" sz="2100" b="0" i="0" u="none" strike="noStrike" kern="0" cap="none" spc="0" normalizeH="0" noProof="0" dirty="0" err="1">
                <a:ln>
                  <a:noFill/>
                </a:ln>
                <a:solidFill>
                  <a:srgbClr val="008000"/>
                </a:solidFill>
                <a:effectLst/>
                <a:uLnTx/>
                <a:uFillTx/>
                <a:latin typeface="Lucida Sans Typewriter" panose="020B0509030504030204" pitchFamily="49" charset="0"/>
              </a:rPr>
              <a:t>mycols</a:t>
            </a:r>
            <a:r>
              <a:rPr kumimoji="0" lang="en-US" sz="2100" b="0" i="0" u="none" strike="noStrike" kern="0" cap="none" spc="0" normalizeH="0" noProof="0" dirty="0">
                <a:ln>
                  <a:noFill/>
                </a:ln>
                <a:solidFill>
                  <a:srgbClr val="008000"/>
                </a:solidFill>
                <a:effectLst/>
                <a:uLnTx/>
                <a:uFillTx/>
                <a:latin typeface="Lucida Sans Typewriter" panose="020B0509030504030204" pitchFamily="49" charset="0"/>
              </a:rPr>
              <a:t> equal to “blue”?</a:t>
            </a:r>
            <a:endParaRPr kumimoji="0" lang="en-US" sz="2100" b="0" i="0" u="none" strike="noStrike" kern="0" cap="none" spc="0" normalizeH="0" baseline="0" noProof="0" dirty="0">
              <a:ln>
                <a:noFill/>
              </a:ln>
              <a:solidFill>
                <a:srgbClr val="008000"/>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rPr>
              <a:t>&gt; </a:t>
            </a:r>
            <a:r>
              <a:rPr kumimoji="0" lang="en-US" sz="2100" b="0" i="0" u="none" strike="noStrike" kern="0" cap="none" spc="0" normalizeH="0" baseline="0" noProof="0" dirty="0" err="1">
                <a:ln>
                  <a:noFill/>
                </a:ln>
                <a:solidFill>
                  <a:schemeClr val="tx2"/>
                </a:solidFill>
                <a:effectLst/>
                <a:uLnTx/>
                <a:uFillTx/>
                <a:latin typeface="Lucida Sans Typewriter" panose="020B0509030504030204" pitchFamily="49" charset="0"/>
              </a:rPr>
              <a:t>mycols</a:t>
            </a:r>
            <a:r>
              <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rPr>
              <a:t>==“blue”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rPr>
              <a:t>[1] FALSE TRUE FALSE </a:t>
            </a:r>
            <a:r>
              <a:rPr kumimoji="0" lang="en-US" sz="2100" b="0" i="0" u="none" strike="noStrike" kern="0" cap="none" spc="0" normalizeH="0" baseline="0" noProof="0" dirty="0" err="1">
                <a:ln>
                  <a:noFill/>
                </a:ln>
                <a:solidFill>
                  <a:schemeClr val="tx2"/>
                </a:solidFill>
                <a:effectLst/>
                <a:uLnTx/>
                <a:uFillTx/>
                <a:latin typeface="Lucida Sans Typewriter" panose="020B0509030504030204" pitchFamily="49" charset="0"/>
              </a:rPr>
              <a:t>FALSE</a:t>
            </a:r>
            <a:endParaRPr kumimoji="0" lang="en-US" sz="21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CA" sz="2100" dirty="0"/>
              <a:t>We need to find a numeric value to use for indexing.</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Which elements of </a:t>
            </a:r>
            <a:r>
              <a:rPr lang="en-US" sz="2100" kern="0" dirty="0" err="1">
                <a:solidFill>
                  <a:srgbClr val="008000"/>
                </a:solidFill>
                <a:latin typeface="Lucida Sans Typewriter" panose="020B0509030504030204" pitchFamily="49" charset="0"/>
              </a:rPr>
              <a:t>mycols</a:t>
            </a:r>
            <a:r>
              <a:rPr lang="en-US" sz="2100" kern="0" dirty="0">
                <a:solidFill>
                  <a:srgbClr val="008000"/>
                </a:solidFill>
                <a:latin typeface="Lucida Sans Typewriter" panose="020B0509030504030204" pitchFamily="49" charset="0"/>
              </a:rPr>
              <a:t> equal to “blue”?</a:t>
            </a:r>
          </a:p>
          <a:p>
            <a:pPr lvl="0">
              <a:defRPr/>
            </a:pPr>
            <a:r>
              <a:rPr lang="en-US" sz="2100" kern="0" dirty="0">
                <a:solidFill>
                  <a:srgbClr val="C00000"/>
                </a:solidFill>
                <a:latin typeface="Lucida Sans Typewriter" panose="020B0509030504030204" pitchFamily="49" charset="0"/>
              </a:rPr>
              <a:t>&gt; which(</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lvl="0">
              <a:defRPr/>
            </a:pPr>
            <a:r>
              <a:rPr lang="en-US" sz="2100" kern="0" dirty="0">
                <a:solidFill>
                  <a:srgbClr val="C00000"/>
                </a:solidFill>
                <a:latin typeface="Lucida Sans Typewriter" panose="020B0509030504030204" pitchFamily="49" charset="0"/>
              </a:rPr>
              <a:t>[1] 2</a:t>
            </a:r>
          </a:p>
          <a:p>
            <a:pPr lvl="0">
              <a:defRPr/>
            </a:pPr>
            <a:endParaRPr lang="en-US" sz="2100" kern="0" dirty="0">
              <a:solidFill>
                <a:schemeClr val="tx2"/>
              </a:solidFill>
              <a:latin typeface="Lucida Sans Typewriter" panose="020B0509030504030204" pitchFamily="49" charset="0"/>
            </a:endParaRPr>
          </a:p>
          <a:p>
            <a:pPr marL="342900" indent="-342900">
              <a:buFont typeface="Wingdings" panose="05000000000000000000" pitchFamily="2" charset="2"/>
              <a:buChar char="q"/>
            </a:pPr>
            <a:r>
              <a:rPr lang="en-CA" sz="2100" dirty="0"/>
              <a:t>Now there are two options; </a:t>
            </a:r>
            <a:r>
              <a:rPr lang="en-CA" sz="2100" i="1" dirty="0"/>
              <a:t>hard coding</a:t>
            </a:r>
            <a:r>
              <a:rPr lang="en-CA" sz="2100" dirty="0"/>
              <a:t> versus </a:t>
            </a:r>
            <a:r>
              <a:rPr lang="en-CA" sz="2100" i="1" dirty="0"/>
              <a:t>soft coding</a:t>
            </a:r>
            <a:r>
              <a:rPr lang="en-CA" sz="2100" dirty="0"/>
              <a:t>.</a:t>
            </a:r>
          </a:p>
          <a:p>
            <a:pPr marL="0" marR="0" lvl="0" indent="0" defTabSz="914400" eaLnBrk="1" fontAlgn="auto" latinLnBrk="0" hangingPunct="1">
              <a:lnSpc>
                <a:spcPct val="100000"/>
              </a:lnSpc>
              <a:spcBef>
                <a:spcPts val="0"/>
              </a:spcBef>
              <a:spcAft>
                <a:spcPts val="0"/>
              </a:spcAft>
              <a:buClrTx/>
              <a:buSzTx/>
              <a:buFontTx/>
              <a:buNone/>
              <a:tabLst/>
              <a:defRPr/>
            </a:pPr>
            <a:endParaRPr lang="en-US" sz="2100" kern="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313835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
        <p:nvSpPr>
          <p:cNvPr id="4" name="Rectangle 3"/>
          <p:cNvSpPr/>
          <p:nvPr/>
        </p:nvSpPr>
        <p:spPr>
          <a:xfrm>
            <a:off x="228600" y="1066800"/>
            <a:ext cx="8229600" cy="3000821"/>
          </a:xfrm>
          <a:prstGeom prst="rect">
            <a:avLst/>
          </a:prstGeom>
        </p:spPr>
        <p:txBody>
          <a:bodyPr wrap="square">
            <a:spAutoFit/>
          </a:bodyPr>
          <a:lstStyle/>
          <a:p>
            <a:pPr lvl="0">
              <a:defRPr/>
            </a:pPr>
            <a:r>
              <a:rPr lang="en-CA" sz="2100" b="1" dirty="0"/>
              <a:t>Hard Coding</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Show me elements of </a:t>
            </a:r>
            <a:r>
              <a:rPr lang="en-US" sz="2100" kern="0" dirty="0" err="1">
                <a:solidFill>
                  <a:srgbClr val="008000"/>
                </a:solidFill>
                <a:latin typeface="Lucida Sans Typewriter" panose="020B0509030504030204" pitchFamily="49" charset="0"/>
              </a:rPr>
              <a:t>mycols</a:t>
            </a:r>
            <a:r>
              <a:rPr lang="en-US" sz="2100" kern="0" dirty="0">
                <a:solidFill>
                  <a:srgbClr val="008000"/>
                </a:solidFill>
                <a:latin typeface="Lucida Sans Typewriter" panose="020B0509030504030204" pitchFamily="49" charset="0"/>
              </a:rPr>
              <a:t> equal to “blue”</a:t>
            </a:r>
          </a:p>
          <a:p>
            <a:pPr lvl="0">
              <a:defRPr/>
            </a:pPr>
            <a:r>
              <a:rPr lang="en-US" sz="2100" kern="0" dirty="0">
                <a:solidFill>
                  <a:srgbClr val="C00000"/>
                </a:solidFill>
                <a:latin typeface="Lucida Sans Typewriter" panose="020B0509030504030204" pitchFamily="49" charset="0"/>
              </a:rPr>
              <a:t>&gt; which(</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lvl="0">
              <a:defRPr/>
            </a:pPr>
            <a:r>
              <a:rPr lang="en-US" sz="2100" kern="0" dirty="0">
                <a:solidFill>
                  <a:srgbClr val="C00000"/>
                </a:solidFill>
                <a:latin typeface="Lucida Sans Typewriter" panose="020B0509030504030204" pitchFamily="49" charset="0"/>
              </a:rPr>
              <a:t>[1] 2</a:t>
            </a:r>
          </a:p>
          <a:p>
            <a:pPr lvl="0">
              <a:defRPr/>
            </a:pPr>
            <a:endParaRPr lang="en-US" sz="2100" kern="0" dirty="0">
              <a:solidFill>
                <a:srgbClr val="C00000"/>
              </a:solidFill>
              <a:latin typeface="Lucida Sans Typewriter" panose="020B0509030504030204" pitchFamily="49" charset="0"/>
            </a:endParaRPr>
          </a:p>
          <a:p>
            <a:pPr lvl="0">
              <a:defRPr/>
            </a:pPr>
            <a:r>
              <a:rPr lang="en-US" sz="2100" kern="0" dirty="0">
                <a:solidFill>
                  <a:srgbClr val="C00000"/>
                </a:solidFill>
                <a:latin typeface="Lucida Sans Typewriter" panose="020B0509030504030204" pitchFamily="49" charset="0"/>
              </a:rPr>
              <a:t>&gt;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[2]</a:t>
            </a:r>
          </a:p>
          <a:p>
            <a:pPr lvl="0">
              <a:defRPr/>
            </a:pPr>
            <a:r>
              <a:rPr lang="en-US" sz="2100" kern="0" dirty="0">
                <a:solidFill>
                  <a:srgbClr val="C00000"/>
                </a:solidFill>
                <a:latin typeface="Lucida Sans Typewriter" panose="020B0509030504030204" pitchFamily="49" charset="0"/>
              </a:rPr>
              <a:t>[1] “blue”</a:t>
            </a:r>
          </a:p>
          <a:p>
            <a:pPr lvl="0">
              <a:defRPr/>
            </a:pPr>
            <a:endParaRPr lang="en-US" sz="2100" kern="0" dirty="0">
              <a:solidFill>
                <a:schemeClr val="tx2"/>
              </a:solidFill>
              <a:latin typeface="Lucida Sans Typewriter" panose="020B0509030504030204" pitchFamily="49" charset="0"/>
            </a:endParaRPr>
          </a:p>
        </p:txBody>
      </p:sp>
      <p:sp>
        <p:nvSpPr>
          <p:cNvPr id="7" name="Rectangle 6"/>
          <p:cNvSpPr/>
          <p:nvPr/>
        </p:nvSpPr>
        <p:spPr>
          <a:xfrm>
            <a:off x="228600" y="3838813"/>
            <a:ext cx="8632371" cy="3323987"/>
          </a:xfrm>
          <a:prstGeom prst="rect">
            <a:avLst/>
          </a:prstGeom>
        </p:spPr>
        <p:txBody>
          <a:bodyPr wrap="square">
            <a:spAutoFit/>
          </a:bodyPr>
          <a:lstStyle/>
          <a:p>
            <a:pPr lvl="0">
              <a:defRPr/>
            </a:pPr>
            <a:r>
              <a:rPr lang="en-CA" sz="2100" b="1" dirty="0"/>
              <a:t>Soft Coding</a:t>
            </a:r>
          </a:p>
          <a:p>
            <a:pPr lvl="0">
              <a:defRPr/>
            </a:pPr>
            <a:endParaRPr lang="en-US" sz="2100" kern="0" dirty="0">
              <a:solidFill>
                <a:schemeClr val="tx2"/>
              </a:solidFill>
              <a:latin typeface="Lucida Sans Typewriter" panose="020B0509030504030204" pitchFamily="49" charset="0"/>
            </a:endParaRPr>
          </a:p>
          <a:p>
            <a:pPr lvl="0">
              <a:defRPr/>
            </a:pPr>
            <a:r>
              <a:rPr lang="en-US" sz="2100" kern="0" dirty="0">
                <a:solidFill>
                  <a:srgbClr val="008000"/>
                </a:solidFill>
                <a:latin typeface="Lucida Sans Typewriter" panose="020B0509030504030204" pitchFamily="49" charset="0"/>
              </a:rPr>
              <a:t># Show me elements of </a:t>
            </a:r>
            <a:r>
              <a:rPr lang="en-US" sz="2100" kern="0" dirty="0" err="1">
                <a:solidFill>
                  <a:srgbClr val="008000"/>
                </a:solidFill>
                <a:latin typeface="Lucida Sans Typewriter" panose="020B0509030504030204" pitchFamily="49" charset="0"/>
              </a:rPr>
              <a:t>mycols</a:t>
            </a:r>
            <a:r>
              <a:rPr lang="en-US" sz="2100" kern="0" dirty="0">
                <a:solidFill>
                  <a:srgbClr val="008000"/>
                </a:solidFill>
                <a:latin typeface="Lucida Sans Typewriter" panose="020B0509030504030204" pitchFamily="49" charset="0"/>
              </a:rPr>
              <a:t> equal to “blue”</a:t>
            </a:r>
          </a:p>
          <a:p>
            <a:pPr lvl="0">
              <a:defRPr/>
            </a:pPr>
            <a:r>
              <a:rPr lang="en-US" sz="2100" kern="0" dirty="0">
                <a:solidFill>
                  <a:srgbClr val="C00000"/>
                </a:solidFill>
                <a:latin typeface="Lucida Sans Typewriter" panose="020B0509030504030204" pitchFamily="49" charset="0"/>
              </a:rPr>
              <a:t>&gt;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[which(</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a:defRPr/>
            </a:pPr>
            <a:r>
              <a:rPr lang="en-US" sz="2100" kern="0" dirty="0">
                <a:solidFill>
                  <a:srgbClr val="C00000"/>
                </a:solidFill>
                <a:latin typeface="Lucida Sans Typewriter" panose="020B0509030504030204" pitchFamily="49" charset="0"/>
              </a:rPr>
              <a:t>[1] “blue”</a:t>
            </a:r>
          </a:p>
          <a:p>
            <a:pPr lvl="0">
              <a:defRPr/>
            </a:pPr>
            <a:endParaRPr lang="en-US" sz="2100" kern="0" dirty="0">
              <a:solidFill>
                <a:srgbClr val="C00000"/>
              </a:solidFill>
              <a:latin typeface="Lucida Sans Typewriter" panose="020B0509030504030204" pitchFamily="49" charset="0"/>
            </a:endParaRPr>
          </a:p>
          <a:p>
            <a:pPr lvl="0">
              <a:defRPr/>
            </a:pPr>
            <a:r>
              <a:rPr lang="en-US" sz="2100" kern="0" dirty="0">
                <a:solidFill>
                  <a:srgbClr val="C00000"/>
                </a:solidFill>
                <a:latin typeface="Lucida Sans Typewriter" panose="020B0509030504030204" pitchFamily="49" charset="0"/>
              </a:rPr>
              <a:t>&gt; </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a:t>
            </a:r>
            <a:r>
              <a:rPr lang="en-US" sz="2100" kern="0" dirty="0" err="1">
                <a:solidFill>
                  <a:srgbClr val="C00000"/>
                </a:solidFill>
                <a:latin typeface="Lucida Sans Typewriter" panose="020B0509030504030204" pitchFamily="49" charset="0"/>
              </a:rPr>
              <a:t>mycols</a:t>
            </a:r>
            <a:r>
              <a:rPr lang="en-US" sz="2100" kern="0" dirty="0">
                <a:solidFill>
                  <a:srgbClr val="C00000"/>
                </a:solidFill>
                <a:latin typeface="Lucida Sans Typewriter" panose="020B0509030504030204" pitchFamily="49" charset="0"/>
              </a:rPr>
              <a:t>==“blue”]</a:t>
            </a:r>
          </a:p>
          <a:p>
            <a:pPr>
              <a:defRPr/>
            </a:pPr>
            <a:r>
              <a:rPr lang="en-US" sz="2100" kern="0" dirty="0">
                <a:solidFill>
                  <a:srgbClr val="C00000"/>
                </a:solidFill>
                <a:latin typeface="Lucida Sans Typewriter" panose="020B0509030504030204" pitchFamily="49" charset="0"/>
              </a:rPr>
              <a:t>[1] “blue”</a:t>
            </a:r>
          </a:p>
          <a:p>
            <a:pPr lvl="0">
              <a:defRPr/>
            </a:pPr>
            <a:endParaRPr lang="en-US" sz="2100" kern="0" dirty="0">
              <a:solidFill>
                <a:srgbClr val="C00000"/>
              </a:solidFill>
              <a:latin typeface="Lucida Sans Typewriter" panose="020B0509030504030204" pitchFamily="49" charset="0"/>
            </a:endParaRPr>
          </a:p>
          <a:p>
            <a:pPr lvl="0">
              <a:defRPr/>
            </a:pPr>
            <a:endParaRPr lang="en-US" sz="2100" kern="0" dirty="0">
              <a:solidFill>
                <a:schemeClr val="tx2"/>
              </a:solidFill>
              <a:latin typeface="Lucida Sans Typewriter" panose="020B0509030504030204" pitchFamily="49" charset="0"/>
            </a:endParaRPr>
          </a:p>
        </p:txBody>
      </p:sp>
    </p:spTree>
    <p:extLst>
      <p:ext uri="{BB962C8B-B14F-4D97-AF65-F5344CB8AC3E}">
        <p14:creationId xmlns:p14="http://schemas.microsoft.com/office/powerpoint/2010/main" val="2114870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066800"/>
            <a:ext cx="8686800" cy="286232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View elements in </a:t>
            </a:r>
            <a:r>
              <a:rPr kumimoji="0" lang="en-US" sz="2000" b="0" i="0" u="none" strike="noStrike" kern="0" cap="none" spc="0" normalizeH="0" baseline="0" noProof="0" dirty="0" err="1">
                <a:ln>
                  <a:noFill/>
                </a:ln>
                <a:solidFill>
                  <a:srgbClr val="008000"/>
                </a:solidFill>
                <a:effectLst/>
                <a:uLnTx/>
                <a:uFillTx/>
                <a:latin typeface="Lucida Sans Typewriter" panose="020B0509030504030204" pitchFamily="49" charset="0"/>
              </a:rPr>
              <a:t>mycols</a:t>
            </a: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that are either “blue” 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“green”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mycols</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 %in% c(“</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blue”,”green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[1] “blue” “green”</a:t>
            </a:r>
          </a:p>
          <a:p>
            <a:pPr lvl="0">
              <a:defRPr/>
            </a:pPr>
            <a:endParaRPr lang="en-US" sz="2000" kern="0" dirty="0">
              <a:solidFill>
                <a:schemeClr val="tx2"/>
              </a:solidFill>
              <a:latin typeface="Lucida Sans Typewriter" panose="020B0509030504030204" pitchFamily="49" charset="0"/>
            </a:endParaRPr>
          </a:p>
          <a:p>
            <a:pPr lvl="0">
              <a:defRPr/>
            </a:pPr>
            <a:r>
              <a:rPr lang="en-US" sz="2000" kern="0" dirty="0">
                <a:solidFill>
                  <a:srgbClr val="008000"/>
                </a:solidFill>
                <a:latin typeface="Lucida Sans Typewriter" panose="020B0509030504030204" pitchFamily="49" charset="0"/>
              </a:rPr>
              <a:t># View elements in </a:t>
            </a:r>
            <a:r>
              <a:rPr lang="en-US" sz="2000" kern="0" dirty="0" err="1">
                <a:solidFill>
                  <a:srgbClr val="008000"/>
                </a:solidFill>
                <a:latin typeface="Lucida Sans Typewriter" panose="020B0509030504030204" pitchFamily="49" charset="0"/>
              </a:rPr>
              <a:t>mycols</a:t>
            </a:r>
            <a:r>
              <a:rPr lang="en-US" sz="2000" kern="0" dirty="0">
                <a:solidFill>
                  <a:srgbClr val="008000"/>
                </a:solidFill>
                <a:latin typeface="Lucida Sans Typewriter" panose="020B0509030504030204" pitchFamily="49" charset="0"/>
              </a:rPr>
              <a:t> that are not equal to “red”</a:t>
            </a:r>
          </a:p>
          <a:p>
            <a:pPr lvl="0">
              <a:defRPr/>
            </a:pPr>
            <a:r>
              <a:rPr lang="en-US" sz="2000" kern="0" dirty="0">
                <a:solidFill>
                  <a:srgbClr val="C00000"/>
                </a:solidFill>
                <a:latin typeface="Lucida Sans Typewriter" panose="020B0509030504030204" pitchFamily="49" charset="0"/>
              </a:rPr>
              <a:t>&gt; </a:t>
            </a:r>
            <a:r>
              <a:rPr lang="en-US" sz="2000" kern="0" dirty="0" err="1">
                <a:solidFill>
                  <a:srgbClr val="C00000"/>
                </a:solidFill>
                <a:latin typeface="Lucida Sans Typewriter" panose="020B0509030504030204" pitchFamily="49" charset="0"/>
              </a:rPr>
              <a:t>mycols</a:t>
            </a:r>
            <a:r>
              <a:rPr lang="en-US" sz="2000" kern="0" dirty="0">
                <a:solidFill>
                  <a:srgbClr val="C00000"/>
                </a:solidFill>
                <a:latin typeface="Lucida Sans Typewriter" panose="020B0509030504030204" pitchFamily="49" charset="0"/>
              </a:rPr>
              <a:t>[!</a:t>
            </a:r>
            <a:r>
              <a:rPr lang="en-US" sz="2000" kern="0" dirty="0" err="1">
                <a:solidFill>
                  <a:srgbClr val="C00000"/>
                </a:solidFill>
                <a:latin typeface="Lucida Sans Typewriter" panose="020B0509030504030204" pitchFamily="49" charset="0"/>
              </a:rPr>
              <a:t>mycols</a:t>
            </a:r>
            <a:r>
              <a:rPr lang="en-US" sz="2000" kern="0" dirty="0">
                <a:solidFill>
                  <a:srgbClr val="C00000"/>
                </a:solidFill>
                <a:latin typeface="Lucida Sans Typewriter" panose="020B0509030504030204" pitchFamily="49" charset="0"/>
              </a:rPr>
              <a:t>==“red”]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[1] “blue” “yellow” “green”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p:txBody>
      </p:sp>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Tree>
    <p:extLst>
      <p:ext uri="{BB962C8B-B14F-4D97-AF65-F5344CB8AC3E}">
        <p14:creationId xmlns:p14="http://schemas.microsoft.com/office/powerpoint/2010/main" val="1548990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066800"/>
            <a:ext cx="8686800" cy="501675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Create a vector called </a:t>
            </a:r>
            <a:r>
              <a:rPr kumimoji="0" lang="en-US" sz="2000" b="0" i="0" u="none" strike="noStrike" kern="0" cap="none" spc="0" normalizeH="0" baseline="0" noProof="0" dirty="0" err="1">
                <a:ln>
                  <a:noFill/>
                </a:ln>
                <a:solidFill>
                  <a:srgbClr val="008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containing all integers from 1 to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&lt;-1:10</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a:p>
            <a:pPr lvl="0"/>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View </a:t>
            </a:r>
            <a:r>
              <a:rPr lang="en-US" sz="2000" kern="0" dirty="0">
                <a:solidFill>
                  <a:srgbClr val="008000"/>
                </a:solidFill>
                <a:latin typeface="Lucida Sans Typewriter" panose="020B0509030504030204" pitchFamily="49" charset="0"/>
              </a:rPr>
              <a:t>elements</a:t>
            </a:r>
            <a:r>
              <a:rPr kumimoji="0" lang="en-US" sz="2000" b="0" i="0" u="none" strike="noStrike" kern="0" cap="none" spc="0" normalizeH="0" baseline="0" noProof="0" dirty="0">
                <a:ln>
                  <a:noFill/>
                </a:ln>
                <a:solidFill>
                  <a:srgbClr val="008000"/>
                </a:solidFill>
                <a:effectLst/>
                <a:uLnTx/>
                <a:uFillTx/>
                <a:latin typeface="Lucida Sans Typewriter" panose="020B0509030504030204" pitchFamily="49" charset="0"/>
              </a:rPr>
              <a:t> greater than or equal to 8</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&gt;=8]</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[1] 8 9 10</a:t>
            </a:r>
          </a:p>
          <a:p>
            <a:endParaRPr lang="en-US" sz="2000" kern="0" dirty="0">
              <a:solidFill>
                <a:schemeClr val="tx2"/>
              </a:solidFill>
              <a:latin typeface="Lucida Sans Typewriter" panose="020B0509030504030204" pitchFamily="49" charset="0"/>
            </a:endParaRPr>
          </a:p>
          <a:p>
            <a:r>
              <a:rPr lang="en-US" sz="2000" kern="0" dirty="0">
                <a:solidFill>
                  <a:srgbClr val="008000"/>
                </a:solidFill>
                <a:latin typeface="Lucida Sans Typewriter" panose="020B0509030504030204" pitchFamily="49" charset="0"/>
              </a:rPr>
              <a:t># View elements less than 5 and greater than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&lt;5 &amp; </a:t>
            </a:r>
            <a:r>
              <a:rPr kumimoji="0" lang="en-US" sz="2000" b="0" i="0" u="none" strike="noStrike" kern="0" cap="none" spc="0" normalizeH="0" baseline="0" noProof="0" dirty="0" err="1">
                <a:ln>
                  <a:noFill/>
                </a:ln>
                <a:solidFill>
                  <a:srgbClr val="C00000"/>
                </a:solidFill>
                <a:effectLst/>
                <a:uLnTx/>
                <a:uFillTx/>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&gt;2]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Lucida Sans Typewriter" panose="020B0509030504030204" pitchFamily="49" charset="0"/>
              </a:rPr>
              <a:t>&gt; [1] 3 4</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a:p>
            <a:r>
              <a:rPr lang="en-US" sz="2000" kern="0" dirty="0">
                <a:solidFill>
                  <a:srgbClr val="008000"/>
                </a:solidFill>
                <a:latin typeface="Lucida Sans Typewriter" panose="020B0509030504030204" pitchFamily="49" charset="0"/>
              </a:rPr>
              <a:t># View elements less than 3 or greater than 9</a:t>
            </a:r>
          </a:p>
          <a:p>
            <a:pPr lvl="0">
              <a:defRPr/>
            </a:pPr>
            <a:r>
              <a:rPr lang="en-US" sz="2000" kern="0" dirty="0">
                <a:solidFill>
                  <a:srgbClr val="C00000"/>
                </a:solidFill>
                <a:latin typeface="Lucida Sans Typewriter" panose="020B0509030504030204" pitchFamily="49" charset="0"/>
              </a:rPr>
              <a:t>&gt; </a:t>
            </a:r>
            <a:r>
              <a:rPr lang="en-US" sz="2000" kern="0" dirty="0" err="1">
                <a:solidFill>
                  <a:srgbClr val="C00000"/>
                </a:solidFill>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a:t>
            </a:r>
            <a:r>
              <a:rPr lang="en-US" sz="2000" kern="0" dirty="0" err="1">
                <a:solidFill>
                  <a:srgbClr val="C00000"/>
                </a:solidFill>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&lt;3 | </a:t>
            </a:r>
            <a:r>
              <a:rPr lang="en-US" sz="2000" kern="0" dirty="0" err="1">
                <a:solidFill>
                  <a:srgbClr val="C00000"/>
                </a:solidFill>
                <a:latin typeface="Lucida Sans Typewriter" panose="020B0509030504030204" pitchFamily="49" charset="0"/>
              </a:rPr>
              <a:t>one_ten</a:t>
            </a:r>
            <a:r>
              <a:rPr lang="en-US" sz="2000" kern="0" dirty="0">
                <a:solidFill>
                  <a:srgbClr val="C00000"/>
                </a:solidFill>
                <a:latin typeface="Lucida Sans Typewriter" panose="020B0509030504030204" pitchFamily="49" charset="0"/>
              </a:rPr>
              <a:t>&gt;9]</a:t>
            </a:r>
          </a:p>
          <a:p>
            <a:pPr lvl="0">
              <a:defRPr/>
            </a:pPr>
            <a:r>
              <a:rPr lang="en-US" sz="2000" kern="0" dirty="0">
                <a:solidFill>
                  <a:srgbClr val="C00000"/>
                </a:solidFill>
                <a:latin typeface="Lucida Sans Typewriter" panose="020B0509030504030204" pitchFamily="49" charset="0"/>
              </a:rPr>
              <a:t>&gt; [1] 1 2 10</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chemeClr val="tx2"/>
              </a:solidFill>
              <a:effectLst/>
              <a:uLnTx/>
              <a:uFillTx/>
              <a:latin typeface="Lucida Sans Typewriter" panose="020B0509030504030204" pitchFamily="49" charset="0"/>
            </a:endParaRPr>
          </a:p>
        </p:txBody>
      </p:sp>
      <p:sp>
        <p:nvSpPr>
          <p:cNvPr id="6" name="Title 1"/>
          <p:cNvSpPr>
            <a:spLocks noGrp="1"/>
          </p:cNvSpPr>
          <p:nvPr>
            <p:ph type="title"/>
          </p:nvPr>
        </p:nvSpPr>
        <p:spPr>
          <a:xfrm>
            <a:off x="457200" y="76200"/>
            <a:ext cx="8382000" cy="837882"/>
          </a:xfrm>
        </p:spPr>
        <p:txBody>
          <a:bodyPr>
            <a:normAutofit/>
          </a:bodyPr>
          <a:lstStyle/>
          <a:p>
            <a:r>
              <a:rPr lang="en-CA" dirty="0">
                <a:solidFill>
                  <a:srgbClr val="C00000"/>
                </a:solidFill>
              </a:rPr>
              <a:t>R basics: </a:t>
            </a:r>
            <a:r>
              <a:rPr lang="en-CA" sz="3000" dirty="0">
                <a:solidFill>
                  <a:srgbClr val="C00000"/>
                </a:solidFill>
              </a:rPr>
              <a:t>conditional indexing</a:t>
            </a:r>
          </a:p>
        </p:txBody>
      </p:sp>
    </p:spTree>
    <p:extLst>
      <p:ext uri="{BB962C8B-B14F-4D97-AF65-F5344CB8AC3E}">
        <p14:creationId xmlns:p14="http://schemas.microsoft.com/office/powerpoint/2010/main" val="33739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620000" cy="4983163"/>
          </a:xfrm>
        </p:spPr>
        <p:txBody>
          <a:bodyPr>
            <a:normAutofit/>
          </a:bodyPr>
          <a:lstStyle/>
          <a:p>
            <a:pPr marL="457200" indent="-457200">
              <a:buFont typeface="Wingdings" panose="05000000000000000000" pitchFamily="2" charset="2"/>
              <a:buChar char="q"/>
            </a:pPr>
            <a:r>
              <a:rPr lang="en-US" dirty="0" err="1" smtClean="0"/>
              <a:t>RStudio</a:t>
            </a:r>
            <a:endParaRPr lang="en-US" dirty="0"/>
          </a:p>
          <a:p>
            <a:pPr marL="457200" indent="-457200">
              <a:buFont typeface="Wingdings" panose="05000000000000000000" pitchFamily="2" charset="2"/>
              <a:buChar char="q"/>
            </a:pPr>
            <a:r>
              <a:rPr lang="en-US" dirty="0" smtClean="0"/>
              <a:t>Learning </a:t>
            </a:r>
            <a:r>
              <a:rPr lang="en-US" dirty="0"/>
              <a:t>a new language – “R”</a:t>
            </a:r>
          </a:p>
          <a:p>
            <a:pPr marL="914400" lvl="1" indent="-457200">
              <a:buClr>
                <a:schemeClr val="tx1"/>
              </a:buClr>
              <a:buFont typeface="Wingdings" panose="05000000000000000000" pitchFamily="2" charset="2"/>
              <a:buChar char="§"/>
            </a:pPr>
            <a:r>
              <a:rPr lang="en-US" b="0" dirty="0"/>
              <a:t>Basic vocabulary</a:t>
            </a:r>
          </a:p>
          <a:p>
            <a:pPr marL="914400" lvl="1" indent="-457200">
              <a:buClr>
                <a:schemeClr val="tx1"/>
              </a:buClr>
              <a:buFont typeface="Wingdings" panose="05000000000000000000" pitchFamily="2" charset="2"/>
              <a:buChar char="§"/>
            </a:pPr>
            <a:r>
              <a:rPr lang="en-US" dirty="0"/>
              <a:t>Core concepts</a:t>
            </a:r>
            <a:endParaRPr lang="en-US" b="0" dirty="0"/>
          </a:p>
          <a:p>
            <a:pPr marL="914400" lvl="1" indent="-457200">
              <a:buClr>
                <a:schemeClr val="tx1"/>
              </a:buClr>
              <a:buFont typeface="Wingdings" panose="05000000000000000000" pitchFamily="2" charset="2"/>
              <a:buChar char="§"/>
            </a:pPr>
            <a:r>
              <a:rPr lang="en-US" dirty="0"/>
              <a:t>Simple and conditional indexing</a:t>
            </a:r>
            <a:endParaRPr lang="en-US" b="0" dirty="0"/>
          </a:p>
          <a:p>
            <a:pPr marL="457200" indent="-457200">
              <a:buClr>
                <a:schemeClr val="tx1"/>
              </a:buClr>
              <a:buFont typeface="Wingdings" panose="05000000000000000000" pitchFamily="2" charset="2"/>
              <a:buChar char="q"/>
            </a:pPr>
            <a:r>
              <a:rPr lang="en-US" dirty="0"/>
              <a:t>It’s all about script clarity!</a:t>
            </a:r>
          </a:p>
          <a:p>
            <a:pPr marL="914400" lvl="1" indent="-457200">
              <a:buClr>
                <a:schemeClr val="tx1"/>
              </a:buClr>
              <a:buFont typeface="Wingdings" panose="05000000000000000000" pitchFamily="2" charset="2"/>
              <a:buChar char="§"/>
            </a:pPr>
            <a:r>
              <a:rPr lang="en-US" dirty="0"/>
              <a:t>How to stay organized</a:t>
            </a:r>
          </a:p>
          <a:p>
            <a:pPr marL="914400" lvl="1" indent="-457200">
              <a:buClr>
                <a:schemeClr val="tx1"/>
              </a:buClr>
              <a:buFont typeface="Wingdings" panose="05000000000000000000" pitchFamily="2" charset="2"/>
              <a:buChar char="§"/>
            </a:pPr>
            <a:r>
              <a:rPr lang="en-US" b="0" dirty="0"/>
              <a:t># Commenting your code</a:t>
            </a:r>
          </a:p>
          <a:p>
            <a:pPr marL="914400" lvl="1" indent="-457200">
              <a:buClr>
                <a:schemeClr val="tx1"/>
              </a:buClr>
              <a:buFont typeface="Wingdings" panose="05000000000000000000" pitchFamily="2" charset="2"/>
              <a:buChar char="§"/>
            </a:pPr>
            <a:r>
              <a:rPr lang="en-US" b="0" dirty="0"/>
              <a:t># ---- Creating Sections ----</a:t>
            </a:r>
            <a:endParaRPr lang="en-US" dirty="0"/>
          </a:p>
        </p:txBody>
      </p:sp>
      <p:sp>
        <p:nvSpPr>
          <p:cNvPr id="5" name="Title 1"/>
          <p:cNvSpPr txBox="1">
            <a:spLocks/>
          </p:cNvSpPr>
          <p:nvPr/>
        </p:nvSpPr>
        <p:spPr>
          <a:xfrm>
            <a:off x="228600" y="0"/>
            <a:ext cx="8077200" cy="914082"/>
          </a:xfrm>
          <a:prstGeom prst="rect">
            <a:avLst/>
          </a:prstGeom>
        </p:spPr>
        <p:txBody>
          <a:bodyPr vert="horz" lIns="91440" tIns="45720" rIns="91440" bIns="45720"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US" dirty="0" smtClean="0">
                <a:solidFill>
                  <a:srgbClr val="C00000"/>
                </a:solidFill>
              </a:rPr>
              <a:t>Getting </a:t>
            </a:r>
            <a:r>
              <a:rPr lang="en-US" dirty="0">
                <a:solidFill>
                  <a:srgbClr val="C00000"/>
                </a:solidFill>
              </a:rPr>
              <a:t>Started with R</a:t>
            </a:r>
          </a:p>
        </p:txBody>
      </p:sp>
    </p:spTree>
    <p:extLst>
      <p:ext uri="{BB962C8B-B14F-4D97-AF65-F5344CB8AC3E}">
        <p14:creationId xmlns:p14="http://schemas.microsoft.com/office/powerpoint/2010/main" val="3297425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r>
              <a:rPr lang="en-CA" dirty="0"/>
              <a:t>(A) Create an object called </a:t>
            </a:r>
            <a:r>
              <a:rPr lang="en-CA" dirty="0" err="1">
                <a:solidFill>
                  <a:srgbClr val="C00000"/>
                </a:solidFill>
                <a:latin typeface="Lucida Sans Typewriter" panose="020B0509030504030204" pitchFamily="49" charset="0"/>
              </a:rPr>
              <a:t>numvals</a:t>
            </a:r>
            <a:r>
              <a:rPr lang="en-CA" dirty="0"/>
              <a:t> consisting of a vector of numeric elements generated from a function; try using either </a:t>
            </a:r>
            <a:r>
              <a:rPr lang="en-CA" dirty="0" err="1">
                <a:solidFill>
                  <a:srgbClr val="C00000"/>
                </a:solidFill>
                <a:latin typeface="Lucida Sans Typewriter" panose="020B0509030504030204" pitchFamily="49" charset="0"/>
              </a:rPr>
              <a:t>seq</a:t>
            </a:r>
            <a:r>
              <a:rPr lang="en-CA" dirty="0">
                <a:solidFill>
                  <a:srgbClr val="C00000"/>
                </a:solidFill>
                <a:latin typeface="Lucida Sans Typewriter" panose="020B0509030504030204" pitchFamily="49" charset="0"/>
              </a:rPr>
              <a:t>()</a:t>
            </a:r>
            <a:r>
              <a:rPr lang="en-CA" dirty="0"/>
              <a:t> or</a:t>
            </a:r>
            <a:r>
              <a:rPr lang="en-CA" dirty="0">
                <a:solidFill>
                  <a:srgbClr val="C00000"/>
                </a:solidFill>
              </a:rPr>
              <a:t> </a:t>
            </a:r>
            <a:r>
              <a:rPr lang="en-CA" dirty="0" err="1">
                <a:solidFill>
                  <a:srgbClr val="C00000"/>
                </a:solidFill>
                <a:latin typeface="Lucida Sans Typewriter" panose="020B0509030504030204" pitchFamily="49" charset="0"/>
              </a:rPr>
              <a:t>rnorm</a:t>
            </a:r>
            <a:r>
              <a:rPr lang="en-CA" dirty="0">
                <a:solidFill>
                  <a:srgbClr val="C00000"/>
                </a:solidFill>
                <a:latin typeface="Lucida Sans Typewriter" panose="020B0509030504030204" pitchFamily="49" charset="0"/>
              </a:rPr>
              <a:t>()</a:t>
            </a:r>
          </a:p>
          <a:p>
            <a:endParaRPr lang="en-CA" dirty="0"/>
          </a:p>
          <a:p>
            <a:r>
              <a:rPr lang="en-CA" dirty="0"/>
              <a:t>(B) Take a good look at your object</a:t>
            </a:r>
          </a:p>
          <a:p>
            <a:r>
              <a:rPr lang="en-CA" dirty="0"/>
              <a:t>Try out these functions:</a:t>
            </a:r>
          </a:p>
          <a:p>
            <a:r>
              <a:rPr lang="en-CA" dirty="0">
                <a:solidFill>
                  <a:srgbClr val="C00000"/>
                </a:solidFill>
                <a:latin typeface="Lucida Sans Typewriter" panose="020B0509030504030204" pitchFamily="49" charset="0"/>
              </a:rPr>
              <a:t>length()	max()		sort()</a:t>
            </a:r>
          </a:p>
          <a:p>
            <a:r>
              <a:rPr lang="en-CA" dirty="0">
                <a:solidFill>
                  <a:srgbClr val="C00000"/>
                </a:solidFill>
                <a:latin typeface="Lucida Sans Typewriter" panose="020B0509030504030204" pitchFamily="49" charset="0"/>
              </a:rPr>
              <a:t>unique()	min()		quantile()</a:t>
            </a:r>
          </a:p>
          <a:p>
            <a:endParaRPr lang="en-CA" dirty="0"/>
          </a:p>
          <a:p>
            <a:r>
              <a:rPr lang="en-CA" dirty="0"/>
              <a:t>(C) Find all values of </a:t>
            </a:r>
            <a:r>
              <a:rPr lang="en-CA" dirty="0" err="1">
                <a:solidFill>
                  <a:srgbClr val="C00000"/>
                </a:solidFill>
                <a:latin typeface="Lucida Sans Typewriter" panose="020B0509030504030204" pitchFamily="49" charset="0"/>
              </a:rPr>
              <a:t>numvals</a:t>
            </a:r>
            <a:r>
              <a:rPr lang="en-CA" dirty="0">
                <a:solidFill>
                  <a:schemeClr val="tx2"/>
                </a:solidFill>
                <a:latin typeface="Lucida Sans Typewriter" panose="020B0509030504030204" pitchFamily="49" charset="0"/>
              </a:rPr>
              <a:t> </a:t>
            </a:r>
            <a:r>
              <a:rPr lang="en-CA" dirty="0"/>
              <a:t>greater than the average</a:t>
            </a:r>
          </a:p>
          <a:p>
            <a:endParaRPr lang="en-CA" dirty="0"/>
          </a:p>
          <a:p>
            <a:r>
              <a:rPr lang="en-CA" dirty="0"/>
              <a:t>(D) Find all values of </a:t>
            </a:r>
            <a:r>
              <a:rPr lang="en-CA" dirty="0" err="1">
                <a:solidFill>
                  <a:srgbClr val="C00000"/>
                </a:solidFill>
                <a:latin typeface="Lucida Sans Typewriter" panose="020B0509030504030204" pitchFamily="49" charset="0"/>
              </a:rPr>
              <a:t>numvals</a:t>
            </a:r>
            <a:r>
              <a:rPr lang="en-CA" dirty="0">
                <a:solidFill>
                  <a:schemeClr val="tx2"/>
                </a:solidFill>
                <a:latin typeface="Lucida Sans Typewriter" panose="020B0509030504030204" pitchFamily="49" charset="0"/>
              </a:rPr>
              <a:t> </a:t>
            </a:r>
            <a:r>
              <a:rPr lang="en-CA" dirty="0"/>
              <a:t>that are in the top 10%. Store these values in an object called </a:t>
            </a:r>
            <a:r>
              <a:rPr lang="en-CA" dirty="0" err="1">
                <a:solidFill>
                  <a:srgbClr val="C00000"/>
                </a:solidFill>
                <a:latin typeface="Lucida Sans Typewriter" panose="020B0509030504030204" pitchFamily="49" charset="0"/>
              </a:rPr>
              <a:t>topvals</a:t>
            </a:r>
            <a:endParaRPr lang="en-CA" dirty="0">
              <a:solidFill>
                <a:srgbClr val="C00000"/>
              </a:solidFill>
            </a:endParaRPr>
          </a:p>
          <a:p>
            <a:r>
              <a:rPr lang="en-CA" dirty="0"/>
              <a:t>	(Hint: </a:t>
            </a:r>
            <a:r>
              <a:rPr lang="en-CA" dirty="0">
                <a:solidFill>
                  <a:srgbClr val="C00000"/>
                </a:solidFill>
                <a:latin typeface="Lucida Sans Typewriter" panose="020B0509030504030204" pitchFamily="49" charset="0"/>
              </a:rPr>
              <a:t>quantile()</a:t>
            </a:r>
            <a:r>
              <a:rPr lang="en-CA" dirty="0">
                <a:solidFill>
                  <a:schemeClr val="tx2"/>
                </a:solidFill>
                <a:latin typeface="Lucida Sans Typewriter" panose="020B0509030504030204" pitchFamily="49" charset="0"/>
              </a:rPr>
              <a:t> </a:t>
            </a:r>
            <a:r>
              <a:rPr lang="en-CA" dirty="0"/>
              <a:t>.. change a default argument!)</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1.4</a:t>
            </a:r>
          </a:p>
        </p:txBody>
      </p:sp>
      <p:sp>
        <p:nvSpPr>
          <p:cNvPr id="5" name="TextBox 4"/>
          <p:cNvSpPr txBox="1"/>
          <p:nvPr/>
        </p:nvSpPr>
        <p:spPr>
          <a:xfrm>
            <a:off x="5334000" y="6305490"/>
            <a:ext cx="3519094" cy="400110"/>
          </a:xfrm>
          <a:prstGeom prst="rect">
            <a:avLst/>
          </a:prstGeom>
          <a:solidFill>
            <a:schemeClr val="bg1"/>
          </a:solidFill>
          <a:ln w="38100">
            <a:solidFill>
              <a:srgbClr val="7030A0"/>
            </a:solidFill>
          </a:ln>
        </p:spPr>
        <p:txBody>
          <a:bodyPr wrap="square" rtlCol="0">
            <a:spAutoFit/>
          </a:bodyPr>
          <a:lstStyle/>
          <a:p>
            <a:pPr algn="ctr"/>
            <a:r>
              <a:rPr lang="en-CA" sz="2000" dirty="0">
                <a:solidFill>
                  <a:srgbClr val="7030A0"/>
                </a:solidFill>
              </a:rPr>
              <a:t>End </a:t>
            </a:r>
            <a:r>
              <a:rPr lang="en-CA" sz="2000" b="1" dirty="0">
                <a:solidFill>
                  <a:srgbClr val="7030A0"/>
                </a:solidFill>
              </a:rPr>
              <a:t>CodeAlong1.R</a:t>
            </a:r>
            <a:endParaRPr lang="en-CA" sz="2000" b="1" i="1" dirty="0">
              <a:solidFill>
                <a:srgbClr val="7030A0"/>
              </a:solidFill>
            </a:endParaRPr>
          </a:p>
        </p:txBody>
      </p:sp>
    </p:spTree>
    <p:extLst>
      <p:ext uri="{BB962C8B-B14F-4D97-AF65-F5344CB8AC3E}">
        <p14:creationId xmlns:p14="http://schemas.microsoft.com/office/powerpoint/2010/main" val="3520293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34400" cy="837882"/>
          </a:xfrm>
        </p:spPr>
        <p:txBody>
          <a:bodyPr>
            <a:normAutofit/>
          </a:bodyPr>
          <a:lstStyle/>
          <a:p>
            <a:r>
              <a:rPr lang="en-CA" sz="4000" dirty="0">
                <a:solidFill>
                  <a:srgbClr val="7030A0"/>
                </a:solidFill>
              </a:rPr>
              <a:t>best practices: </a:t>
            </a:r>
            <a:r>
              <a:rPr lang="en-CA" dirty="0">
                <a:solidFill>
                  <a:srgbClr val="7030A0"/>
                </a:solidFill>
              </a:rPr>
              <a:t>R SCRIPT</a:t>
            </a:r>
            <a:endParaRPr lang="en-CA" sz="3300" dirty="0">
              <a:solidFill>
                <a:srgbClr val="7030A0"/>
              </a:solidFill>
            </a:endParaRPr>
          </a:p>
        </p:txBody>
      </p:sp>
      <p:sp>
        <p:nvSpPr>
          <p:cNvPr id="3" name="Content Placeholder 2"/>
          <p:cNvSpPr>
            <a:spLocks noGrp="1"/>
          </p:cNvSpPr>
          <p:nvPr>
            <p:ph idx="1"/>
          </p:nvPr>
        </p:nvSpPr>
        <p:spPr>
          <a:xfrm>
            <a:off x="228600" y="1143000"/>
            <a:ext cx="8534400" cy="5486400"/>
          </a:xfrm>
        </p:spPr>
        <p:txBody>
          <a:bodyPr>
            <a:noAutofit/>
          </a:bodyPr>
          <a:lstStyle/>
          <a:p>
            <a:pPr marL="457200" indent="-457200">
              <a:buAutoNum type="arabicPeriod"/>
            </a:pPr>
            <a:r>
              <a:rPr lang="en-CA" b="0" dirty="0"/>
              <a:t>Always </a:t>
            </a:r>
            <a:r>
              <a:rPr lang="en-CA" b="0" dirty="0">
                <a:solidFill>
                  <a:srgbClr val="008000"/>
                </a:solidFill>
                <a:latin typeface="Lucida Sans Typewriter" panose="020B0509030504030204" pitchFamily="49" charset="0"/>
              </a:rPr>
              <a:t>#comment</a:t>
            </a:r>
            <a:r>
              <a:rPr lang="en-CA" b="0" dirty="0">
                <a:solidFill>
                  <a:srgbClr val="007635"/>
                </a:solidFill>
              </a:rPr>
              <a:t> </a:t>
            </a:r>
            <a:r>
              <a:rPr lang="en-CA" b="0" dirty="0"/>
              <a:t>your code! Always. Seriously… ALWAYS.</a:t>
            </a:r>
          </a:p>
          <a:p>
            <a:pPr marL="742950" lvl="1" indent="-285750">
              <a:buClrTx/>
              <a:buFont typeface="Wingdings" panose="05000000000000000000" pitchFamily="2" charset="2"/>
              <a:buChar char="§"/>
            </a:pPr>
            <a:r>
              <a:rPr lang="en-CA" sz="1700" dirty="0"/>
              <a:t>R doesn’t try to read or interpret </a:t>
            </a:r>
            <a:r>
              <a:rPr lang="en-CA" sz="1700" dirty="0">
                <a:solidFill>
                  <a:srgbClr val="008000"/>
                </a:solidFill>
                <a:latin typeface="Lucida Sans Typewriter" panose="020B0509030504030204" pitchFamily="49" charset="0"/>
              </a:rPr>
              <a:t>#comments</a:t>
            </a:r>
            <a:r>
              <a:rPr lang="en-CA" sz="1700" dirty="0"/>
              <a:t>; use them to keep track of what you are doing and why. </a:t>
            </a:r>
            <a:endParaRPr lang="en-CA" sz="1700" b="0" dirty="0"/>
          </a:p>
          <a:p>
            <a:pPr marL="457200" indent="-457200">
              <a:buAutoNum type="arabicPeriod"/>
            </a:pPr>
            <a:r>
              <a:rPr lang="en-CA" b="0" dirty="0"/>
              <a:t>Your code should have well defined sections, such as:</a:t>
            </a:r>
          </a:p>
          <a:p>
            <a:pPr marL="914400" lvl="1" indent="-457200">
              <a:buClrTx/>
              <a:buFont typeface="Wingdings" panose="05000000000000000000" pitchFamily="2" charset="2"/>
              <a:buChar char="§"/>
            </a:pPr>
            <a:r>
              <a:rPr lang="en-CA" sz="1700" b="0" dirty="0"/>
              <a:t>Description</a:t>
            </a:r>
          </a:p>
          <a:p>
            <a:pPr marL="914400" lvl="1" indent="-457200">
              <a:buClrTx/>
              <a:buFont typeface="Wingdings" panose="05000000000000000000" pitchFamily="2" charset="2"/>
              <a:buChar char="§"/>
            </a:pPr>
            <a:r>
              <a:rPr lang="en-CA" sz="1700" b="0" dirty="0"/>
              <a:t>Set Working Directory</a:t>
            </a:r>
          </a:p>
          <a:p>
            <a:pPr marL="914400" lvl="1" indent="-457200">
              <a:buClrTx/>
              <a:buFont typeface="Wingdings" panose="05000000000000000000" pitchFamily="2" charset="2"/>
              <a:buChar char="§"/>
            </a:pPr>
            <a:r>
              <a:rPr lang="en-CA" sz="1700" b="0" dirty="0"/>
              <a:t>Load Packages</a:t>
            </a:r>
          </a:p>
          <a:p>
            <a:pPr marL="914400" lvl="1" indent="-457200">
              <a:buClrTx/>
              <a:buFont typeface="Wingdings" panose="05000000000000000000" pitchFamily="2" charset="2"/>
              <a:buChar char="§"/>
            </a:pPr>
            <a:r>
              <a:rPr lang="en-CA" sz="1700" b="0" dirty="0"/>
              <a:t>Import Data</a:t>
            </a:r>
          </a:p>
          <a:p>
            <a:endParaRPr lang="en-CA" b="0" dirty="0"/>
          </a:p>
          <a:p>
            <a:r>
              <a:rPr lang="en-CA" b="0" dirty="0"/>
              <a:t>To create collapsible sections and a drop-down menu in RStudio, use:</a:t>
            </a:r>
          </a:p>
          <a:p>
            <a:r>
              <a:rPr lang="en-CA" b="0" dirty="0">
                <a:solidFill>
                  <a:srgbClr val="008000"/>
                </a:solidFill>
                <a:latin typeface="Lucida Sans Typewriter" panose="020B0509030504030204" pitchFamily="49" charset="0"/>
              </a:rPr>
              <a:t># ---- Section Title Here ----</a:t>
            </a:r>
          </a:p>
          <a:p>
            <a:endParaRPr lang="en-CA" sz="1000" b="0" dirty="0">
              <a:solidFill>
                <a:schemeClr val="tx2"/>
              </a:solidFill>
              <a:latin typeface="Lucida Sans Typewriter" panose="020B0509030504030204" pitchFamily="49" charset="0"/>
            </a:endParaRPr>
          </a:p>
          <a:p>
            <a:r>
              <a:rPr lang="en-CA" b="0" dirty="0"/>
              <a:t>You need to be aware of what objects exist in the Environment, and remember that </a:t>
            </a:r>
            <a:r>
              <a:rPr lang="en-CA" b="0" i="1" dirty="0"/>
              <a:t>order matters</a:t>
            </a:r>
            <a:r>
              <a:rPr lang="en-CA" b="0" dirty="0"/>
              <a:t>!</a:t>
            </a:r>
          </a:p>
        </p:txBody>
      </p:sp>
    </p:spTree>
    <p:extLst>
      <p:ext uri="{BB962C8B-B14F-4D97-AF65-F5344CB8AC3E}">
        <p14:creationId xmlns:p14="http://schemas.microsoft.com/office/powerpoint/2010/main" val="139935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620000" cy="6172200"/>
          </a:xfrm>
          <a:ln w="57150">
            <a:solidFill>
              <a:srgbClr val="C00000"/>
            </a:solidFill>
          </a:ln>
        </p:spPr>
        <p:txBody>
          <a:bodyPr>
            <a:normAutofit/>
          </a:bodyPr>
          <a:lstStyle/>
          <a:p>
            <a:r>
              <a:rPr lang="en-CA" dirty="0"/>
              <a:t>(A) Install R</a:t>
            </a:r>
          </a:p>
          <a:p>
            <a:r>
              <a:rPr lang="en-CA" b="0" dirty="0"/>
              <a:t>	http://cran.r-project.org/bin/windows/base/</a:t>
            </a:r>
          </a:p>
          <a:p>
            <a:endParaRPr lang="en-CA" b="0" dirty="0"/>
          </a:p>
          <a:p>
            <a:endParaRPr lang="en-CA" b="0" dirty="0"/>
          </a:p>
          <a:p>
            <a:endParaRPr lang="en-CA" b="0" dirty="0"/>
          </a:p>
          <a:p>
            <a:endParaRPr lang="en-CA" b="0" dirty="0"/>
          </a:p>
          <a:p>
            <a:endParaRPr lang="en-CA" b="0" dirty="0"/>
          </a:p>
          <a:p>
            <a:endParaRPr lang="en-CA" dirty="0"/>
          </a:p>
          <a:p>
            <a:r>
              <a:rPr lang="en-CA" dirty="0"/>
              <a:t>(B) Install RStudio</a:t>
            </a:r>
          </a:p>
          <a:p>
            <a:r>
              <a:rPr lang="en-CA" b="0" dirty="0"/>
              <a:t>	http://www.rstudio.com</a:t>
            </a:r>
          </a:p>
          <a:p>
            <a:endParaRPr lang="en-CA" dirty="0"/>
          </a:p>
          <a:p>
            <a:r>
              <a:rPr lang="en-CA" dirty="0"/>
              <a:t>(C) Open CodeAlong1.R or CodeAlong1_BLANK.R</a:t>
            </a:r>
          </a:p>
        </p:txBody>
      </p:sp>
      <p:sp>
        <p:nvSpPr>
          <p:cNvPr id="4" name="Title 1"/>
          <p:cNvSpPr>
            <a:spLocks noGrp="1"/>
          </p:cNvSpPr>
          <p:nvPr>
            <p:ph type="title"/>
          </p:nvPr>
        </p:nvSpPr>
        <p:spPr>
          <a:xfrm rot="16200000">
            <a:off x="-2743200" y="3124199"/>
            <a:ext cx="6172201" cy="685799"/>
          </a:xfrm>
        </p:spPr>
        <p:txBody>
          <a:bodyPr anchor="ctr">
            <a:normAutofit/>
          </a:bodyPr>
          <a:lstStyle/>
          <a:p>
            <a:pPr algn="ctr"/>
            <a:r>
              <a:rPr lang="en-CA" sz="2500" dirty="0">
                <a:solidFill>
                  <a:schemeClr val="tx1"/>
                </a:solidFill>
              </a:rPr>
              <a:t>Exercise 1.1</a:t>
            </a:r>
          </a:p>
        </p:txBody>
      </p:sp>
      <p:pic>
        <p:nvPicPr>
          <p:cNvPr id="6" name="Picture 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769065"/>
            <a:ext cx="32480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rotWithShape="1">
          <a:blip r:embed="rId5"/>
          <a:srcRect b="64118"/>
          <a:stretch/>
        </p:blipFill>
        <p:spPr>
          <a:xfrm>
            <a:off x="990600" y="1371600"/>
            <a:ext cx="5217209" cy="1883115"/>
          </a:xfrm>
          <a:prstGeom prst="rect">
            <a:avLst/>
          </a:prstGeom>
        </p:spPr>
      </p:pic>
    </p:spTree>
    <p:extLst>
      <p:ext uri="{BB962C8B-B14F-4D97-AF65-F5344CB8AC3E}">
        <p14:creationId xmlns:p14="http://schemas.microsoft.com/office/powerpoint/2010/main" val="416027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112179" cy="990282"/>
          </a:xfrm>
        </p:spPr>
        <p:txBody>
          <a:bodyPr>
            <a:normAutofit/>
          </a:bodyPr>
          <a:lstStyle/>
          <a:p>
            <a:pPr algn="ctr"/>
            <a:r>
              <a:rPr lang="en-CA" dirty="0">
                <a:solidFill>
                  <a:srgbClr val="C00000"/>
                </a:solidFill>
              </a:rPr>
              <a:t>Our first look at </a:t>
            </a:r>
            <a:r>
              <a:rPr lang="en-CA" dirty="0" err="1">
                <a:solidFill>
                  <a:srgbClr val="C00000"/>
                </a:solidFill>
              </a:rPr>
              <a:t>rstudio</a:t>
            </a:r>
            <a:endParaRPr lang="en-CA" dirty="0">
              <a:solidFill>
                <a:srgbClr val="C00000"/>
              </a:solidFill>
            </a:endParaRPr>
          </a:p>
        </p:txBody>
      </p:sp>
      <p:pic>
        <p:nvPicPr>
          <p:cNvPr id="5" name="Picture 4"/>
          <p:cNvPicPr>
            <a:picLocks noChangeAspect="1"/>
          </p:cNvPicPr>
          <p:nvPr/>
        </p:nvPicPr>
        <p:blipFill>
          <a:blip r:embed="rId3"/>
          <a:stretch>
            <a:fillRect/>
          </a:stretch>
        </p:blipFill>
        <p:spPr>
          <a:xfrm>
            <a:off x="438839" y="1371600"/>
            <a:ext cx="8130540" cy="4495800"/>
          </a:xfrm>
          <a:prstGeom prst="rect">
            <a:avLst/>
          </a:prstGeom>
          <a:ln w="12700">
            <a:solidFill>
              <a:schemeClr val="tx1"/>
            </a:solidFill>
          </a:ln>
        </p:spPr>
      </p:pic>
    </p:spTree>
    <p:extLst>
      <p:ext uri="{BB962C8B-B14F-4D97-AF65-F5344CB8AC3E}">
        <p14:creationId xmlns:p14="http://schemas.microsoft.com/office/powerpoint/2010/main" val="5931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112179" cy="990282"/>
          </a:xfrm>
        </p:spPr>
        <p:txBody>
          <a:bodyPr>
            <a:normAutofit/>
          </a:bodyPr>
          <a:lstStyle/>
          <a:p>
            <a:pPr algn="ctr"/>
            <a:r>
              <a:rPr lang="en-CA" dirty="0">
                <a:solidFill>
                  <a:srgbClr val="C00000"/>
                </a:solidFill>
              </a:rPr>
              <a:t>Our first look at </a:t>
            </a:r>
            <a:r>
              <a:rPr lang="en-CA" dirty="0" err="1">
                <a:solidFill>
                  <a:srgbClr val="C00000"/>
                </a:solidFill>
              </a:rPr>
              <a:t>rstudio</a:t>
            </a:r>
            <a:endParaRPr lang="en-CA" dirty="0">
              <a:solidFill>
                <a:srgbClr val="C00000"/>
              </a:solidFill>
            </a:endParaRPr>
          </a:p>
        </p:txBody>
      </p:sp>
      <p:pic>
        <p:nvPicPr>
          <p:cNvPr id="5" name="Picture 4"/>
          <p:cNvPicPr>
            <a:picLocks noChangeAspect="1"/>
          </p:cNvPicPr>
          <p:nvPr/>
        </p:nvPicPr>
        <p:blipFill>
          <a:blip r:embed="rId3"/>
          <a:stretch>
            <a:fillRect/>
          </a:stretch>
        </p:blipFill>
        <p:spPr>
          <a:xfrm>
            <a:off x="438839" y="1371600"/>
            <a:ext cx="8130540" cy="4495800"/>
          </a:xfrm>
          <a:prstGeom prst="rect">
            <a:avLst/>
          </a:prstGeom>
          <a:ln w="12700">
            <a:solidFill>
              <a:schemeClr val="tx1"/>
            </a:solidFill>
          </a:ln>
        </p:spPr>
      </p:pic>
      <p:sp>
        <p:nvSpPr>
          <p:cNvPr id="3" name="TextBox 2"/>
          <p:cNvSpPr txBox="1"/>
          <p:nvPr/>
        </p:nvSpPr>
        <p:spPr>
          <a:xfrm>
            <a:off x="928171" y="2420037"/>
            <a:ext cx="3810000" cy="923330"/>
          </a:xfrm>
          <a:prstGeom prst="rect">
            <a:avLst/>
          </a:prstGeom>
          <a:solidFill>
            <a:schemeClr val="bg1"/>
          </a:solidFill>
          <a:ln>
            <a:solidFill>
              <a:schemeClr val="tx2"/>
            </a:solidFill>
          </a:ln>
        </p:spPr>
        <p:txBody>
          <a:bodyPr wrap="square" rtlCol="0">
            <a:spAutoFit/>
          </a:bodyPr>
          <a:lstStyle/>
          <a:p>
            <a:r>
              <a:rPr lang="en-CA" dirty="0"/>
              <a:t>Source</a:t>
            </a:r>
          </a:p>
          <a:p>
            <a:r>
              <a:rPr lang="en-CA" i="1" dirty="0"/>
              <a:t>saved script file used for ongoing projects and analyses</a:t>
            </a:r>
          </a:p>
        </p:txBody>
      </p:sp>
      <p:sp>
        <p:nvSpPr>
          <p:cNvPr id="6" name="TextBox 5"/>
          <p:cNvSpPr txBox="1"/>
          <p:nvPr/>
        </p:nvSpPr>
        <p:spPr>
          <a:xfrm>
            <a:off x="990600" y="4528420"/>
            <a:ext cx="3810000" cy="923330"/>
          </a:xfrm>
          <a:prstGeom prst="rect">
            <a:avLst/>
          </a:prstGeom>
          <a:solidFill>
            <a:schemeClr val="bg1"/>
          </a:solidFill>
          <a:ln>
            <a:solidFill>
              <a:schemeClr val="tx2"/>
            </a:solidFill>
          </a:ln>
        </p:spPr>
        <p:txBody>
          <a:bodyPr wrap="square" rtlCol="0">
            <a:spAutoFit/>
          </a:bodyPr>
          <a:lstStyle/>
          <a:p>
            <a:r>
              <a:rPr lang="en-CA" dirty="0"/>
              <a:t>Console</a:t>
            </a:r>
          </a:p>
          <a:p>
            <a:r>
              <a:rPr lang="en-CA" i="1" dirty="0"/>
              <a:t>(1) output &amp; (2) used for on-the-fly coding, not saved in script file</a:t>
            </a:r>
          </a:p>
        </p:txBody>
      </p:sp>
      <p:sp>
        <p:nvSpPr>
          <p:cNvPr id="7" name="TextBox 6"/>
          <p:cNvSpPr txBox="1"/>
          <p:nvPr/>
        </p:nvSpPr>
        <p:spPr>
          <a:xfrm>
            <a:off x="5486400" y="2819400"/>
            <a:ext cx="2909494" cy="646331"/>
          </a:xfrm>
          <a:prstGeom prst="rect">
            <a:avLst/>
          </a:prstGeom>
          <a:solidFill>
            <a:schemeClr val="bg1"/>
          </a:solidFill>
          <a:ln>
            <a:solidFill>
              <a:schemeClr val="tx2"/>
            </a:solidFill>
          </a:ln>
        </p:spPr>
        <p:txBody>
          <a:bodyPr wrap="square" rtlCol="0">
            <a:spAutoFit/>
          </a:bodyPr>
          <a:lstStyle/>
          <a:p>
            <a:r>
              <a:rPr lang="en-CA" dirty="0"/>
              <a:t>History</a:t>
            </a:r>
          </a:p>
          <a:p>
            <a:r>
              <a:rPr lang="en-CA" i="1" dirty="0"/>
              <a:t>recently run code</a:t>
            </a:r>
          </a:p>
        </p:txBody>
      </p:sp>
      <p:sp>
        <p:nvSpPr>
          <p:cNvPr id="8" name="TextBox 7"/>
          <p:cNvSpPr txBox="1"/>
          <p:nvPr/>
        </p:nvSpPr>
        <p:spPr>
          <a:xfrm>
            <a:off x="5486400" y="2115234"/>
            <a:ext cx="2909494" cy="646331"/>
          </a:xfrm>
          <a:prstGeom prst="rect">
            <a:avLst/>
          </a:prstGeom>
          <a:solidFill>
            <a:schemeClr val="bg1"/>
          </a:solidFill>
          <a:ln>
            <a:solidFill>
              <a:schemeClr val="tx2"/>
            </a:solidFill>
          </a:ln>
        </p:spPr>
        <p:txBody>
          <a:bodyPr wrap="square" rtlCol="0">
            <a:spAutoFit/>
          </a:bodyPr>
          <a:lstStyle/>
          <a:p>
            <a:r>
              <a:rPr lang="en-CA" dirty="0"/>
              <a:t>Environment</a:t>
            </a:r>
          </a:p>
          <a:p>
            <a:r>
              <a:rPr lang="en-CA" i="1" dirty="0"/>
              <a:t>current objects, data, etc.</a:t>
            </a:r>
          </a:p>
        </p:txBody>
      </p:sp>
      <p:sp>
        <p:nvSpPr>
          <p:cNvPr id="9" name="TextBox 8"/>
          <p:cNvSpPr txBox="1"/>
          <p:nvPr/>
        </p:nvSpPr>
        <p:spPr>
          <a:xfrm>
            <a:off x="5486400" y="3922931"/>
            <a:ext cx="2909494" cy="369332"/>
          </a:xfrm>
          <a:prstGeom prst="rect">
            <a:avLst/>
          </a:prstGeom>
          <a:solidFill>
            <a:schemeClr val="bg1"/>
          </a:solidFill>
          <a:ln>
            <a:solidFill>
              <a:schemeClr val="tx2"/>
            </a:solidFill>
          </a:ln>
        </p:spPr>
        <p:txBody>
          <a:bodyPr wrap="square" rtlCol="0">
            <a:spAutoFit/>
          </a:bodyPr>
          <a:lstStyle/>
          <a:p>
            <a:r>
              <a:rPr lang="en-CA" dirty="0"/>
              <a:t>Plots</a:t>
            </a:r>
            <a:endParaRPr lang="en-CA" i="1" dirty="0"/>
          </a:p>
        </p:txBody>
      </p:sp>
      <p:sp>
        <p:nvSpPr>
          <p:cNvPr id="10" name="TextBox 9"/>
          <p:cNvSpPr txBox="1"/>
          <p:nvPr/>
        </p:nvSpPr>
        <p:spPr>
          <a:xfrm>
            <a:off x="5486400" y="4355068"/>
            <a:ext cx="2909494" cy="369332"/>
          </a:xfrm>
          <a:prstGeom prst="rect">
            <a:avLst/>
          </a:prstGeom>
          <a:solidFill>
            <a:schemeClr val="bg1"/>
          </a:solidFill>
          <a:ln>
            <a:solidFill>
              <a:schemeClr val="tx2"/>
            </a:solidFill>
          </a:ln>
        </p:spPr>
        <p:txBody>
          <a:bodyPr wrap="square" rtlCol="0">
            <a:spAutoFit/>
          </a:bodyPr>
          <a:lstStyle/>
          <a:p>
            <a:r>
              <a:rPr lang="en-CA" dirty="0"/>
              <a:t>Help</a:t>
            </a:r>
            <a:endParaRPr lang="en-CA" i="1" dirty="0"/>
          </a:p>
        </p:txBody>
      </p:sp>
      <p:sp>
        <p:nvSpPr>
          <p:cNvPr id="11" name="TextBox 10"/>
          <p:cNvSpPr txBox="1"/>
          <p:nvPr/>
        </p:nvSpPr>
        <p:spPr>
          <a:xfrm>
            <a:off x="5486400" y="4792040"/>
            <a:ext cx="2909494" cy="923330"/>
          </a:xfrm>
          <a:prstGeom prst="rect">
            <a:avLst/>
          </a:prstGeom>
          <a:solidFill>
            <a:schemeClr val="bg1"/>
          </a:solidFill>
          <a:ln>
            <a:solidFill>
              <a:schemeClr val="tx2"/>
            </a:solidFill>
          </a:ln>
        </p:spPr>
        <p:txBody>
          <a:bodyPr wrap="square" rtlCol="0">
            <a:spAutoFit/>
          </a:bodyPr>
          <a:lstStyle/>
          <a:p>
            <a:r>
              <a:rPr lang="en-CA" dirty="0"/>
              <a:t>Packages</a:t>
            </a:r>
          </a:p>
          <a:p>
            <a:r>
              <a:rPr lang="en-CA" i="1" dirty="0"/>
              <a:t>collections of functions available for use</a:t>
            </a:r>
          </a:p>
        </p:txBody>
      </p:sp>
    </p:spTree>
    <p:extLst>
      <p:ext uri="{BB962C8B-B14F-4D97-AF65-F5344CB8AC3E}">
        <p14:creationId xmlns:p14="http://schemas.microsoft.com/office/powerpoint/2010/main" val="326661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input and output</a:t>
            </a:r>
          </a:p>
        </p:txBody>
      </p:sp>
      <p:sp>
        <p:nvSpPr>
          <p:cNvPr id="6" name="Content Placeholder 2"/>
          <p:cNvSpPr>
            <a:spLocks noGrp="1"/>
          </p:cNvSpPr>
          <p:nvPr>
            <p:ph idx="1"/>
          </p:nvPr>
        </p:nvSpPr>
        <p:spPr>
          <a:xfrm>
            <a:off x="685800" y="4829379"/>
            <a:ext cx="1676400" cy="1571422"/>
          </a:xfrm>
          <a:ln w="38100">
            <a:solidFill>
              <a:schemeClr val="tx1"/>
            </a:solidFill>
          </a:ln>
        </p:spPr>
        <p:txBody>
          <a:bodyPr>
            <a:noAutofit/>
          </a:bodyPr>
          <a:lstStyle/>
          <a:p>
            <a:r>
              <a:rPr lang="en-US" sz="2400" b="0" dirty="0">
                <a:solidFill>
                  <a:srgbClr val="C00000"/>
                </a:solidFill>
                <a:latin typeface="Lucida Sans Typewriter" panose="020B0509030504030204" pitchFamily="49" charset="0"/>
              </a:rPr>
              <a:t>&gt;</a:t>
            </a:r>
            <a:r>
              <a:rPr lang="en-US" sz="2400" b="0" dirty="0"/>
              <a:t>   ready</a:t>
            </a:r>
          </a:p>
          <a:p>
            <a:r>
              <a:rPr lang="en-US" sz="2400" b="0" dirty="0">
                <a:solidFill>
                  <a:srgbClr val="C00000"/>
                </a:solidFill>
                <a:latin typeface="Lucida Sans Typewriter" panose="020B0509030504030204" pitchFamily="49" charset="0"/>
              </a:rPr>
              <a:t>+</a:t>
            </a:r>
            <a:r>
              <a:rPr lang="en-US" sz="2400" b="0" dirty="0"/>
              <a:t>   waiting</a:t>
            </a:r>
          </a:p>
          <a:p>
            <a:r>
              <a:rPr lang="en-US" sz="2400" b="0" dirty="0"/>
              <a:t>      busy</a:t>
            </a:r>
          </a:p>
        </p:txBody>
      </p:sp>
      <p:pic>
        <p:nvPicPr>
          <p:cNvPr id="8" name="Picture 7"/>
          <p:cNvPicPr>
            <a:picLocks noChangeAspect="1"/>
          </p:cNvPicPr>
          <p:nvPr/>
        </p:nvPicPr>
        <p:blipFill rotWithShape="1">
          <a:blip r:embed="rId3"/>
          <a:srcRect t="18847"/>
          <a:stretch/>
        </p:blipFill>
        <p:spPr>
          <a:xfrm>
            <a:off x="914400" y="941942"/>
            <a:ext cx="7252070" cy="3514724"/>
          </a:xfrm>
          <a:prstGeom prst="rect">
            <a:avLst/>
          </a:prstGeom>
          <a:ln w="12700">
            <a:solidFill>
              <a:schemeClr val="tx1"/>
            </a:solidFill>
          </a:ln>
        </p:spPr>
      </p:pic>
      <p:sp>
        <p:nvSpPr>
          <p:cNvPr id="9" name="Oval 8"/>
          <p:cNvSpPr/>
          <p:nvPr/>
        </p:nvSpPr>
        <p:spPr>
          <a:xfrm>
            <a:off x="685800" y="3962400"/>
            <a:ext cx="8382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Arrow Connector 10"/>
          <p:cNvCxnSpPr>
            <a:stCxn id="9" idx="4"/>
          </p:cNvCxnSpPr>
          <p:nvPr/>
        </p:nvCxnSpPr>
        <p:spPr>
          <a:xfrm>
            <a:off x="1104900" y="4572000"/>
            <a:ext cx="0" cy="25737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5486400" y="4825706"/>
            <a:ext cx="2514600" cy="1187669"/>
          </a:xfrm>
          <a:prstGeom prst="rect">
            <a:avLst/>
          </a:prstGeom>
          <a:ln w="38100">
            <a:noFill/>
          </a:ln>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spcAft>
                <a:spcPts val="0"/>
              </a:spcAft>
            </a:pPr>
            <a:r>
              <a:rPr lang="en-US" sz="2200" b="0" dirty="0">
                <a:solidFill>
                  <a:srgbClr val="C00000"/>
                </a:solidFill>
                <a:latin typeface="Lucida Sans Typewriter" panose="020B0509030504030204" pitchFamily="49" charset="0"/>
              </a:rPr>
              <a:t>&gt; 1:10</a:t>
            </a:r>
          </a:p>
          <a:p>
            <a:pPr>
              <a:spcBef>
                <a:spcPts val="0"/>
              </a:spcBef>
              <a:spcAft>
                <a:spcPts val="0"/>
              </a:spcAft>
            </a:pPr>
            <a:r>
              <a:rPr lang="en-US" sz="2200" b="0" dirty="0">
                <a:solidFill>
                  <a:srgbClr val="C00000"/>
                </a:solidFill>
                <a:latin typeface="Lucida Sans Typewriter" panose="020B0509030504030204" pitchFamily="49" charset="0"/>
              </a:rPr>
              <a:t>[1] 1 2 3 4 5</a:t>
            </a:r>
          </a:p>
          <a:p>
            <a:pPr>
              <a:spcBef>
                <a:spcPts val="0"/>
              </a:spcBef>
              <a:spcAft>
                <a:spcPts val="0"/>
              </a:spcAft>
            </a:pPr>
            <a:r>
              <a:rPr lang="en-US" sz="2200" b="0" dirty="0">
                <a:solidFill>
                  <a:srgbClr val="C00000"/>
                </a:solidFill>
                <a:latin typeface="Lucida Sans Typewriter" panose="020B0509030504030204" pitchFamily="49" charset="0"/>
              </a:rPr>
              <a:t>[6] 6 7 8 9 [10] 10</a:t>
            </a:r>
          </a:p>
        </p:txBody>
      </p:sp>
      <p:sp>
        <p:nvSpPr>
          <p:cNvPr id="15" name="Content Placeholder 2"/>
          <p:cNvSpPr txBox="1">
            <a:spLocks/>
          </p:cNvSpPr>
          <p:nvPr/>
        </p:nvSpPr>
        <p:spPr>
          <a:xfrm>
            <a:off x="3200400" y="4825706"/>
            <a:ext cx="1484627" cy="837600"/>
          </a:xfrm>
          <a:prstGeom prst="rect">
            <a:avLst/>
          </a:prstGeom>
          <a:ln w="38100">
            <a:noFill/>
          </a:ln>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spcBef>
                <a:spcPts val="0"/>
              </a:spcBef>
              <a:spcAft>
                <a:spcPts val="0"/>
              </a:spcAft>
            </a:pPr>
            <a:r>
              <a:rPr lang="en-US" sz="2200" b="0" dirty="0">
                <a:solidFill>
                  <a:srgbClr val="C00000"/>
                </a:solidFill>
                <a:latin typeface="Lucida Sans Typewriter" panose="020B0509030504030204" pitchFamily="49" charset="0"/>
              </a:rPr>
              <a:t>&gt; 5</a:t>
            </a:r>
          </a:p>
          <a:p>
            <a:pPr>
              <a:spcBef>
                <a:spcPts val="0"/>
              </a:spcBef>
              <a:spcAft>
                <a:spcPts val="0"/>
              </a:spcAft>
            </a:pPr>
            <a:r>
              <a:rPr lang="en-US" sz="2200" b="0" dirty="0">
                <a:solidFill>
                  <a:srgbClr val="C00000"/>
                </a:solidFill>
                <a:latin typeface="Lucida Sans Typewriter" panose="020B0509030504030204" pitchFamily="49" charset="0"/>
              </a:rPr>
              <a:t>[1] 5</a:t>
            </a:r>
          </a:p>
        </p:txBody>
      </p:sp>
    </p:spTree>
    <p:extLst>
      <p:ext uri="{BB962C8B-B14F-4D97-AF65-F5344CB8AC3E}">
        <p14:creationId xmlns:p14="http://schemas.microsoft.com/office/powerpoint/2010/main" val="132503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761682"/>
          </a:xfrm>
        </p:spPr>
        <p:txBody>
          <a:bodyPr>
            <a:normAutofit/>
          </a:bodyPr>
          <a:lstStyle/>
          <a:p>
            <a:r>
              <a:rPr lang="en-CA" dirty="0">
                <a:solidFill>
                  <a:srgbClr val="C00000"/>
                </a:solidFill>
              </a:rPr>
              <a:t>R basics: </a:t>
            </a:r>
            <a:r>
              <a:rPr lang="en-CA" sz="3000" dirty="0">
                <a:solidFill>
                  <a:srgbClr val="C00000"/>
                </a:solidFill>
              </a:rPr>
              <a:t>R is a calculator</a:t>
            </a:r>
          </a:p>
        </p:txBody>
      </p:sp>
      <p:sp>
        <p:nvSpPr>
          <p:cNvPr id="5" name="Content Placeholder 2"/>
          <p:cNvSpPr>
            <a:spLocks noGrp="1"/>
          </p:cNvSpPr>
          <p:nvPr>
            <p:ph idx="1"/>
          </p:nvPr>
        </p:nvSpPr>
        <p:spPr>
          <a:xfrm>
            <a:off x="914401" y="1143000"/>
            <a:ext cx="3200399" cy="2743201"/>
          </a:xfrm>
          <a:ln w="38100">
            <a:solidFill>
              <a:schemeClr val="tx1"/>
            </a:solidFill>
          </a:ln>
        </p:spPr>
        <p:txBody>
          <a:bodyPr>
            <a:noAutofit/>
          </a:bodyPr>
          <a:lstStyle/>
          <a:p>
            <a:r>
              <a:rPr lang="en-US" sz="2400" b="0" dirty="0">
                <a:solidFill>
                  <a:srgbClr val="C00000"/>
                </a:solidFill>
                <a:latin typeface="Lucida Sans Typewriter" panose="020B0509030504030204" pitchFamily="49" charset="0"/>
              </a:rPr>
              <a:t> +</a:t>
            </a:r>
            <a:r>
              <a:rPr lang="en-US" sz="2400" b="0" dirty="0"/>
              <a:t>	addition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t>	subtraction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solidFill>
                  <a:schemeClr val="tx2"/>
                </a:solidFill>
              </a:rPr>
              <a:t>	</a:t>
            </a:r>
            <a:r>
              <a:rPr lang="en-US" sz="2400" b="0" dirty="0"/>
              <a:t>multiplication</a:t>
            </a:r>
          </a:p>
          <a:p>
            <a:r>
              <a:rPr lang="en-US" sz="2400" b="0" dirty="0">
                <a:solidFill>
                  <a:schemeClr val="tx2"/>
                </a:solidFill>
              </a:rPr>
              <a:t>  </a:t>
            </a:r>
            <a:r>
              <a:rPr lang="en-US" sz="2400" b="0" dirty="0">
                <a:solidFill>
                  <a:srgbClr val="C00000"/>
                </a:solidFill>
                <a:latin typeface="Lucida Sans Typewriter" panose="020B0509030504030204" pitchFamily="49" charset="0"/>
              </a:rPr>
              <a:t>/</a:t>
            </a:r>
            <a:r>
              <a:rPr lang="en-US" sz="2400" b="0" dirty="0"/>
              <a:t>	division</a:t>
            </a:r>
          </a:p>
          <a:p>
            <a:r>
              <a:rPr lang="en-US" sz="2400" b="0" dirty="0">
                <a:solidFill>
                  <a:schemeClr val="tx2"/>
                </a:solidFill>
                <a:latin typeface="Lucida Sans Typewriter" panose="020B0509030504030204" pitchFamily="49" charset="0"/>
              </a:rPr>
              <a:t> </a:t>
            </a:r>
            <a:r>
              <a:rPr lang="en-US" sz="2400" b="0" dirty="0">
                <a:solidFill>
                  <a:srgbClr val="C00000"/>
                </a:solidFill>
                <a:latin typeface="Lucida Sans Typewriter" panose="020B0509030504030204" pitchFamily="49" charset="0"/>
              </a:rPr>
              <a:t>^</a:t>
            </a:r>
            <a:r>
              <a:rPr lang="en-US" sz="2400" b="0" dirty="0">
                <a:solidFill>
                  <a:schemeClr val="tx2"/>
                </a:solidFill>
                <a:latin typeface="Lucida Sans Typewriter" panose="020B0509030504030204" pitchFamily="49" charset="0"/>
              </a:rPr>
              <a:t>	</a:t>
            </a:r>
            <a:r>
              <a:rPr lang="en-US" sz="2400" b="0" dirty="0"/>
              <a:t>exponent</a:t>
            </a:r>
          </a:p>
          <a:p>
            <a:endParaRPr lang="en-US" sz="2400" b="0" dirty="0"/>
          </a:p>
          <a:p>
            <a:endParaRPr lang="en-US" sz="2400" b="0" dirty="0">
              <a:solidFill>
                <a:schemeClr val="tx2"/>
              </a:solidFill>
            </a:endParaRPr>
          </a:p>
        </p:txBody>
      </p:sp>
      <p:sp>
        <p:nvSpPr>
          <p:cNvPr id="7" name="Content Placeholder 2"/>
          <p:cNvSpPr txBox="1">
            <a:spLocks/>
          </p:cNvSpPr>
          <p:nvPr/>
        </p:nvSpPr>
        <p:spPr>
          <a:xfrm>
            <a:off x="4267200" y="1260396"/>
            <a:ext cx="4495800" cy="1406604"/>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Wingdings" pitchFamily="2" charset="2"/>
              <a:buChar char="q"/>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itchFamily="2" charset="2"/>
              <a:buChar char="q"/>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sz="2300" b="0" dirty="0"/>
              <a:t>R follows order of operations</a:t>
            </a:r>
          </a:p>
        </p:txBody>
      </p:sp>
      <p:sp>
        <p:nvSpPr>
          <p:cNvPr id="8" name="TextBox 7"/>
          <p:cNvSpPr txBox="1"/>
          <p:nvPr/>
        </p:nvSpPr>
        <p:spPr>
          <a:xfrm>
            <a:off x="4876800" y="1828800"/>
            <a:ext cx="3200400" cy="1446550"/>
          </a:xfrm>
          <a:prstGeom prst="rect">
            <a:avLst/>
          </a:prstGeom>
          <a:noFill/>
        </p:spPr>
        <p:txBody>
          <a:bodyPr wrap="square" rtlCol="0">
            <a:spAutoFit/>
          </a:bodyPr>
          <a:lstStyle/>
          <a:p>
            <a:r>
              <a:rPr lang="en-CA" sz="2200" dirty="0"/>
              <a:t>8 + 7 x 7 / (2 + 1) – 19</a:t>
            </a:r>
          </a:p>
          <a:p>
            <a:endParaRPr lang="en-CA" sz="2200" dirty="0">
              <a:solidFill>
                <a:srgbClr val="C00000"/>
              </a:solidFill>
              <a:latin typeface="Lucida Sans Typewriter" panose="020B0509030504030204" pitchFamily="49" charset="0"/>
            </a:endParaRPr>
          </a:p>
          <a:p>
            <a:r>
              <a:rPr lang="en-CA" sz="2200" dirty="0">
                <a:solidFill>
                  <a:srgbClr val="C00000"/>
                </a:solidFill>
                <a:latin typeface="Lucida Sans Typewriter" panose="020B0509030504030204" pitchFamily="49" charset="0"/>
              </a:rPr>
              <a:t>&gt; 8+7*7/(2+1)-19</a:t>
            </a:r>
          </a:p>
          <a:p>
            <a:r>
              <a:rPr lang="en-CA" sz="2200" dirty="0">
                <a:solidFill>
                  <a:srgbClr val="C00000"/>
                </a:solidFill>
                <a:latin typeface="Lucida Sans Typewriter" panose="020B0509030504030204" pitchFamily="49" charset="0"/>
              </a:rPr>
              <a:t>[1] 5.333333</a:t>
            </a:r>
          </a:p>
        </p:txBody>
      </p:sp>
      <p:sp>
        <p:nvSpPr>
          <p:cNvPr id="6" name="TextBox 5"/>
          <p:cNvSpPr txBox="1"/>
          <p:nvPr/>
        </p:nvSpPr>
        <p:spPr>
          <a:xfrm>
            <a:off x="5257800" y="6355080"/>
            <a:ext cx="3595294" cy="400110"/>
          </a:xfrm>
          <a:prstGeom prst="rect">
            <a:avLst/>
          </a:prstGeom>
          <a:solidFill>
            <a:schemeClr val="bg1"/>
          </a:solidFill>
          <a:ln w="38100">
            <a:solidFill>
              <a:srgbClr val="7030A0"/>
            </a:solidFill>
          </a:ln>
        </p:spPr>
        <p:txBody>
          <a:bodyPr wrap="square" rtlCol="0">
            <a:spAutoFit/>
          </a:bodyPr>
          <a:lstStyle/>
          <a:p>
            <a:pPr algn="ctr"/>
            <a:r>
              <a:rPr lang="en-CA" sz="2000" dirty="0">
                <a:solidFill>
                  <a:srgbClr val="7030A0"/>
                </a:solidFill>
              </a:rPr>
              <a:t>Start </a:t>
            </a:r>
            <a:r>
              <a:rPr lang="en-CA" sz="2000" b="1" dirty="0">
                <a:solidFill>
                  <a:srgbClr val="7030A0"/>
                </a:solidFill>
              </a:rPr>
              <a:t>CodeAlong1.R</a:t>
            </a:r>
            <a:endParaRPr lang="en-CA" sz="2000" b="1" i="1" dirty="0">
              <a:solidFill>
                <a:srgbClr val="7030A0"/>
              </a:solidFill>
            </a:endParaRPr>
          </a:p>
        </p:txBody>
      </p:sp>
    </p:spTree>
    <p:extLst>
      <p:ext uri="{BB962C8B-B14F-4D97-AF65-F5344CB8AC3E}">
        <p14:creationId xmlns:p14="http://schemas.microsoft.com/office/powerpoint/2010/main" val="4160858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29933</TotalTime>
  <Words>3074</Words>
  <Application>Microsoft Office PowerPoint</Application>
  <PresentationFormat>On-screen Show (4:3)</PresentationFormat>
  <Paragraphs>478</Paragraphs>
  <Slides>41</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Black</vt:lpstr>
      <vt:lpstr>Calibri</vt:lpstr>
      <vt:lpstr>Lucida Sans Typewriter</vt:lpstr>
      <vt:lpstr>Wingdings</vt:lpstr>
      <vt:lpstr>Essential</vt:lpstr>
      <vt:lpstr>PowerPoint Presentation</vt:lpstr>
      <vt:lpstr>PowerPoint Presentation</vt:lpstr>
      <vt:lpstr>workshop Resources</vt:lpstr>
      <vt:lpstr>PowerPoint Presentation</vt:lpstr>
      <vt:lpstr>Exercise 1.1</vt:lpstr>
      <vt:lpstr>Our first look at rstudio</vt:lpstr>
      <vt:lpstr>Our first look at rstudio</vt:lpstr>
      <vt:lpstr>R basics: input and output</vt:lpstr>
      <vt:lpstr>R basics: R is a calculator</vt:lpstr>
      <vt:lpstr>R basics: R is a calculator</vt:lpstr>
      <vt:lpstr>R basics: functions</vt:lpstr>
      <vt:lpstr>R basics: functions</vt:lpstr>
      <vt:lpstr>R basics: functions</vt:lpstr>
      <vt:lpstr>R basics: functions</vt:lpstr>
      <vt:lpstr>R basics: functions</vt:lpstr>
      <vt:lpstr>R basics: functions</vt:lpstr>
      <vt:lpstr>R basics: {packages}</vt:lpstr>
      <vt:lpstr>R basics: Help pages</vt:lpstr>
      <vt:lpstr>Exercise 1.2</vt:lpstr>
      <vt:lpstr>R basics: objects</vt:lpstr>
      <vt:lpstr>R basics: objects (scalars)</vt:lpstr>
      <vt:lpstr>R basics: objects (scalars)</vt:lpstr>
      <vt:lpstr>R basics: objects (vectors)</vt:lpstr>
      <vt:lpstr>R basics: objects (vectors)</vt:lpstr>
      <vt:lpstr>R basics: data classes</vt:lpstr>
      <vt:lpstr>R basics: data classes</vt:lpstr>
      <vt:lpstr>R basics: data classes</vt:lpstr>
      <vt:lpstr>R basics: nas</vt:lpstr>
      <vt:lpstr>best practices: Objects</vt:lpstr>
      <vt:lpstr>Exercise 1.3</vt:lpstr>
      <vt:lpstr>R basics: Indexing</vt:lpstr>
      <vt:lpstr>R basics: indexing</vt:lpstr>
      <vt:lpstr>R basics: indexing</vt:lpstr>
      <vt:lpstr>R basics: indexing</vt:lpstr>
      <vt:lpstr>R basics: conditional indexing</vt:lpstr>
      <vt:lpstr>R basics: conditional indexing</vt:lpstr>
      <vt:lpstr>R basics: conditional indexing</vt:lpstr>
      <vt:lpstr>R basics: conditional indexing</vt:lpstr>
      <vt:lpstr>R basics: conditional indexing</vt:lpstr>
      <vt:lpstr>Exercise 1.4</vt:lpstr>
      <vt:lpstr>best practices: R SCRIPT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Danielle Quinn</cp:lastModifiedBy>
  <cp:revision>430</cp:revision>
  <dcterms:created xsi:type="dcterms:W3CDTF">2012-03-27T11:09:44Z</dcterms:created>
  <dcterms:modified xsi:type="dcterms:W3CDTF">2017-05-29T20:40:50Z</dcterms:modified>
</cp:coreProperties>
</file>