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518" r:id="rId2"/>
    <p:sldId id="519" r:id="rId3"/>
    <p:sldId id="520" r:id="rId4"/>
    <p:sldId id="521" r:id="rId5"/>
    <p:sldId id="311" r:id="rId6"/>
    <p:sldId id="466" r:id="rId7"/>
    <p:sldId id="420" r:id="rId8"/>
    <p:sldId id="312" r:id="rId9"/>
    <p:sldId id="313" r:id="rId10"/>
    <p:sldId id="440" r:id="rId11"/>
    <p:sldId id="439" r:id="rId12"/>
    <p:sldId id="447" r:id="rId13"/>
    <p:sldId id="448" r:id="rId14"/>
    <p:sldId id="315" r:id="rId15"/>
    <p:sldId id="459" r:id="rId16"/>
    <p:sldId id="468" r:id="rId17"/>
    <p:sldId id="469" r:id="rId18"/>
    <p:sldId id="438" r:id="rId19"/>
    <p:sldId id="470" r:id="rId20"/>
    <p:sldId id="443" r:id="rId21"/>
    <p:sldId id="463" r:id="rId22"/>
    <p:sldId id="444" r:id="rId23"/>
    <p:sldId id="465" r:id="rId24"/>
    <p:sldId id="360" r:id="rId25"/>
    <p:sldId id="491" r:id="rId26"/>
    <p:sldId id="472" r:id="rId27"/>
    <p:sldId id="474" r:id="rId28"/>
    <p:sldId id="488" r:id="rId29"/>
    <p:sldId id="482" r:id="rId30"/>
    <p:sldId id="485" r:id="rId31"/>
    <p:sldId id="486" r:id="rId32"/>
    <p:sldId id="487" r:id="rId33"/>
    <p:sldId id="484" r:id="rId34"/>
    <p:sldId id="4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8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5" autoAdjust="0"/>
    <p:restoredTop sz="92939" autoAdjust="0"/>
  </p:normalViewPr>
  <p:slideViewPr>
    <p:cSldViewPr>
      <p:cViewPr varScale="1">
        <p:scale>
          <a:sx n="45" d="100"/>
          <a:sy n="45" d="100"/>
        </p:scale>
        <p:origin x="60" y="7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4E94-E094-4DC3-B5D0-CC587827862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BAF7-3AE2-4F22-92F7-C6C791B0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4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4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1200" dirty="0"/>
              <a:t>whitespaces (e.g. 5 versus 5_ will be read as two different values)</a:t>
            </a:r>
          </a:p>
          <a:p>
            <a:pPr marL="342900" indent="-342900">
              <a:buFontTx/>
              <a:buChar char="-"/>
            </a:pPr>
            <a:r>
              <a:rPr lang="en-US" sz="1200" dirty="0"/>
              <a:t>upper and lower case characters are read differently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28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20 slides + 3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7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base : : table( )</a:t>
            </a:r>
          </a:p>
          <a:p>
            <a:r>
              <a:rPr lang="en-CA" dirty="0" err="1"/>
              <a:t>doBy</a:t>
            </a:r>
            <a:r>
              <a:rPr lang="en-CA" dirty="0"/>
              <a:t> : : </a:t>
            </a:r>
            <a:r>
              <a:rPr lang="en-CA" dirty="0" err="1"/>
              <a:t>summaryBy</a:t>
            </a:r>
            <a:r>
              <a:rPr lang="en-CA" dirty="0"/>
              <a:t>( )</a:t>
            </a:r>
          </a:p>
          <a:p>
            <a:r>
              <a:rPr lang="en-CA" dirty="0" err="1"/>
              <a:t>dplyr</a:t>
            </a:r>
            <a:r>
              <a:rPr lang="en-CA" dirty="0"/>
              <a:t> : : summarize(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9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20 slides + 3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32 slides (24 unique)</a:t>
            </a:r>
            <a:r>
              <a:rPr lang="en-CA" baseline="0" dirty="0"/>
              <a:t> + 4 exercises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baseline="0" dirty="0"/>
              <a:t>To Do: Create mydata.txt that has the common data issues described in the following slides (NOT the importing issues)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MOVE MODES TO R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1200" dirty="0"/>
              <a:t>whitespaces (e.g. 5 versus 5_ will be read as two different values)</a:t>
            </a:r>
          </a:p>
          <a:p>
            <a:pPr marL="342900" indent="-342900">
              <a:buFontTx/>
              <a:buChar char="-"/>
            </a:pPr>
            <a:r>
              <a:rPr lang="en-US" sz="1200" dirty="0"/>
              <a:t>upper and lower case characters are read differently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0C8-A7A7-43CA-AD7D-260A70E1B0E9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CD3-8E34-4CD4-B393-F45942C3DC6C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CA0-0105-471B-AD04-3BC0D026062B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A6F2-AEEB-46F3-98F4-8F4B9EBDE2CB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1230-72A6-47A0-B509-909E257E3649}" type="datetime1">
              <a:rPr lang="en-US" smtClean="0"/>
              <a:t>11/15/2016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36B-1609-4826-A113-724DFDC37E5A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C220-716F-4291-9CAE-338D452EAEA1}" type="datetime1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3C7-B9A2-4A40-876C-D9896B121A47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D64-E478-4943-9431-4375F4B17CDF}" type="datetime1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B2AF-0223-4C01-A505-587876FE8072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FD15-0810-44F5-92C8-3703534CCAB2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C389987-8D32-4ECF-8B29-C171521FAADD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00800"/>
            <a:ext cx="782321" cy="36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2"/>
                </a:solidFill>
              </a:defRPr>
            </a:lvl1pPr>
          </a:lstStyle>
          <a:p>
            <a:fld id="{96C54D99-A25D-4F4C-AF8C-82C46A871B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382000" cy="914400"/>
          </a:xfrm>
        </p:spPr>
        <p:txBody>
          <a:bodyPr>
            <a:noAutofit/>
          </a:bodyPr>
          <a:lstStyle/>
          <a:p>
            <a:pPr algn="ctr"/>
            <a:r>
              <a:rPr lang="en-US" sz="3000" u="sng" dirty="0"/>
              <a:t>MUN R-Bar:</a:t>
            </a:r>
          </a:p>
          <a:p>
            <a:pPr algn="ctr"/>
            <a:r>
              <a:rPr lang="en-US" sz="3000" dirty="0"/>
              <a:t>Data wrangling in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2198" y="595366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 November 2016</a:t>
            </a:r>
          </a:p>
        </p:txBody>
      </p:sp>
      <p:pic>
        <p:nvPicPr>
          <p:cNvPr id="9" name="Picture 2" descr="Image result for memorial university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r="36859"/>
          <a:stretch/>
        </p:blipFill>
        <p:spPr bwMode="auto">
          <a:xfrm>
            <a:off x="228600" y="5257800"/>
            <a:ext cx="2203598" cy="1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16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Data frames: </a:t>
            </a:r>
            <a:r>
              <a:rPr lang="en-CA" sz="3000" dirty="0">
                <a:solidFill>
                  <a:srgbClr val="C00000"/>
                </a:solidFill>
              </a:rPr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To look at a data frame: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View() </a:t>
            </a:r>
            <a:r>
              <a:rPr lang="en-US" dirty="0"/>
              <a:t>spreadsheet of data frame in new tab</a:t>
            </a: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str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 </a:t>
            </a:r>
            <a:r>
              <a:rPr lang="en-US" dirty="0"/>
              <a:t>structure of each variable</a:t>
            </a:r>
            <a:endParaRPr lang="en-US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summary() </a:t>
            </a:r>
            <a:r>
              <a:rPr lang="en-US" dirty="0"/>
              <a:t>summary of each variable</a:t>
            </a:r>
            <a:endParaRPr lang="en-US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dim()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/>
              <a:t>dimensions (rows, columns)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head()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 the first six rows</a:t>
            </a: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Columns have unique names – these are variable names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names()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gives you variable (column) names</a:t>
            </a:r>
          </a:p>
        </p:txBody>
      </p:sp>
    </p:spTree>
    <p:extLst>
      <p:ext uri="{BB962C8B-B14F-4D97-AF65-F5344CB8AC3E}">
        <p14:creationId xmlns:p14="http://schemas.microsoft.com/office/powerpoint/2010/main" val="142659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6172200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457200" indent="-457200">
              <a:buAutoNum type="alphaUcParenBoth"/>
            </a:pPr>
            <a:r>
              <a:rPr lang="en-CA" dirty="0"/>
              <a:t>Ensure you have:</a:t>
            </a:r>
            <a:endParaRPr lang="en-CA" dirty="0">
              <a:solidFill>
                <a:srgbClr val="00B050"/>
              </a:solidFill>
              <a:latin typeface="Lucida Sans Typewriter" panose="020B05090305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a new .R script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your working directory set under a “Set Working Directory” section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your .txt data file imported into R</a:t>
            </a:r>
          </a:p>
          <a:p>
            <a:pPr lvl="1" indent="0">
              <a:buNone/>
            </a:pPr>
            <a:endParaRPr lang="en-CA" dirty="0"/>
          </a:p>
          <a:p>
            <a:pPr marL="457200" indent="-457200">
              <a:buAutoNum type="alphaUcParenBoth"/>
            </a:pPr>
            <a:r>
              <a:rPr lang="en-CA" dirty="0"/>
              <a:t>Confirm that your data was imported correctly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Correct number and names of variables (columns)?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Correct number of observations (rows)?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AutoNum type="alphaUcParenBoth"/>
            </a:pPr>
            <a:r>
              <a:rPr lang="en-CA" dirty="0"/>
              <a:t>Check for obvious data entry errors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Does the data mode of each variable make sense?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Do the summary statistics of each variable make sense?</a:t>
            </a:r>
          </a:p>
          <a:p>
            <a:pPr lvl="1" indent="0">
              <a:buNone/>
            </a:pPr>
            <a:endParaRPr lang="en-CA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lvl="1" indent="0">
              <a:buNone/>
            </a:pP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View(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	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str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   summary(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None/>
            </a:pP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dim(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	head(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  names(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None/>
            </a:pP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743200" y="3124199"/>
            <a:ext cx="6172201" cy="685799"/>
          </a:xfrm>
        </p:spPr>
        <p:txBody>
          <a:bodyPr anchor="ctr">
            <a:normAutofit/>
          </a:bodyPr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Exercise 1.5</a:t>
            </a:r>
          </a:p>
        </p:txBody>
      </p:sp>
    </p:spTree>
    <p:extLst>
      <p:ext uri="{BB962C8B-B14F-4D97-AF65-F5344CB8AC3E}">
        <p14:creationId xmlns:p14="http://schemas.microsoft.com/office/powerpoint/2010/main" val="71905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numeric values aren’t numeric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/>
          </a:p>
          <a:p>
            <a:r>
              <a:rPr lang="en-US" dirty="0"/>
              <a:t>Explanation: </a:t>
            </a:r>
            <a:r>
              <a:rPr lang="en-US" b="0" dirty="0"/>
              <a:t>Somewhere in the column (vector), there is a value that is being recognized as a character; likely due to a space following a number, or a non numeric entry (i.e. “approx. 4”)</a:t>
            </a:r>
          </a:p>
          <a:p>
            <a:r>
              <a:rPr lang="en-US" dirty="0"/>
              <a:t>Solutions: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Find and remove white spaces: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as.numeric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  <a:endParaRPr lang="en-US" sz="1800" b="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Check for non-numeric entries:</a:t>
            </a:r>
          </a:p>
          <a:p>
            <a:pPr algn="ctr"/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unique(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7162800" cy="682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factor levels are incorrect; there should be 2 levels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/>
          </a:p>
          <a:p>
            <a:r>
              <a:rPr lang="en-US" dirty="0"/>
              <a:t>Explanation:</a:t>
            </a:r>
            <a:r>
              <a:rPr lang="en-US" b="0" dirty="0"/>
              <a:t> Most likely, either an entry is followed by a space (“male” vs “male ”), capitalization is inconsistent (“male” vs “Male”), or you have blank values (NAs), which act as a third level.</a:t>
            </a:r>
          </a:p>
          <a:p>
            <a:r>
              <a:rPr lang="en-US" dirty="0"/>
              <a:t>Solutions: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Find and remove white spaces: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as.numeric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  <a:endParaRPr lang="en-US" sz="1800" b="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Convert everything to lowercase: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tolower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1800" b="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905000"/>
            <a:ext cx="6324600" cy="715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36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32004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i="1" dirty="0"/>
              <a:t>Concept 1: </a:t>
            </a:r>
            <a:r>
              <a:rPr lang="en-US" b="0" dirty="0"/>
              <a:t>Each column of a data frame is a vector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i="1" dirty="0"/>
              <a:t>Concept 2: </a:t>
            </a:r>
            <a:r>
              <a:rPr lang="en-US" b="0" dirty="0"/>
              <a:t> Data frames are two dimensional (row, column)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Data frames: </a:t>
            </a:r>
            <a:r>
              <a:rPr lang="en-CA" sz="3000" dirty="0">
                <a:solidFill>
                  <a:srgbClr val="C00000"/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35625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is labelled as a variable and is 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column 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data frame object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as a </a:t>
            </a:r>
            <a:r>
              <a:rPr lang="en-US" b="1" dirty="0"/>
              <a:t>vector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/>
              <a:t>Indexing works the same way as any other vector; to see the 5</a:t>
            </a:r>
            <a:r>
              <a:rPr lang="en-US" baseline="30000" dirty="0"/>
              <a:t>th</a:t>
            </a:r>
            <a:r>
              <a:rPr lang="en-US" dirty="0"/>
              <a:t> element of the vector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, use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[5]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is labelled as a variable and is 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column 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data frame object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as a </a:t>
            </a:r>
            <a:r>
              <a:rPr lang="en-US" b="1" dirty="0"/>
              <a:t>vector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/>
              <a:t>Indexing works the same way as any other vector; to see the 5</a:t>
            </a:r>
            <a:r>
              <a:rPr lang="en-US" baseline="30000" dirty="0"/>
              <a:t>th</a:t>
            </a:r>
            <a:r>
              <a:rPr lang="en-US" dirty="0"/>
              <a:t> element of the vector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, use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[5]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2168652" y="2790444"/>
            <a:ext cx="310896" cy="1828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/>
              <a:t>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9700" y="3777996"/>
            <a:ext cx="1828800" cy="79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Vector, 1D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43300" y="3549396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971800" y="4044696"/>
            <a:ext cx="114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One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72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is labelled as a variable and is 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column 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data frame object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as a </a:t>
            </a:r>
            <a:r>
              <a:rPr lang="en-US" b="1" dirty="0"/>
              <a:t>vector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/>
              <a:t>Indexing works the same way as any other vector; to see the 5</a:t>
            </a:r>
            <a:r>
              <a:rPr lang="en-US" baseline="30000" dirty="0"/>
              <a:t>th</a:t>
            </a:r>
            <a:r>
              <a:rPr lang="en-US" dirty="0"/>
              <a:t> element of the vector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, use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[5]</a:t>
            </a:r>
            <a:endParaRPr lang="en-US" b="1" dirty="0">
              <a:solidFill>
                <a:srgbClr val="C00000"/>
              </a:solidFill>
            </a:endParaRPr>
          </a:p>
          <a:p>
            <a:pPr lvl="1" indent="0">
              <a:buNone/>
            </a:pPr>
            <a:endParaRPr lang="en-US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None/>
            </a:pPr>
            <a:endParaRPr lang="en-US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None/>
            </a:pP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Output a subset of the </a:t>
            </a:r>
            <a:r>
              <a:rPr lang="en-US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vector where length &gt; 10</a:t>
            </a:r>
          </a:p>
          <a:p>
            <a:pPr lvl="1" indent="0">
              <a:buNone/>
            </a:pPr>
            <a:r>
              <a:rPr lang="en-US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&gt;10]</a:t>
            </a:r>
            <a:endParaRPr lang="en-US" dirty="0"/>
          </a:p>
          <a:p>
            <a:pPr lvl="1" indent="0">
              <a:buClr>
                <a:schemeClr val="tx1"/>
              </a:buClr>
              <a:buNone/>
            </a:pPr>
            <a:endParaRPr lang="en-US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3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Need to give it </a:t>
            </a:r>
            <a:r>
              <a:rPr lang="en-US" dirty="0"/>
              <a:t>two</a:t>
            </a:r>
            <a:r>
              <a:rPr lang="en-US" b="0" dirty="0"/>
              <a:t> values when indexing; indicate both the rows and columns of interest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R uses [</a:t>
            </a:r>
            <a:r>
              <a:rPr lang="en-US" b="0" dirty="0" err="1"/>
              <a:t>row,col</a:t>
            </a:r>
            <a:r>
              <a:rPr lang="en-US" b="0" dirty="0"/>
              <a:t>] assignment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2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Two dimensional</a:t>
            </a:r>
          </a:p>
        </p:txBody>
      </p:sp>
    </p:spTree>
    <p:extLst>
      <p:ext uri="{BB962C8B-B14F-4D97-AF65-F5344CB8AC3E}">
        <p14:creationId xmlns:p14="http://schemas.microsoft.com/office/powerpoint/2010/main" val="175387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Need to give it </a:t>
            </a:r>
            <a:r>
              <a:rPr lang="en-US" dirty="0"/>
              <a:t>two</a:t>
            </a:r>
            <a:r>
              <a:rPr lang="en-US" b="0" dirty="0"/>
              <a:t> values when indexing; indicate both the rows and columns of interest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R uses [</a:t>
            </a:r>
            <a:r>
              <a:rPr lang="en-US" b="0" dirty="0" err="1"/>
              <a:t>row,col</a:t>
            </a:r>
            <a:r>
              <a:rPr lang="en-US" b="0" dirty="0"/>
              <a:t>] assignment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2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1616202" y="2803398"/>
            <a:ext cx="348996" cy="9906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3473196"/>
            <a:ext cx="1600200" cy="79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Data frame, 2D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667000" y="3162300"/>
            <a:ext cx="228600" cy="31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555421" y="3473196"/>
            <a:ext cx="15621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Two values</a:t>
            </a:r>
            <a:endParaRPr lang="en-US" b="1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Two dimensional</a:t>
            </a:r>
          </a:p>
        </p:txBody>
      </p:sp>
    </p:spTree>
    <p:extLst>
      <p:ext uri="{BB962C8B-B14F-4D97-AF65-F5344CB8AC3E}">
        <p14:creationId xmlns:p14="http://schemas.microsoft.com/office/powerpoint/2010/main" val="58193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761682"/>
          </a:xfrm>
        </p:spPr>
        <p:txBody>
          <a:bodyPr>
            <a:normAutofit/>
          </a:bodyPr>
          <a:lstStyle/>
          <a:p>
            <a:r>
              <a:rPr lang="en-CA" dirty="0"/>
              <a:t>Resources </a:t>
            </a:r>
            <a:r>
              <a:rPr lang="en-CA" sz="1700" cap="none" dirty="0">
                <a:latin typeface="+mn-lt"/>
              </a:rPr>
              <a:t>https://github.com/DanielleQuinn/MaineCourse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3340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/>
              <a:t>https://github.com/DanielleQuinn/RBarMUN/15Nov2016</a:t>
            </a:r>
          </a:p>
          <a:p>
            <a:pPr marL="914400" lvl="1" indent="-457200">
              <a:buClr>
                <a:schemeClr val="tx1"/>
              </a:buClr>
            </a:pPr>
            <a:r>
              <a:rPr lang="en-CA" dirty="0"/>
              <a:t>Complete .R script</a:t>
            </a:r>
          </a:p>
          <a:p>
            <a:pPr marL="914400" lvl="1" indent="-457200">
              <a:buClr>
                <a:schemeClr val="tx1"/>
              </a:buClr>
            </a:pPr>
            <a:r>
              <a:rPr lang="en-CA" dirty="0"/>
              <a:t>Blank (code-along) .R script</a:t>
            </a:r>
          </a:p>
          <a:p>
            <a:pPr marL="914400" lvl="1" indent="-457200">
              <a:buClr>
                <a:schemeClr val="tx1"/>
              </a:buClr>
            </a:pPr>
            <a:r>
              <a:rPr lang="en-CA" dirty="0"/>
              <a:t>This presentation</a:t>
            </a:r>
          </a:p>
          <a:p>
            <a:pPr>
              <a:buClr>
                <a:schemeClr val="tx1"/>
              </a:buClr>
            </a:pPr>
            <a:endParaRPr lang="en-CA" dirty="0"/>
          </a:p>
          <a:p>
            <a:pPr>
              <a:buClr>
                <a:schemeClr val="tx1"/>
              </a:buClr>
            </a:pPr>
            <a:endParaRPr lang="en-CA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/>
              <a:t>R Reference Card</a:t>
            </a:r>
          </a:p>
          <a:p>
            <a:pPr algn="ctr">
              <a:buClr>
                <a:schemeClr val="tx1"/>
              </a:buClr>
            </a:pPr>
            <a:r>
              <a:rPr lang="en-CA" b="0" dirty="0"/>
              <a:t>https://cran.r-project.org/doc/contrib/Short-refcard.pdf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/>
              <a:t>Cookbook for R</a:t>
            </a:r>
          </a:p>
          <a:p>
            <a:pPr algn="ctr"/>
            <a:r>
              <a:rPr lang="en-CA" b="0" dirty="0"/>
              <a:t>http://www.cookbook-r.com/</a:t>
            </a:r>
          </a:p>
        </p:txBody>
      </p:sp>
    </p:spTree>
    <p:extLst>
      <p:ext uri="{BB962C8B-B14F-4D97-AF65-F5344CB8AC3E}">
        <p14:creationId xmlns:p14="http://schemas.microsoft.com/office/powerpoint/2010/main" val="5263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Need to give it </a:t>
            </a:r>
            <a:r>
              <a:rPr lang="en-US" dirty="0"/>
              <a:t>two</a:t>
            </a:r>
            <a:r>
              <a:rPr lang="en-US" b="0" dirty="0"/>
              <a:t> values when indexing; indicate both the rows and columns of interest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R uses [</a:t>
            </a:r>
            <a:r>
              <a:rPr lang="en-US" b="0" dirty="0" err="1"/>
              <a:t>row,col</a:t>
            </a:r>
            <a:r>
              <a:rPr lang="en-US" b="0" dirty="0"/>
              <a:t>] assignment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2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[1:5,c(1:3,6)]</a:t>
            </a:r>
            <a:r>
              <a:rPr lang="en-US" dirty="0"/>
              <a:t> outputs rows 1 to 5 and columns 1, 2, 3, and 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You can leave one value blank to select all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[,3]</a:t>
            </a:r>
            <a:r>
              <a:rPr lang="en-US" dirty="0"/>
              <a:t> outputs all rows and column 3</a:t>
            </a: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[1:5,]</a:t>
            </a:r>
            <a:r>
              <a:rPr lang="en-US" dirty="0"/>
              <a:t> outputs rows 1 to 5 and all columns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Two dimensional</a:t>
            </a:r>
          </a:p>
        </p:txBody>
      </p:sp>
    </p:spTree>
    <p:extLst>
      <p:ext uri="{BB962C8B-B14F-4D97-AF65-F5344CB8AC3E}">
        <p14:creationId xmlns:p14="http://schemas.microsoft.com/office/powerpoint/2010/main" val="3905753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Need to give it </a:t>
            </a:r>
            <a:r>
              <a:rPr lang="en-US" dirty="0"/>
              <a:t>two</a:t>
            </a:r>
            <a:r>
              <a:rPr lang="en-US" b="0" dirty="0"/>
              <a:t> values when indexing; indicate both the rows and columns of interest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lvl="1" indent="0">
              <a:buNone/>
            </a:pPr>
            <a:endParaRPr lang="en-US" b="1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Output a subset of the </a:t>
            </a:r>
            <a:r>
              <a:rPr lang="en-US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data frame where length &gt; 10</a:t>
            </a:r>
          </a:p>
          <a:p>
            <a:pPr marL="0" lvl="1" indent="0">
              <a:buNone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&gt;10]</a:t>
            </a:r>
          </a:p>
          <a:p>
            <a:pPr marL="0" lvl="1" indent="0">
              <a:buNone/>
            </a:pPr>
            <a:endParaRPr lang="en-US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Why does this give you an error?</a:t>
            </a:r>
          </a:p>
          <a:p>
            <a:pPr lvl="1" indent="0">
              <a:buNone/>
            </a:pPr>
            <a:endParaRPr lang="en-US" dirty="0"/>
          </a:p>
          <a:p>
            <a:pPr lvl="1" indent="0" algn="ctr">
              <a:buNone/>
            </a:pPr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Two dimensional</a:t>
            </a:r>
          </a:p>
        </p:txBody>
      </p:sp>
    </p:spTree>
    <p:extLst>
      <p:ext uri="{BB962C8B-B14F-4D97-AF65-F5344CB8AC3E}">
        <p14:creationId xmlns:p14="http://schemas.microsoft.com/office/powerpoint/2010/main" val="33505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4300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What if I want to add a new variable (i.e. create a new column)?</a:t>
            </a:r>
          </a:p>
          <a:p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mydata$ratio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mydata$weight</a:t>
            </a:r>
            <a:endParaRPr lang="en-US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endParaRPr lang="en-US" b="0" dirty="0">
              <a:solidFill>
                <a:srgbClr val="C00000"/>
              </a:solidFill>
            </a:endParaRPr>
          </a:p>
          <a:p>
            <a:endParaRPr lang="en-US" b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209800"/>
            <a:ext cx="762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What if I want to change an existing variable?</a:t>
            </a:r>
          </a:p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Rather than eggs representing the number of eggs, we want it to represent presence (1) and absence (0) of eggs</a:t>
            </a:r>
          </a:p>
          <a:p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[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&gt;0]&lt;-1</a:t>
            </a:r>
          </a:p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Females with no eggs should be 0, but males should all be NA</a:t>
            </a:r>
          </a:p>
          <a:p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==“m”]&lt;-NA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algn="ctr"/>
            <a:r>
              <a:rPr lang="en-US" b="0" i="1" dirty="0"/>
              <a:t>Note: The package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{car}</a:t>
            </a:r>
            <a:r>
              <a:rPr lang="en-US" b="0" i="1" dirty="0"/>
              <a:t> has a function called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recode()</a:t>
            </a:r>
            <a:r>
              <a:rPr lang="en-US" b="0" i="1" dirty="0"/>
              <a:t> extremely useful in complex variable recoding!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C00000"/>
                </a:solidFill>
              </a:rPr>
              <a:t>Data frames: </a:t>
            </a:r>
            <a:r>
              <a:rPr lang="en-CA" sz="3000" dirty="0">
                <a:solidFill>
                  <a:srgbClr val="C00000"/>
                </a:solidFill>
              </a:rPr>
              <a:t>modifying variables</a:t>
            </a:r>
          </a:p>
        </p:txBody>
      </p:sp>
    </p:spTree>
    <p:extLst>
      <p:ext uri="{BB962C8B-B14F-4D97-AF65-F5344CB8AC3E}">
        <p14:creationId xmlns:p14="http://schemas.microsoft.com/office/powerpoint/2010/main" val="118337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6172200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CA" i="1" dirty="0"/>
              <a:t>Using what we’ve learned about indexing:</a:t>
            </a:r>
          </a:p>
          <a:p>
            <a:pPr lvl="1" indent="0">
              <a:buNone/>
            </a:pPr>
            <a:endParaRPr lang="en-CA" dirty="0"/>
          </a:p>
          <a:p>
            <a:pPr marL="457200" indent="-457200">
              <a:buAutoNum type="alphaUcParenBoth"/>
            </a:pPr>
            <a:r>
              <a:rPr lang="en-CA" dirty="0"/>
              <a:t>Create a subset of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/>
              <a:t> that contains only males captured in 2013</a:t>
            </a:r>
          </a:p>
          <a:p>
            <a:pPr marL="457200" indent="-457200">
              <a:buAutoNum type="alphaUcParenBoth"/>
            </a:pPr>
            <a:endParaRPr lang="en-CA" dirty="0"/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CA" dirty="0"/>
              <a:t>Find the average length of females in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endParaRPr lang="en-CA" dirty="0">
              <a:solidFill>
                <a:srgbClr val="00B05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743200" y="3124199"/>
            <a:ext cx="6172201" cy="685799"/>
          </a:xfrm>
        </p:spPr>
        <p:txBody>
          <a:bodyPr anchor="ctr">
            <a:normAutofit/>
          </a:bodyPr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Exercise 1.6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343400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rgbClr val="7030A0"/>
                </a:solidFill>
              </a:rPr>
              <a:t>End </a:t>
            </a:r>
            <a:r>
              <a:rPr lang="en-CA" sz="2000" b="1" dirty="0">
                <a:solidFill>
                  <a:srgbClr val="7030A0"/>
                </a:solidFill>
              </a:rPr>
              <a:t>RBarMUN_CodeAlong2.R</a:t>
            </a:r>
            <a:endParaRPr lang="en-CA" sz="2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5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Dates are a constant </a:t>
            </a:r>
            <a:r>
              <a:rPr lang="en-US" b="0" dirty="0" err="1"/>
              <a:t>P.i.t.A</a:t>
            </a:r>
            <a:r>
              <a:rPr lang="en-US" b="0" dirty="0"/>
              <a:t>. in R – I blame Excel.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Essentially, dates need to be reformatted within R to avoid being interpreted as nonsense factors, characters or integers and instead be interpreted as POSIX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Numerous approaches; I prefer using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dmy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and/or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dmy_hms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from the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US" b="0" dirty="0"/>
              <a:t> package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endParaRPr lang="en-US" b="0" dirty="0"/>
          </a:p>
          <a:p>
            <a:pPr algn="ctr"/>
            <a:r>
              <a:rPr lang="en-US" b="0" dirty="0">
                <a:solidFill>
                  <a:srgbClr val="7030A0"/>
                </a:solidFill>
              </a:rPr>
              <a:t>www.daniellequinn.github.io/RLessons/FormattingDates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Dates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1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3428999"/>
            <a:ext cx="29718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83788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7030A0"/>
                </a:solidFill>
              </a:rPr>
              <a:t>best practices: </a:t>
            </a:r>
            <a:r>
              <a:rPr lang="en-CA" dirty="0" err="1">
                <a:solidFill>
                  <a:srgbClr val="7030A0"/>
                </a:solidFill>
              </a:rPr>
              <a:t>DATes</a:t>
            </a:r>
            <a:endParaRPr lang="en-CA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953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CA" b="0" dirty="0"/>
              <a:t>Separate columns for each date and time component</a:t>
            </a:r>
          </a:p>
          <a:p>
            <a:pPr marL="457200" indent="-457200">
              <a:buAutoNum type="arabicPeriod"/>
            </a:pPr>
            <a:r>
              <a:rPr lang="en-CA" b="0" dirty="0"/>
              <a:t>Store as numeric values</a:t>
            </a:r>
          </a:p>
          <a:p>
            <a:endParaRPr lang="en-CA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32397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429000"/>
            <a:ext cx="23241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/>
          <p:cNvSpPr/>
          <p:nvPr/>
        </p:nvSpPr>
        <p:spPr>
          <a:xfrm>
            <a:off x="2101596" y="4267200"/>
            <a:ext cx="597408" cy="96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/>
          <p:cNvSpPr/>
          <p:nvPr/>
        </p:nvSpPr>
        <p:spPr>
          <a:xfrm>
            <a:off x="4584192" y="4267200"/>
            <a:ext cx="597408" cy="96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107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The function 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>
                <a:sym typeface="Wingdings" panose="05000000000000000000" pitchFamily="2" charset="2"/>
              </a:rPr>
              <a:t> is fairly flexible in terms of what kind of argument it requires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But, it’s always wise to be consistent; use an argument that is a character string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in the following format: 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“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dd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-mm-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yyyy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lvl="1" indent="0">
              <a:buNone/>
            </a:pPr>
            <a:endParaRPr lang="en-US" dirty="0">
              <a:solidFill>
                <a:srgbClr val="7030A0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i="1" dirty="0"/>
              <a:t>Step 1:</a:t>
            </a:r>
            <a:r>
              <a:rPr lang="en-US" b="0" i="1" dirty="0"/>
              <a:t> </a:t>
            </a:r>
            <a:r>
              <a:rPr lang="en-US" b="0" dirty="0"/>
              <a:t>Ensure that you have a single column for each date</a:t>
            </a:r>
            <a:r>
              <a:rPr lang="en-CA" b="0" dirty="0"/>
              <a:t>/time component (or use the provided dataset </a:t>
            </a:r>
            <a:r>
              <a:rPr lang="en-CA" b="0" dirty="0">
                <a:solidFill>
                  <a:srgbClr val="7030A0"/>
                </a:solidFill>
              </a:rPr>
              <a:t>date_data.txt</a:t>
            </a:r>
            <a:r>
              <a:rPr lang="en-CA" b="0" dirty="0"/>
              <a:t>)</a:t>
            </a:r>
          </a:p>
          <a:p>
            <a:pPr algn="ctr"/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(date_data.txt)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/>
              <a:t>Step 2:</a:t>
            </a:r>
            <a:r>
              <a:rPr lang="en-CA" b="0" dirty="0"/>
              <a:t> Use the 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paste()</a:t>
            </a:r>
            <a:r>
              <a:rPr lang="en-CA" b="0" dirty="0"/>
              <a:t> function to create a vector of class character</a:t>
            </a:r>
          </a:p>
          <a:p>
            <a:pPr algn="ctr"/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dvec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&lt;-paste(</a:t>
            </a:r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exdata$day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exdata$month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exdata$year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sep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=“-”)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100" i="1" dirty="0"/>
              <a:t>Step 3:</a:t>
            </a:r>
            <a:r>
              <a:rPr lang="en-CA" sz="2100" b="0" dirty="0"/>
              <a:t> Wrap this vector with </a:t>
            </a:r>
            <a:r>
              <a:rPr lang="en-CA" sz="2100" b="0" dirty="0" err="1"/>
              <a:t>dmy</a:t>
            </a:r>
            <a:r>
              <a:rPr lang="en-CA" sz="2100" b="0" dirty="0"/>
              <a:t>() and use it to create a new column</a:t>
            </a:r>
          </a:p>
          <a:p>
            <a:pPr algn="ctr"/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exdata$date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dvec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algn="ctr"/>
            <a:endParaRPr lang="en-CA" sz="18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7010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err="1">
                <a:solidFill>
                  <a:srgbClr val="C00000"/>
                </a:solidFill>
              </a:rPr>
              <a:t>DatEs</a:t>
            </a:r>
            <a:r>
              <a:rPr lang="en-CA" dirty="0">
                <a:solidFill>
                  <a:srgbClr val="C00000"/>
                </a:solidFill>
              </a:rPr>
              <a:t>: 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::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6393" y="6324600"/>
            <a:ext cx="4219007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rgbClr val="7030A0"/>
                </a:solidFill>
              </a:rPr>
              <a:t>Start </a:t>
            </a:r>
            <a:r>
              <a:rPr lang="en-CA" sz="2000" b="1" dirty="0">
                <a:solidFill>
                  <a:srgbClr val="7030A0"/>
                </a:solidFill>
              </a:rPr>
              <a:t>RBarMUN_CodeAlong3.R</a:t>
            </a:r>
            <a:endParaRPr lang="en-CA" sz="2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5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6172200"/>
          </a:xfrm>
          <a:ln w="5715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CA" dirty="0"/>
              <a:t>(A) Use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dmy_hms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CA" dirty="0"/>
              <a:t> to create a column in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</a:t>
            </a:r>
            <a:r>
              <a:rPr lang="en-CA" dirty="0"/>
              <a:t> called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datetime</a:t>
            </a:r>
            <a:r>
              <a:rPr lang="en-CA" dirty="0"/>
              <a:t> that contains both date and time information.</a:t>
            </a:r>
          </a:p>
          <a:p>
            <a:r>
              <a:rPr lang="en-CA" dirty="0"/>
              <a:t>(B) Go to your own .R script and format dates and/or </a:t>
            </a:r>
            <a:r>
              <a:rPr lang="en-CA" dirty="0" err="1"/>
              <a:t>datetimes</a:t>
            </a:r>
            <a:r>
              <a:rPr lang="en-CA" dirty="0"/>
              <a:t> using your own data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r>
              <a:rPr lang="en-US" b="0" i="1" dirty="0">
                <a:sym typeface="Wingdings" panose="05000000000000000000" pitchFamily="2" charset="2"/>
              </a:rPr>
              <a:t>Note:</a:t>
            </a:r>
            <a:r>
              <a:rPr lang="en-US" b="0" dirty="0">
                <a:sym typeface="Wingdings" panose="05000000000000000000" pitchFamily="2" charset="2"/>
              </a:rPr>
              <a:t> If R experiences an error, it will stop running the piece of code, and report the error to you. If you receive a warning, it means that the code ran successfully, but you need to check the warning using 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warning()</a:t>
            </a:r>
            <a:r>
              <a:rPr lang="en-US" b="0" dirty="0">
                <a:sym typeface="Wingdings" panose="05000000000000000000" pitchFamily="2" charset="2"/>
              </a:rPr>
              <a:t> to be sure it ran correctly.</a:t>
            </a:r>
          </a:p>
          <a:p>
            <a:r>
              <a:rPr lang="en-US" b="0" dirty="0">
                <a:sym typeface="Wingdings" panose="05000000000000000000" pitchFamily="2" charset="2"/>
              </a:rPr>
              <a:t>When using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>
                <a:sym typeface="Wingdings" panose="05000000000000000000" pitchFamily="2" charset="2"/>
              </a:rPr>
              <a:t> or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dmy_hms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>
                <a:sym typeface="Wingdings" panose="05000000000000000000" pitchFamily="2" charset="2"/>
              </a:rPr>
              <a:t> you may see a warning 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“___failed to parse”</a:t>
            </a:r>
            <a:r>
              <a:rPr lang="en-US" b="0" dirty="0">
                <a:sym typeface="Wingdings" panose="05000000000000000000" pitchFamily="2" charset="2"/>
              </a:rPr>
              <a:t>. This means that somewhere in your dataset a portion of your date (day, month, etc.) was missing and the overall date becomes NA.</a:t>
            </a:r>
          </a:p>
          <a:p>
            <a:endParaRPr lang="en-CA" dirty="0">
              <a:solidFill>
                <a:schemeClr val="tx2"/>
              </a:solidFill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743200" y="3124199"/>
            <a:ext cx="6172201" cy="685799"/>
          </a:xfrm>
        </p:spPr>
        <p:txBody>
          <a:bodyPr anchor="ctr">
            <a:normAutofit/>
          </a:bodyPr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Exercise 2.1</a:t>
            </a:r>
          </a:p>
        </p:txBody>
      </p:sp>
    </p:spTree>
    <p:extLst>
      <p:ext uri="{BB962C8B-B14F-4D97-AF65-F5344CB8AC3E}">
        <p14:creationId xmlns:p14="http://schemas.microsoft.com/office/powerpoint/2010/main" val="2534873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2999"/>
            <a:ext cx="8458200" cy="5407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Data analysis often begins with generating summary statistics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There are many simple ways to summarize your data!</a:t>
            </a:r>
          </a:p>
          <a:p>
            <a:endParaRPr lang="en-US" sz="1600" b="0" dirty="0"/>
          </a:p>
          <a:p>
            <a:r>
              <a:rPr lang="en-US" sz="2100" b="0" dirty="0">
                <a:solidFill>
                  <a:srgbClr val="007635"/>
                </a:solidFill>
                <a:latin typeface="Lucida Sans Typewriter" panose="020B0509030504030204" pitchFamily="49" charset="0"/>
              </a:rPr>
              <a:t># Counts</a:t>
            </a:r>
          </a:p>
          <a:p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table(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table(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endParaRPr lang="en-US" sz="2100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r>
              <a:rPr lang="en-US" sz="2100" b="0" dirty="0">
                <a:solidFill>
                  <a:srgbClr val="007635"/>
                </a:solidFill>
                <a:latin typeface="Lucida Sans Typewriter" panose="020B0509030504030204" pitchFamily="49" charset="0"/>
              </a:rPr>
              <a:t># Statistics</a:t>
            </a:r>
          </a:p>
          <a:p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library(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doBy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weight~year+sex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data=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weight~year+sex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data=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FUN=min)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Each method has pros and cons, and your use will change depending on the situation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However…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</a:t>
            </a:r>
            <a:r>
              <a:rPr lang="en-CA" sz="3200" dirty="0">
                <a:solidFill>
                  <a:srgbClr val="C00000"/>
                </a:solidFill>
              </a:rPr>
              <a:t>: </a:t>
            </a:r>
            <a:r>
              <a:rPr lang="en-CA" sz="3000" dirty="0">
                <a:solidFill>
                  <a:srgbClr val="C0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20421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sz="1900" b="0" dirty="0"/>
              <a:t> is a package developed by Hadley Wickham for summarizing data in a flexible and customizable way without worrying about indexing or looping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filter()</a:t>
            </a:r>
            <a:r>
              <a:rPr lang="en-US" sz="1900" dirty="0"/>
              <a:t> simplified conditional indexing</a:t>
            </a:r>
            <a:endParaRPr lang="en-US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simplified conditional indexing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stratify by a variable</a:t>
            </a:r>
            <a:endParaRPr lang="en-US" sz="19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apply flexible summary statistics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r>
              <a:rPr lang="en-US" sz="1900" b="0" dirty="0"/>
              <a:t> “pipe”; pass results on left to functions on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77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49831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Staying organized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b="0" dirty="0"/>
              <a:t>Commenting code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Creating sections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Navigating working directories</a:t>
            </a:r>
            <a:endParaRPr lang="en-US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Data quality is key!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b="0" dirty="0"/>
              <a:t>Preparing a flat file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Importing data</a:t>
            </a:r>
            <a:endParaRPr lang="en-US" b="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Tips for data quality assurance</a:t>
            </a:r>
            <a:endParaRPr lang="en-US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Efficient data exploration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Formatting dates using {</a:t>
            </a:r>
            <a:r>
              <a:rPr lang="en-US" dirty="0" err="1"/>
              <a:t>lubridate</a:t>
            </a:r>
            <a:r>
              <a:rPr lang="en-US" dirty="0"/>
              <a:t>}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b="0" dirty="0"/>
              <a:t>Summarizing data using {</a:t>
            </a:r>
            <a:r>
              <a:rPr lang="en-US" b="0" dirty="0" err="1"/>
              <a:t>dplyr</a:t>
            </a:r>
            <a:r>
              <a:rPr lang="en-US" b="0" dirty="0"/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C00000"/>
                </a:solidFill>
              </a:rPr>
              <a:t>Data wrangling in R</a:t>
            </a:r>
          </a:p>
        </p:txBody>
      </p:sp>
    </p:spTree>
    <p:extLst>
      <p:ext uri="{BB962C8B-B14F-4D97-AF65-F5344CB8AC3E}">
        <p14:creationId xmlns:p14="http://schemas.microsoft.com/office/powerpoint/2010/main" val="1775568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Subset 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to look only at males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1 (indexing)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==“m”,]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filter(sex==“m”)</a:t>
            </a:r>
          </a:p>
        </p:txBody>
      </p:sp>
    </p:spTree>
    <p:extLst>
      <p:ext uri="{BB962C8B-B14F-4D97-AF65-F5344CB8AC3E}">
        <p14:creationId xmlns:p14="http://schemas.microsoft.com/office/powerpoint/2010/main" val="634127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Subset 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to only year and length columns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1 (indexing)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[,c(“year”, ”length”)]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select(year, length)</a:t>
            </a:r>
          </a:p>
        </p:txBody>
      </p:sp>
    </p:spTree>
    <p:extLst>
      <p:ext uri="{BB962C8B-B14F-4D97-AF65-F5344CB8AC3E}">
        <p14:creationId xmlns:p14="http://schemas.microsoft.com/office/powerpoint/2010/main" val="330956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Find the mean length, by year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1 (indexing/looping)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year&lt;-unique(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for(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in year)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mlength.in&lt;-mean(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], na.rm=TRUE)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mlength.in)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table1&lt;-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(year, 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table1&lt;-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(year)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=mean(length, na.rm=TRUE))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0014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6172200"/>
          </a:xfrm>
          <a:ln w="5715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CA" dirty="0"/>
              <a:t>(A) Use 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CA" dirty="0"/>
              <a:t> to generate a summary table of the mean weights of individuals with a length greater than 10, by both sex and year, along with the standard deviation around those means</a:t>
            </a:r>
            <a:endParaRPr lang="en-CA" dirty="0">
              <a:solidFill>
                <a:schemeClr val="tx2"/>
              </a:solidFill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743200" y="3124199"/>
            <a:ext cx="6172201" cy="685799"/>
          </a:xfrm>
        </p:spPr>
        <p:txBody>
          <a:bodyPr anchor="ctr">
            <a:normAutofit/>
          </a:bodyPr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Exercise 2.2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905000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year&lt;-unique(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sex&lt;-c()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for(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in year)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for(ii in unique(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{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sex.in&lt;-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as.character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(ii)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sex&lt;-c(sex, sex.in)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x&lt;-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&gt;10 &amp;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        !is.na(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 &amp;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    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&amp;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    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==ii]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mweight.in&lt;-mean(x, na.rm=TRUE)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mweight.in)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sdweight.in&lt;-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(x, na.rm=TRUE)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sdweight.in)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}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table2&lt;-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(year, sex,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endParaRPr lang="en-US" sz="12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35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Indexing / looping, 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table(),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, and 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sz="1900" dirty="0"/>
              <a:t> all have strengths and weaknesses.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You’ll likely end up using all of them at some point, depending on the circumstances.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66809"/>
              </p:ext>
            </p:extLst>
          </p:nvPr>
        </p:nvGraphicFramePr>
        <p:xfrm>
          <a:off x="1846580" y="3098800"/>
          <a:ext cx="539242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1380">
                  <a:extLst>
                    <a:ext uri="{9D8B030D-6E8A-4147-A177-3AD203B41FA5}">
                      <a16:colId xmlns:a16="http://schemas.microsoft.com/office/drawing/2014/main" val="2308273152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32481648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17969706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74604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Simple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Flexible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Efficient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891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Indexing/Looping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838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table()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140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/>
                        <a:t>summaryBy</a:t>
                      </a:r>
                      <a:r>
                        <a:rPr lang="en-CA" b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5013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{</a:t>
                      </a:r>
                      <a:r>
                        <a:rPr lang="en-CA" b="1" dirty="0" err="1"/>
                        <a:t>dplyr</a:t>
                      </a:r>
                      <a:r>
                        <a:rPr lang="en-CA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84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1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83788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7030A0"/>
                </a:solidFill>
              </a:rPr>
              <a:t>best practices: </a:t>
            </a:r>
            <a:r>
              <a:rPr lang="en-CA" dirty="0">
                <a:solidFill>
                  <a:srgbClr val="7030A0"/>
                </a:solidFill>
              </a:rPr>
              <a:t>R SCRIPT</a:t>
            </a:r>
            <a:endParaRPr lang="en-CA" sz="33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CA" b="0" dirty="0"/>
              <a:t>Always </a:t>
            </a:r>
            <a:r>
              <a:rPr lang="en-CA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#comment</a:t>
            </a:r>
            <a:r>
              <a:rPr lang="en-CA" b="0" dirty="0">
                <a:solidFill>
                  <a:srgbClr val="007635"/>
                </a:solidFill>
              </a:rPr>
              <a:t> </a:t>
            </a:r>
            <a:r>
              <a:rPr lang="en-CA" b="0" dirty="0"/>
              <a:t>your code! Always. Seriously… ALWAYS.</a:t>
            </a:r>
          </a:p>
          <a:p>
            <a:pPr marL="742950" lvl="1" indent="-285750">
              <a:buClrTx/>
            </a:pPr>
            <a:r>
              <a:rPr lang="en-CA" sz="1700" dirty="0"/>
              <a:t>R doesn’t try to read or interpret </a:t>
            </a:r>
            <a:r>
              <a:rPr lang="en-CA" sz="17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#comments</a:t>
            </a:r>
            <a:r>
              <a:rPr lang="en-CA" sz="1700" dirty="0"/>
              <a:t>; use them to keep track of what you are doing and why. </a:t>
            </a:r>
            <a:endParaRPr lang="en-CA" sz="1700" b="0" dirty="0"/>
          </a:p>
          <a:p>
            <a:pPr marL="457200" indent="-457200">
              <a:buAutoNum type="arabicPeriod"/>
            </a:pPr>
            <a:r>
              <a:rPr lang="en-CA" b="0" dirty="0"/>
              <a:t>Your code should have well defined sections, such as:</a:t>
            </a:r>
          </a:p>
          <a:p>
            <a:pPr marL="914400" lvl="1" indent="-457200">
              <a:buClrTx/>
            </a:pPr>
            <a:r>
              <a:rPr lang="en-CA" sz="1700" b="0" dirty="0"/>
              <a:t>Description</a:t>
            </a:r>
          </a:p>
          <a:p>
            <a:pPr marL="914400" lvl="1" indent="-457200">
              <a:buClrTx/>
            </a:pPr>
            <a:r>
              <a:rPr lang="en-CA" sz="1700" b="0" dirty="0"/>
              <a:t>Set Working Directory</a:t>
            </a:r>
          </a:p>
          <a:p>
            <a:pPr marL="914400" lvl="1" indent="-457200">
              <a:buClrTx/>
            </a:pPr>
            <a:r>
              <a:rPr lang="en-CA" sz="1700" b="0" dirty="0"/>
              <a:t>Load Packages</a:t>
            </a:r>
          </a:p>
          <a:p>
            <a:pPr marL="914400" lvl="1" indent="-457200">
              <a:buClrTx/>
            </a:pPr>
            <a:r>
              <a:rPr lang="en-CA" sz="1700" b="0" dirty="0"/>
              <a:t>Import Data</a:t>
            </a:r>
          </a:p>
          <a:p>
            <a:endParaRPr lang="en-CA" b="0" dirty="0"/>
          </a:p>
          <a:p>
            <a:r>
              <a:rPr lang="en-CA" b="0" dirty="0"/>
              <a:t>To create collapsible sections and a drop-down menu in RStudio, use:</a:t>
            </a:r>
          </a:p>
          <a:p>
            <a:r>
              <a:rPr lang="en-CA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---- Section Title Here ----</a:t>
            </a:r>
          </a:p>
          <a:p>
            <a:endParaRPr lang="en-CA" sz="1000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r>
              <a:rPr lang="en-CA" b="0" dirty="0"/>
              <a:t>You need to be aware of what objects exist in the Environment, and remember that </a:t>
            </a:r>
            <a:r>
              <a:rPr lang="en-CA" b="0" i="1" dirty="0"/>
              <a:t>order matters</a:t>
            </a:r>
            <a:r>
              <a:rPr lang="en-CA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09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Working directory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95400"/>
            <a:ext cx="81534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/>
              <a:t>The working directory is the location (folder) that R is going to communicate with when importing files, exporting figures, etc.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lvl="1" indent="0">
              <a:buNone/>
            </a:pPr>
            <a:r>
              <a:rPr lang="en-US" b="1" dirty="0"/>
              <a:t>Option A:</a:t>
            </a:r>
            <a:r>
              <a:rPr lang="en-US" dirty="0"/>
              <a:t> Create a Project</a:t>
            </a:r>
          </a:p>
          <a:p>
            <a:pPr lvl="1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File &gt; New Project &gt; Existing Directory &gt; </a:t>
            </a:r>
            <a:r>
              <a:rPr lang="en-US" dirty="0" err="1">
                <a:solidFill>
                  <a:srgbClr val="7030A0"/>
                </a:solidFill>
              </a:rPr>
              <a:t>RBarMUN</a:t>
            </a:r>
            <a:endParaRPr lang="en-US" dirty="0">
              <a:solidFill>
                <a:srgbClr val="7030A0"/>
              </a:solidFill>
            </a:endParaRPr>
          </a:p>
          <a:p>
            <a:pPr lvl="1" indent="0">
              <a:buNone/>
            </a:pPr>
            <a:r>
              <a:rPr lang="en-US" i="1" dirty="0"/>
              <a:t>Pro</a:t>
            </a:r>
            <a:r>
              <a:rPr lang="en-US" dirty="0"/>
              <a:t>: Saves you from needing to explicitly specify; relational</a:t>
            </a:r>
          </a:p>
          <a:p>
            <a:pPr lvl="1" indent="0">
              <a:buNone/>
            </a:pPr>
            <a:r>
              <a:rPr lang="en-US" i="1" dirty="0"/>
              <a:t>Con</a:t>
            </a:r>
            <a:r>
              <a:rPr lang="en-US" dirty="0"/>
              <a:t>: Need to open script using the project shortcut</a:t>
            </a:r>
          </a:p>
          <a:p>
            <a:pPr lvl="1" indent="0">
              <a:buNone/>
            </a:pPr>
            <a:endParaRPr lang="en-US" b="1" dirty="0"/>
          </a:p>
          <a:p>
            <a:pPr lvl="1" indent="0">
              <a:buNone/>
            </a:pPr>
            <a:r>
              <a:rPr lang="en-US" b="1" dirty="0"/>
              <a:t>Option B:</a:t>
            </a:r>
            <a:r>
              <a:rPr lang="en-US" dirty="0"/>
              <a:t> Manually Set a Working Directory</a:t>
            </a:r>
          </a:p>
          <a:p>
            <a:pPr lvl="1" indent="0" algn="ctr">
              <a:buNone/>
            </a:pP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(“C:/Users/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danie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/Desktop/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</a:t>
            </a:r>
            <a:endParaRPr lang="en-US" dirty="0">
              <a:solidFill>
                <a:srgbClr val="C00000"/>
              </a:solidFill>
            </a:endParaRPr>
          </a:p>
          <a:p>
            <a:pPr lvl="1" indent="0">
              <a:buNone/>
            </a:pPr>
            <a:r>
              <a:rPr lang="en-US" i="1" dirty="0"/>
              <a:t>Pro</a:t>
            </a:r>
            <a:r>
              <a:rPr lang="en-US" dirty="0"/>
              <a:t>: Can open RStudio directly and have multiple scripts ongoing</a:t>
            </a:r>
          </a:p>
          <a:p>
            <a:pPr lvl="1" indent="0">
              <a:buNone/>
            </a:pPr>
            <a:r>
              <a:rPr lang="en-US" i="1" dirty="0"/>
              <a:t>Con</a:t>
            </a:r>
            <a:r>
              <a:rPr lang="en-US" dirty="0"/>
              <a:t>: Need to update if files are moved or folders renamed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3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83788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7030A0"/>
                </a:solidFill>
              </a:rPr>
              <a:t>best practices: </a:t>
            </a:r>
            <a:r>
              <a:rPr lang="en-CA" dirty="0">
                <a:solidFill>
                  <a:srgbClr val="7030A0"/>
                </a:solidFill>
              </a:rPr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486400"/>
          </a:xfrm>
        </p:spPr>
        <p:txBody>
          <a:bodyPr>
            <a:noAutofit/>
          </a:bodyPr>
          <a:lstStyle/>
          <a:p>
            <a:r>
              <a:rPr lang="en-CA" dirty="0"/>
              <a:t>Avoid dealing with frustrating issues later by following some simple rules now:</a:t>
            </a:r>
            <a:endParaRPr lang="en-CA" b="0" dirty="0"/>
          </a:p>
          <a:p>
            <a:pPr marL="457200" indent="-457200">
              <a:buAutoNum type="arabicPeriod"/>
            </a:pPr>
            <a:r>
              <a:rPr lang="en-CA" b="0" dirty="0"/>
              <a:t>Single flat file </a:t>
            </a:r>
            <a:r>
              <a:rPr lang="en-CA" b="0" i="1" dirty="0"/>
              <a:t>(at least to start…)</a:t>
            </a:r>
          </a:p>
          <a:p>
            <a:pPr marL="457200" indent="-457200">
              <a:buAutoNum type="arabicPeriod"/>
            </a:pPr>
            <a:r>
              <a:rPr lang="en-CA" b="0" dirty="0"/>
              <a:t>Save as a .txt or .csv</a:t>
            </a:r>
          </a:p>
          <a:p>
            <a:pPr marL="457200" indent="-457200">
              <a:buAutoNum type="arabicPeriod"/>
            </a:pPr>
            <a:r>
              <a:rPr lang="en-CA" b="0" dirty="0"/>
              <a:t>Every column uniquely and simply named</a:t>
            </a:r>
          </a:p>
          <a:p>
            <a:pPr marL="457200" indent="-457200">
              <a:buAutoNum type="arabicPeriod"/>
            </a:pPr>
            <a:r>
              <a:rPr lang="en-CA" b="0" dirty="0"/>
              <a:t>Individual column for each component of date/time</a:t>
            </a:r>
          </a:p>
          <a:p>
            <a:r>
              <a:rPr lang="en-CA" sz="1700" b="0" i="1" dirty="0"/>
              <a:t>			(We’ll cover this in more detail later.)</a:t>
            </a:r>
            <a:endParaRPr lang="en-CA" b="0" dirty="0"/>
          </a:p>
          <a:p>
            <a:pPr marL="457200" indent="-457200">
              <a:buFont typeface="+mj-lt"/>
              <a:buAutoNum type="arabicPeriod" startAt="5"/>
            </a:pPr>
            <a:r>
              <a:rPr lang="en-CA" b="0" dirty="0"/>
              <a:t>everything lowercase with no punctuation</a:t>
            </a:r>
          </a:p>
          <a:p>
            <a:pPr marL="457200" indent="-457200">
              <a:buAutoNum type="arabicPeriod" startAt="5"/>
            </a:pPr>
            <a:r>
              <a:rPr lang="en-CA" b="0" dirty="0"/>
              <a:t>Create a variable key</a:t>
            </a:r>
          </a:p>
          <a:p>
            <a:pPr marL="457200" indent="-457200">
              <a:buAutoNum type="arabicPeriod" startAt="5"/>
            </a:pPr>
            <a:r>
              <a:rPr lang="en-CA" b="0" dirty="0"/>
              <a:t>No data? Leave it blank or use NA … but be consistent!</a:t>
            </a:r>
          </a:p>
          <a:p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16762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Getting started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5562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0" dirty="0"/>
              <a:t>Make sure that your course materials are saved in an appropriate location (i.e. NOT your Downloads folder!)</a:t>
            </a:r>
            <a:endParaRPr lang="en-US" b="0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b="0" dirty="0"/>
              <a:t>Save your dataset as a .txt in the same folder as above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/>
              <a:t>(Remember that some features, such as formulas, may be lost when converted)</a:t>
            </a:r>
          </a:p>
          <a:p>
            <a:pPr marL="457200" indent="-457200">
              <a:buAutoNum type="arabicPeriod"/>
            </a:pPr>
            <a:r>
              <a:rPr lang="en-US" b="0" dirty="0"/>
              <a:t>Open a new .R script, create a section called “Set Working Directory”, and set your working directory to the appropriate folder</a:t>
            </a:r>
            <a:endParaRPr lang="en-US" b="0" dirty="0">
              <a:solidFill>
                <a:srgbClr val="C00000"/>
              </a:solidFill>
            </a:endParaRPr>
          </a:p>
          <a:p>
            <a:pPr algn="ctr"/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(“C:/Users/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danie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/Desktop/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0" dirty="0"/>
              <a:t>Import your data! In a perfect world…</a:t>
            </a:r>
          </a:p>
          <a:p>
            <a:pPr algn="ctr"/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(“sampledata.txt”)</a:t>
            </a:r>
          </a:p>
          <a:p>
            <a:pPr algn="ctr"/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View(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View data in new tab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6248400"/>
            <a:ext cx="6324600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rgbClr val="7030A0"/>
                </a:solidFill>
              </a:rPr>
              <a:t>Start </a:t>
            </a:r>
            <a:r>
              <a:rPr lang="en-CA" sz="2000" b="1" dirty="0">
                <a:solidFill>
                  <a:srgbClr val="7030A0"/>
                </a:solidFill>
              </a:rPr>
              <a:t>RBarMUN_CodeAlong2.R </a:t>
            </a:r>
            <a:r>
              <a:rPr lang="en-CA" sz="2000" i="1" dirty="0">
                <a:solidFill>
                  <a:srgbClr val="7030A0"/>
                </a:solidFill>
              </a:rPr>
              <a:t>or</a:t>
            </a:r>
            <a:r>
              <a:rPr lang="en-CA" sz="2000" b="1" dirty="0">
                <a:solidFill>
                  <a:srgbClr val="7030A0"/>
                </a:solidFill>
              </a:rPr>
              <a:t> </a:t>
            </a:r>
            <a:r>
              <a:rPr lang="en-CA" sz="2000" dirty="0">
                <a:solidFill>
                  <a:srgbClr val="7030A0"/>
                </a:solidFill>
              </a:rPr>
              <a:t>your own script</a:t>
            </a:r>
            <a:endParaRPr lang="en-CA" sz="2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5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Problems importing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Error Message: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Error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 : cannot open the connection In addition: Warning message: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”): cannot open file ‘sample’: No such file or directory</a:t>
            </a:r>
          </a:p>
          <a:p>
            <a:r>
              <a:rPr lang="en-US" dirty="0"/>
              <a:t>Issue:</a:t>
            </a:r>
            <a:r>
              <a:rPr lang="en-US" b="0" dirty="0"/>
              <a:t> R can’t find your file in the working directory you specified</a:t>
            </a:r>
          </a:p>
          <a:p>
            <a:r>
              <a:rPr lang="en-US" dirty="0"/>
              <a:t>Check:</a:t>
            </a:r>
            <a:r>
              <a:rPr lang="en-US" b="0" dirty="0"/>
              <a:t>	Did you set your working directory correctly</a:t>
            </a:r>
            <a:r>
              <a:rPr lang="en-CA" b="0" dirty="0"/>
              <a:t>?</a:t>
            </a:r>
          </a:p>
          <a:p>
            <a:r>
              <a:rPr lang="en-CA" b="0" dirty="0"/>
              <a:t>	Did you s</a:t>
            </a:r>
            <a:r>
              <a:rPr lang="en-US" b="0" dirty="0" err="1"/>
              <a:t>pell</a:t>
            </a:r>
            <a:r>
              <a:rPr lang="en-US" b="0" dirty="0"/>
              <a:t> the filename correctly?</a:t>
            </a:r>
          </a:p>
          <a:p>
            <a:r>
              <a:rPr lang="en-US" b="0" dirty="0"/>
              <a:t>	Did you include “.txt” in your filename?</a:t>
            </a:r>
          </a:p>
          <a:p>
            <a:r>
              <a:rPr lang="en-US" b="0" dirty="0"/>
              <a:t>	Did you save your file as a .txt in the correct folder?</a:t>
            </a:r>
          </a:p>
          <a:p>
            <a:r>
              <a:rPr lang="en-US" dirty="0"/>
              <a:t>Troubleshooting: </a:t>
            </a:r>
            <a:r>
              <a:rPr lang="en-US" b="0" dirty="0"/>
              <a:t>Use 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list.files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to see a list of all the files available in your current working directory.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5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Problems importing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Error Message: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/>
              <a:t>None</a:t>
            </a:r>
          </a:p>
          <a:p>
            <a:r>
              <a:rPr lang="en-US" dirty="0"/>
              <a:t>Issue:</a:t>
            </a:r>
            <a:r>
              <a:rPr lang="en-US" b="0" dirty="0"/>
              <a:t> The dataset just doesn’t look right!</a:t>
            </a:r>
          </a:p>
          <a:p>
            <a:r>
              <a:rPr lang="en-US" dirty="0"/>
              <a:t>Check:</a:t>
            </a:r>
            <a:r>
              <a:rPr lang="en-US" b="0" dirty="0"/>
              <a:t>	Is your spreadsheet set up right?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merged cells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extra rows (i.e. first row are variable names, data begins on second row) or blank rows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spaces or punctuation in variable names (may or may not cause issues, depending on specific circumstances)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Excel can be finicky, and “activate” empty cells in extra rows and/or columns. Do you see columns “X.1”, “X.2”?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if you don’t have headers (column names) in your dataset, you need to </a:t>
            </a:r>
            <a:r>
              <a:rPr lang="en-US" dirty="0"/>
              <a:t>change the 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header</a:t>
            </a:r>
            <a:r>
              <a:rPr lang="en-US" dirty="0"/>
              <a:t> argument from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TRUE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(default) to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FALSE</a:t>
            </a:r>
            <a:endParaRPr lang="en-US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r>
              <a:rPr lang="en-US" sz="17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7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7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US" sz="17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(“filename.txt”, header=FALSE)</a:t>
            </a:r>
            <a:endParaRPr lang="en-US" sz="17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10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25448</TotalTime>
  <Words>2339</Words>
  <Application>Microsoft Office PowerPoint</Application>
  <PresentationFormat>On-screen Show (4:3)</PresentationFormat>
  <Paragraphs>374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Lucida Sans Typewriter</vt:lpstr>
      <vt:lpstr>Wingdings</vt:lpstr>
      <vt:lpstr>Essential</vt:lpstr>
      <vt:lpstr>PowerPoint Presentation</vt:lpstr>
      <vt:lpstr>Resources https://github.com/DanielleQuinn/MaineCourse</vt:lpstr>
      <vt:lpstr>PowerPoint Presentation</vt:lpstr>
      <vt:lpstr>best practices: R SCRIPT</vt:lpstr>
      <vt:lpstr>Working directory</vt:lpstr>
      <vt:lpstr>best practices: Flat file</vt:lpstr>
      <vt:lpstr>Getting started</vt:lpstr>
      <vt:lpstr>Problems importing data</vt:lpstr>
      <vt:lpstr>Problems importing data</vt:lpstr>
      <vt:lpstr>Data frames: basics</vt:lpstr>
      <vt:lpstr>Exercise 1.5</vt:lpstr>
      <vt:lpstr>Common data issues</vt:lpstr>
      <vt:lpstr>Common data issues</vt:lpstr>
      <vt:lpstr>Data frames: structure</vt:lpstr>
      <vt:lpstr>1. each column is a vector</vt:lpstr>
      <vt:lpstr>1. each column is a vector</vt:lpstr>
      <vt:lpstr>1. each column is a vector</vt:lpstr>
      <vt:lpstr>2. Two dimensional</vt:lpstr>
      <vt:lpstr>2. Two dimensional</vt:lpstr>
      <vt:lpstr>2. Two dimensional</vt:lpstr>
      <vt:lpstr>2. Two dimensional</vt:lpstr>
      <vt:lpstr>Data frames: modifying variables</vt:lpstr>
      <vt:lpstr>Exercise 1.6</vt:lpstr>
      <vt:lpstr>Dates</vt:lpstr>
      <vt:lpstr>best practices: DATes</vt:lpstr>
      <vt:lpstr>DatEs: lubridate::dmy()</vt:lpstr>
      <vt:lpstr>Exercise 2.1</vt:lpstr>
      <vt:lpstr>Summary Stats: methods</vt:lpstr>
      <vt:lpstr>Summary stats: {dplyr}</vt:lpstr>
      <vt:lpstr>Summary stats: {dplyr}</vt:lpstr>
      <vt:lpstr>Summary stats: {dplyr}</vt:lpstr>
      <vt:lpstr>Summary stats: {dplyr}</vt:lpstr>
      <vt:lpstr>Exercise 2.2</vt:lpstr>
      <vt:lpstr>Summary stats: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Danielle Quinn</cp:lastModifiedBy>
  <cp:revision>417</cp:revision>
  <dcterms:created xsi:type="dcterms:W3CDTF">2012-03-27T11:09:44Z</dcterms:created>
  <dcterms:modified xsi:type="dcterms:W3CDTF">2016-11-15T16:11:31Z</dcterms:modified>
</cp:coreProperties>
</file>