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522" r:id="rId2"/>
    <p:sldId id="523" r:id="rId3"/>
    <p:sldId id="520" r:id="rId4"/>
    <p:sldId id="466" r:id="rId5"/>
    <p:sldId id="526" r:id="rId6"/>
    <p:sldId id="529" r:id="rId7"/>
    <p:sldId id="528" r:id="rId8"/>
    <p:sldId id="535" r:id="rId9"/>
    <p:sldId id="525" r:id="rId10"/>
    <p:sldId id="420" r:id="rId11"/>
    <p:sldId id="312" r:id="rId12"/>
    <p:sldId id="313" r:id="rId13"/>
    <p:sldId id="440" r:id="rId14"/>
    <p:sldId id="448" r:id="rId15"/>
    <p:sldId id="447" r:id="rId16"/>
    <p:sldId id="315" r:id="rId17"/>
    <p:sldId id="459" r:id="rId18"/>
    <p:sldId id="530" r:id="rId19"/>
    <p:sldId id="532" r:id="rId20"/>
    <p:sldId id="533" r:id="rId21"/>
    <p:sldId id="438" r:id="rId22"/>
    <p:sldId id="534" r:id="rId23"/>
    <p:sldId id="444" r:id="rId24"/>
    <p:sldId id="360" r:id="rId25"/>
    <p:sldId id="472" r:id="rId26"/>
    <p:sldId id="539" r:id="rId27"/>
    <p:sldId id="537" r:id="rId28"/>
    <p:sldId id="488" r:id="rId29"/>
    <p:sldId id="485" r:id="rId30"/>
    <p:sldId id="482" r:id="rId31"/>
    <p:sldId id="540" r:id="rId32"/>
    <p:sldId id="486" r:id="rId33"/>
    <p:sldId id="541" r:id="rId34"/>
    <p:sldId id="48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000"/>
    <a:srgbClr val="48B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5" autoAdjust="0"/>
    <p:restoredTop sz="92939" autoAdjust="0"/>
  </p:normalViewPr>
  <p:slideViewPr>
    <p:cSldViewPr>
      <p:cViewPr varScale="1">
        <p:scale>
          <a:sx n="70" d="100"/>
          <a:sy n="70" d="100"/>
        </p:scale>
        <p:origin x="84" y="9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64E94-E094-4DC3-B5D0-CC5878278620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FBAF7-3AE2-4F22-92F7-C6C791B0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4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53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04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UPDATE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87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UPDATE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39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16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0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84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24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25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54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51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34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6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400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D0C8-A7A7-43CA-AD7D-260A70E1B0E9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5CD3-8E34-4CD4-B393-F45942C3DC6C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0CA0-0105-471B-AD04-3BC0D026062B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4983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A6F2-AEEB-46F3-98F4-8F4B9EBDE2CB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1230-72A6-47A0-B509-909E257E3649}" type="datetime1">
              <a:rPr lang="en-US" smtClean="0"/>
              <a:t>6/5/2017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336B-1609-4826-A113-724DFDC37E5A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C220-716F-4291-9CAE-338D452EAEA1}" type="datetime1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E3C7-B9A2-4A40-876C-D9896B121A47}" type="datetime1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8D64-E478-4943-9431-4375F4B17CDF}" type="datetime1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B2AF-0223-4C01-A505-587876FE8072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FD15-0810-44F5-92C8-3703534CCAB2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61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C389987-8D32-4ECF-8B29-C171521FAADD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00800"/>
            <a:ext cx="782321" cy="3678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b="1">
                <a:solidFill>
                  <a:schemeClr val="tx2"/>
                </a:solidFill>
              </a:defRPr>
            </a:lvl1pPr>
          </a:lstStyle>
          <a:p>
            <a:fld id="{96C54D99-A25D-4F4C-AF8C-82C46A871B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q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09800"/>
            <a:ext cx="8382000" cy="914400"/>
          </a:xfrm>
        </p:spPr>
        <p:txBody>
          <a:bodyPr>
            <a:noAutofit/>
          </a:bodyPr>
          <a:lstStyle/>
          <a:p>
            <a:pPr algn="ctr"/>
            <a:r>
              <a:rPr lang="en-US" sz="3000" dirty="0">
                <a:solidFill>
                  <a:srgbClr val="C00000"/>
                </a:solidFill>
              </a:rPr>
              <a:t>Introduction to R and R </a:t>
            </a:r>
            <a:r>
              <a:rPr lang="en-US" sz="3000" dirty="0" smtClean="0">
                <a:solidFill>
                  <a:srgbClr val="C00000"/>
                </a:solidFill>
              </a:rPr>
              <a:t>Studio</a:t>
            </a:r>
          </a:p>
          <a:p>
            <a:pPr algn="ctr"/>
            <a:r>
              <a:rPr lang="en-US" sz="3000" dirty="0" smtClean="0">
                <a:solidFill>
                  <a:srgbClr val="C00000"/>
                </a:solidFill>
              </a:rPr>
              <a:t>Part II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4400" y="6324600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Hosted </a:t>
            </a:r>
            <a:r>
              <a:rPr lang="en-US" dirty="0" smtClean="0"/>
              <a:t>by </a:t>
            </a:r>
            <a:r>
              <a:rPr lang="en-US" dirty="0"/>
              <a:t>R-Bar at Memorial </a:t>
            </a:r>
            <a:r>
              <a:rPr lang="en-US" dirty="0" smtClean="0"/>
              <a:t>University</a:t>
            </a:r>
            <a:endParaRPr lang="en-US" dirty="0"/>
          </a:p>
        </p:txBody>
      </p:sp>
      <p:pic>
        <p:nvPicPr>
          <p:cNvPr id="9" name="Picture 2" descr="Image result for memorial university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29" r="36859"/>
          <a:stretch/>
        </p:blipFill>
        <p:spPr bwMode="auto">
          <a:xfrm>
            <a:off x="6553200" y="4890044"/>
            <a:ext cx="2209800" cy="143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038" y="5037895"/>
            <a:ext cx="1286705" cy="12867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6324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June 7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7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9902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Getting started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391400" cy="55626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b="0" dirty="0"/>
              <a:t>Make sure </a:t>
            </a:r>
            <a:r>
              <a:rPr lang="en-US" b="0" dirty="0" smtClean="0"/>
              <a:t>that you have a directory in an appropriate </a:t>
            </a:r>
            <a:r>
              <a:rPr lang="en-US" b="0" dirty="0"/>
              <a:t>location (i.e. NOT your Downloads folder</a:t>
            </a:r>
            <a:r>
              <a:rPr lang="en-US" b="0" dirty="0" smtClean="0"/>
              <a:t>!)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 smtClean="0"/>
              <a:t>Save </a:t>
            </a:r>
            <a:r>
              <a:rPr lang="en-US" b="0" dirty="0"/>
              <a:t>your dataset as a .txt in </a:t>
            </a:r>
            <a:r>
              <a:rPr lang="en-US" b="0" dirty="0" smtClean="0"/>
              <a:t>this directory (</a:t>
            </a:r>
            <a:r>
              <a:rPr lang="en-US" b="0" dirty="0"/>
              <a:t>Remember that some features, such as formulas, may be lost when converted)</a:t>
            </a:r>
          </a:p>
          <a:p>
            <a:pPr marL="457200" indent="-457200">
              <a:buAutoNum type="arabicPeriod"/>
            </a:pPr>
            <a:r>
              <a:rPr lang="en-US" b="0" dirty="0"/>
              <a:t>Open a new .R script, create a section called “Set Working Directory”, and set your working directory to the appropriate </a:t>
            </a:r>
            <a:r>
              <a:rPr lang="en-US" b="0" dirty="0" smtClean="0"/>
              <a:t>folder (OR, save the </a:t>
            </a:r>
            <a:r>
              <a:rPr lang="en-US" b="0" dirty="0" err="1" smtClean="0"/>
              <a:t>CodeAlong</a:t>
            </a:r>
            <a:r>
              <a:rPr lang="en-US" b="0" dirty="0" smtClean="0"/>
              <a:t> script in the directory and follow along)</a:t>
            </a:r>
            <a:endParaRPr lang="en-US" b="0" dirty="0">
              <a:solidFill>
                <a:srgbClr val="C00000"/>
              </a:solidFill>
            </a:endParaRPr>
          </a:p>
          <a:p>
            <a:pPr algn="ctr"/>
            <a:r>
              <a:rPr lang="en-CA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setwd</a:t>
            </a:r>
            <a:r>
              <a:rPr lang="en-CA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(“C:/Users/</a:t>
            </a:r>
            <a:r>
              <a:rPr lang="en-CA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danie</a:t>
            </a:r>
            <a:r>
              <a:rPr lang="en-CA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/Desktop/</a:t>
            </a:r>
            <a:r>
              <a:rPr lang="en-CA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RBarMUN</a:t>
            </a:r>
            <a:r>
              <a:rPr lang="en-CA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”)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b="0" dirty="0" smtClean="0"/>
              <a:t>Load packages (for later) </a:t>
            </a:r>
            <a:r>
              <a:rPr lang="en-US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{</a:t>
            </a:r>
            <a:r>
              <a:rPr lang="en-US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dplyr</a:t>
            </a:r>
            <a:r>
              <a:rPr lang="en-US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}</a:t>
            </a:r>
            <a:r>
              <a:rPr lang="en-US" b="0" dirty="0" smtClean="0"/>
              <a:t> and </a:t>
            </a:r>
            <a:r>
              <a:rPr lang="en-US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{</a:t>
            </a:r>
            <a:r>
              <a:rPr lang="en-US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lubridate</a:t>
            </a:r>
            <a:r>
              <a:rPr lang="en-US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}</a:t>
            </a:r>
            <a:endParaRPr lang="en-US" b="0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b="0" dirty="0" smtClean="0"/>
              <a:t>Import </a:t>
            </a:r>
            <a:r>
              <a:rPr lang="en-US" b="0" dirty="0"/>
              <a:t>your data! In a perfect world…</a:t>
            </a:r>
          </a:p>
          <a:p>
            <a:pPr algn="ctr"/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</a:t>
            </a:r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read.delim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(“sampledata.txt</a:t>
            </a:r>
            <a:r>
              <a:rPr lang="en-US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”)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7746" y="6096000"/>
            <a:ext cx="8707120" cy="609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0" dirty="0" smtClean="0"/>
              <a:t>creates an object (container) called </a:t>
            </a:r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sz="1800" b="0" dirty="0" smtClean="0"/>
              <a:t> which contains your flat file (spreadsheet) </a:t>
            </a:r>
            <a:r>
              <a:rPr lang="en-US" sz="1800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sampledata.txt</a:t>
            </a:r>
            <a:r>
              <a:rPr lang="en-US" sz="1800" b="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1800" b="0" dirty="0" smtClean="0"/>
              <a:t>as a data frame with rows and columns</a:t>
            </a:r>
            <a:endParaRPr lang="en-US" sz="1800" b="0" dirty="0" smtClean="0">
              <a:solidFill>
                <a:srgbClr val="008000"/>
              </a:solidFill>
              <a:latin typeface="Lucida Sans Typewriter" panose="020B050903050403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43200" y="5715000"/>
            <a:ext cx="0" cy="292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25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9902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Problems importing data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562600"/>
          </a:xfrm>
        </p:spPr>
        <p:txBody>
          <a:bodyPr>
            <a:normAutofit/>
          </a:bodyPr>
          <a:lstStyle/>
          <a:p>
            <a:r>
              <a:rPr lang="en-US" dirty="0"/>
              <a:t>Error Message: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 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Error in file(file, “</a:t>
            </a:r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rt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”) : cannot open the connection In addition: Warning message: In file(file, “</a:t>
            </a:r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rt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”): cannot open file ‘sample’: No such file or directory</a:t>
            </a:r>
          </a:p>
          <a:p>
            <a:r>
              <a:rPr lang="en-US" dirty="0"/>
              <a:t>Issue:</a:t>
            </a:r>
            <a:r>
              <a:rPr lang="en-US" b="0" dirty="0"/>
              <a:t> R can’t find your file in the working directory you specified</a:t>
            </a:r>
          </a:p>
          <a:p>
            <a:r>
              <a:rPr lang="en-US" dirty="0"/>
              <a:t>Check:</a:t>
            </a:r>
            <a:r>
              <a:rPr lang="en-US" b="0" dirty="0"/>
              <a:t>	Did you set your working directory correctly</a:t>
            </a:r>
            <a:r>
              <a:rPr lang="en-CA" b="0" dirty="0"/>
              <a:t>?</a:t>
            </a:r>
          </a:p>
          <a:p>
            <a:r>
              <a:rPr lang="en-CA" b="0" dirty="0"/>
              <a:t>	Did you s</a:t>
            </a:r>
            <a:r>
              <a:rPr lang="en-US" b="0" dirty="0" smtClean="0"/>
              <a:t>pell </a:t>
            </a:r>
            <a:r>
              <a:rPr lang="en-US" b="0" dirty="0"/>
              <a:t>the filename correctly?</a:t>
            </a:r>
          </a:p>
          <a:p>
            <a:r>
              <a:rPr lang="en-US" b="0" dirty="0"/>
              <a:t>	Did you include “.txt” in your filename?</a:t>
            </a:r>
          </a:p>
          <a:p>
            <a:r>
              <a:rPr lang="en-US" b="0" dirty="0"/>
              <a:t>	Did you save your file as a .txt in the correct folder?</a:t>
            </a:r>
          </a:p>
          <a:p>
            <a:r>
              <a:rPr lang="en-US" dirty="0"/>
              <a:t>Troubleshooting: </a:t>
            </a:r>
            <a:r>
              <a:rPr lang="en-US" b="0" dirty="0"/>
              <a:t>Use </a:t>
            </a:r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list.files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  <a:r>
              <a:rPr lang="en-US" b="0" dirty="0"/>
              <a:t> to see a list of all the files available in your current working </a:t>
            </a:r>
            <a:r>
              <a:rPr lang="en-US" b="0" dirty="0" smtClean="0"/>
              <a:t>directory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5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9902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Problems importing data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562600"/>
          </a:xfrm>
        </p:spPr>
        <p:txBody>
          <a:bodyPr>
            <a:normAutofit/>
          </a:bodyPr>
          <a:lstStyle/>
          <a:p>
            <a:r>
              <a:rPr lang="en-US" dirty="0"/>
              <a:t>Error Message: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 </a:t>
            </a:r>
            <a:r>
              <a:rPr lang="en-US" b="0" dirty="0"/>
              <a:t>None</a:t>
            </a:r>
          </a:p>
          <a:p>
            <a:r>
              <a:rPr lang="en-US" dirty="0"/>
              <a:t>Issue:</a:t>
            </a:r>
            <a:r>
              <a:rPr lang="en-US" b="0" dirty="0"/>
              <a:t> The dataset just doesn’t look right!</a:t>
            </a:r>
          </a:p>
          <a:p>
            <a:r>
              <a:rPr lang="en-US" dirty="0"/>
              <a:t>Check:</a:t>
            </a:r>
            <a:r>
              <a:rPr lang="en-US" b="0" dirty="0"/>
              <a:t>	Is your spreadsheet set up right?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b="0" dirty="0"/>
              <a:t>no merged cells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b="0" dirty="0"/>
              <a:t>no extra rows (i.e. first row are variable names, data begins on second row) or blank rows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b="0" dirty="0"/>
              <a:t>no spaces or punctuation in variable names (may or may not cause issues, depending on specific circumstances)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b="0" dirty="0"/>
              <a:t>Excel can be finicky, and “activate” empty cells in extra rows and/or columns. Do you see columns “X.1”, “X.2”?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b="0" dirty="0"/>
              <a:t>if you don’t have headers (column names) in your dataset, you need to </a:t>
            </a:r>
            <a:r>
              <a:rPr lang="en-US" dirty="0"/>
              <a:t>change the </a:t>
            </a:r>
            <a:r>
              <a:rPr lang="en-US" dirty="0">
                <a:solidFill>
                  <a:schemeClr val="tx2"/>
                </a:solidFill>
                <a:latin typeface="Lucida Sans Typewriter" panose="020B0509030504030204" pitchFamily="49" charset="0"/>
              </a:rPr>
              <a:t>header</a:t>
            </a:r>
            <a:r>
              <a:rPr lang="en-US" dirty="0"/>
              <a:t> argument from </a:t>
            </a: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TRUE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(default) to </a:t>
            </a: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FALSE</a:t>
            </a:r>
            <a:endParaRPr lang="en-US" b="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algn="ctr"/>
            <a:r>
              <a:rPr lang="en-US" sz="17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sz="17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</a:t>
            </a:r>
            <a:r>
              <a:rPr lang="en-US" sz="17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read.delim</a:t>
            </a:r>
            <a:r>
              <a:rPr lang="en-US" sz="17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(“filename.txt”, header=FALSE)</a:t>
            </a:r>
            <a:endParaRPr lang="en-US" sz="170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1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rgbClr val="C00000"/>
                </a:solidFill>
              </a:rPr>
              <a:t>Data Quality / Exploration</a:t>
            </a:r>
            <a:endParaRPr lang="en-CA" sz="3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56260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To look at a data frame: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0" dirty="0" smtClean="0">
                <a:solidFill>
                  <a:schemeClr val="tx2"/>
                </a:solidFill>
                <a:latin typeface="Lucida Sans Typewriter" panose="020B0509030504030204" pitchFamily="49" charset="0"/>
              </a:rPr>
              <a:t>View(x) </a:t>
            </a:r>
            <a:r>
              <a:rPr lang="en-US" dirty="0"/>
              <a:t>spreadsheet of data frame in new tab</a:t>
            </a:r>
            <a:endParaRPr lang="en-US" b="0" dirty="0">
              <a:solidFill>
                <a:schemeClr val="tx2"/>
              </a:solidFill>
              <a:latin typeface="Lucida Sans Typewriter" panose="020B0509030504030204" pitchFamily="49" charset="0"/>
            </a:endParaRP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dim(x)</a:t>
            </a:r>
            <a:r>
              <a:rPr lang="en-US" b="0" dirty="0" smtClean="0">
                <a:solidFill>
                  <a:schemeClr val="tx2"/>
                </a:solidFill>
                <a:latin typeface="Lucida Sans Typewriter" panose="020B0509030504030204" pitchFamily="49" charset="0"/>
              </a:rPr>
              <a:t> </a:t>
            </a:r>
            <a:r>
              <a:rPr lang="en-US" b="0" dirty="0"/>
              <a:t>dimensions (rows, columns)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head(x)</a:t>
            </a:r>
            <a:r>
              <a:rPr lang="en-US" dirty="0" smtClean="0">
                <a:solidFill>
                  <a:schemeClr val="tx2"/>
                </a:solidFill>
                <a:latin typeface="Lucida Sans Typewriter" panose="020B0509030504030204" pitchFamily="49" charset="0"/>
              </a:rPr>
              <a:t> </a:t>
            </a:r>
            <a:r>
              <a:rPr lang="en-US" dirty="0"/>
              <a:t>output the first six </a:t>
            </a:r>
            <a:r>
              <a:rPr lang="en-US" dirty="0" smtClean="0"/>
              <a:t>rows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str</a:t>
            </a:r>
            <a:r>
              <a:rPr lang="en-US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(x) </a:t>
            </a:r>
            <a:r>
              <a:rPr lang="en-US" dirty="0"/>
              <a:t>structure of each variable</a:t>
            </a:r>
            <a:endParaRPr lang="en-US" dirty="0">
              <a:solidFill>
                <a:schemeClr val="tx2"/>
              </a:solidFill>
              <a:latin typeface="Lucida Sans Typewriter" panose="020B0509030504030204" pitchFamily="49" charset="0"/>
            </a:endParaRP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2"/>
                </a:solidFill>
                <a:latin typeface="Lucida Sans Typewriter" panose="020B0509030504030204" pitchFamily="49" charset="0"/>
              </a:rPr>
              <a:t>summary(x) </a:t>
            </a:r>
            <a:r>
              <a:rPr lang="en-US" dirty="0"/>
              <a:t>summary of each </a:t>
            </a:r>
            <a:r>
              <a:rPr lang="en-US" dirty="0" smtClean="0"/>
              <a:t>variable</a:t>
            </a:r>
            <a:endParaRPr lang="en-US" b="0" dirty="0"/>
          </a:p>
          <a:p>
            <a:pPr marL="342900" indent="-342900">
              <a:buFont typeface="Wingdings" pitchFamily="2" charset="2"/>
              <a:buChar char="q"/>
            </a:pPr>
            <a:endParaRPr lang="en-US" b="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Columns have unique names – these are variable names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names(x)</a:t>
            </a:r>
            <a:r>
              <a:rPr lang="en-US" dirty="0" smtClean="0">
                <a:solidFill>
                  <a:schemeClr val="tx2"/>
                </a:solidFill>
                <a:latin typeface="Lucida Sans Typewriter" panose="020B0509030504030204" pitchFamily="49" charset="0"/>
              </a:rPr>
              <a:t> </a:t>
            </a:r>
            <a:r>
              <a:rPr lang="en-US" dirty="0"/>
              <a:t>gives you variable (column) </a:t>
            </a:r>
            <a:r>
              <a:rPr lang="en-US" dirty="0" smtClean="0"/>
              <a:t>names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0" lvl="1" indent="0">
              <a:buClr>
                <a:schemeClr val="tx1"/>
              </a:buClr>
              <a:buNone/>
            </a:pPr>
            <a:r>
              <a:rPr lang="en-US" i="1" dirty="0" smtClean="0"/>
              <a:t>Note: </a:t>
            </a:r>
            <a:r>
              <a:rPr lang="en-US" dirty="0" smtClean="0"/>
              <a:t>The argument </a:t>
            </a: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x</a:t>
            </a:r>
            <a:r>
              <a:rPr lang="en-US" dirty="0" smtClean="0"/>
              <a:t> here is the name of the data frame object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head(x=</a:t>
            </a:r>
            <a:r>
              <a:rPr lang="en-US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  <a:r>
              <a:rPr lang="en-US" dirty="0"/>
              <a:t> </a:t>
            </a:r>
            <a:r>
              <a:rPr lang="en-US" dirty="0" smtClean="0"/>
              <a:t>or</a:t>
            </a:r>
            <a:r>
              <a:rPr lang="en-US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 head(</a:t>
            </a:r>
            <a:r>
              <a:rPr lang="en-US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9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9902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Common data issues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772400" cy="5257800"/>
          </a:xfrm>
        </p:spPr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 b="0" dirty="0"/>
              <a:t>My factor levels are incorrect; there should be 2 levels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b="0" dirty="0"/>
          </a:p>
          <a:p>
            <a:endParaRPr lang="en-US" dirty="0"/>
          </a:p>
          <a:p>
            <a:r>
              <a:rPr lang="en-US" dirty="0"/>
              <a:t>Explanation:</a:t>
            </a:r>
            <a:r>
              <a:rPr lang="en-US" b="0" dirty="0"/>
              <a:t> Most likely, either an entry is followed by a space (“male” vs “male ”), capitalization is inconsistent (“male” vs “Male”), or you have blank values (</a:t>
            </a:r>
            <a:r>
              <a:rPr lang="en-US" b="0" dirty="0" smtClean="0"/>
              <a:t>NA), </a:t>
            </a:r>
            <a:r>
              <a:rPr lang="en-US" b="0" dirty="0"/>
              <a:t>which act as a third level.</a:t>
            </a:r>
          </a:p>
          <a:p>
            <a:r>
              <a:rPr lang="en-US" dirty="0" smtClean="0"/>
              <a:t>Potential Solutions</a:t>
            </a:r>
            <a:r>
              <a:rPr lang="en-US" dirty="0"/>
              <a:t>:</a:t>
            </a:r>
            <a:r>
              <a:rPr lang="en-US" b="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Find and remove white spaces:</a:t>
            </a:r>
          </a:p>
          <a:p>
            <a:pPr algn="ctr"/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data$sex</a:t>
            </a:r>
            <a:r>
              <a:rPr lang="en-US" sz="1800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&lt;-</a:t>
            </a:r>
            <a:r>
              <a:rPr lang="en-US" sz="1800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gsub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(“ ”, “”,</a:t>
            </a:r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data$sex</a:t>
            </a:r>
            <a:r>
              <a:rPr lang="en-US" sz="1800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  <a:endParaRPr lang="en-US" sz="1800" b="0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Convert everything to lowercase:</a:t>
            </a:r>
          </a:p>
          <a:p>
            <a:pPr algn="ctr"/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data$sex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</a:t>
            </a:r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tolower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</a:t>
            </a:r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data$sex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  <a:endParaRPr lang="en-US" sz="1800" b="0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1905000"/>
            <a:ext cx="6324600" cy="7158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636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9902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Common data issues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257800"/>
          </a:xfrm>
        </p:spPr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 b="0" dirty="0"/>
              <a:t>My numeric values aren’t numeric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b="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b="0" dirty="0" smtClean="0"/>
              <a:t>We’ll come back to this in a moment …</a:t>
            </a:r>
            <a:endParaRPr lang="en-US" sz="1800" b="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905000"/>
            <a:ext cx="7162800" cy="6821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6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3200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Each </a:t>
            </a:r>
            <a:r>
              <a:rPr lang="en-US" b="0" dirty="0"/>
              <a:t>column of a data frame is a </a:t>
            </a:r>
            <a:r>
              <a:rPr lang="en-US" b="0" dirty="0" smtClean="0"/>
              <a:t>vector</a:t>
            </a:r>
            <a:endParaRPr lang="en-US" b="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rgbClr val="C00000"/>
                </a:solidFill>
              </a:rPr>
              <a:t>Notes about data frames</a:t>
            </a:r>
            <a:endParaRPr lang="en-CA" sz="3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25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685482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000" dirty="0">
                <a:solidFill>
                  <a:srgbClr val="C00000"/>
                </a:solidFill>
              </a:rPr>
              <a:t>1. each column is a vector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1676400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b="0" dirty="0"/>
              <a:t>Each column </a:t>
            </a:r>
            <a:r>
              <a:rPr lang="en-US" b="0" dirty="0" smtClean="0"/>
              <a:t>(variable) is </a:t>
            </a:r>
            <a:r>
              <a:rPr lang="en-US" b="0" dirty="0"/>
              <a:t>denoted by 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$</a:t>
            </a:r>
            <a:endParaRPr lang="en-US" dirty="0">
              <a:solidFill>
                <a:srgbClr val="C00000"/>
              </a:solidFill>
            </a:endParaRP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dirty="0"/>
              <a:t> outputs the contents of the </a:t>
            </a:r>
            <a:r>
              <a:rPr lang="en-US" u="sng" dirty="0"/>
              <a:t>column </a:t>
            </a:r>
            <a:r>
              <a:rPr lang="en-US" dirty="0"/>
              <a:t>called </a:t>
            </a: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length</a:t>
            </a:r>
            <a:r>
              <a:rPr lang="en-US" dirty="0"/>
              <a:t> in the </a:t>
            </a:r>
            <a:r>
              <a:rPr lang="en-US" u="sng" dirty="0" smtClean="0"/>
              <a:t>object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dirty="0"/>
              <a:t> </a:t>
            </a:r>
            <a:r>
              <a:rPr lang="en-US" dirty="0" smtClean="0"/>
              <a:t>(which is a </a:t>
            </a:r>
            <a:r>
              <a:rPr lang="en-US" u="sng" dirty="0" smtClean="0"/>
              <a:t>data frame</a:t>
            </a:r>
            <a:r>
              <a:rPr lang="en-US" dirty="0" smtClean="0"/>
              <a:t>) as </a:t>
            </a:r>
            <a:r>
              <a:rPr lang="en-US" dirty="0"/>
              <a:t>a </a:t>
            </a:r>
            <a:r>
              <a:rPr lang="en-US" u="sng" dirty="0" smtClean="0"/>
              <a:t>vector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4724400"/>
            <a:ext cx="4019189" cy="182197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Font typeface="Wingdings" pitchFamily="2" charset="2"/>
              <a:buNone/>
            </a:pPr>
            <a:r>
              <a:rPr lang="en-US" i="1" dirty="0" smtClean="0"/>
              <a:t>What do we know about vectors?</a:t>
            </a:r>
          </a:p>
          <a:p>
            <a:pPr marL="3429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0" dirty="0" smtClean="0"/>
              <a:t>Vectors are </a:t>
            </a:r>
            <a:r>
              <a:rPr lang="en-US" dirty="0" smtClean="0"/>
              <a:t>atomic</a:t>
            </a:r>
            <a:r>
              <a:rPr lang="en-US" b="0" dirty="0" smtClean="0"/>
              <a:t> (they can only contain one class of data)</a:t>
            </a:r>
          </a:p>
          <a:p>
            <a:pPr lvl="1" indent="0" algn="ctr">
              <a:buClr>
                <a:schemeClr val="tx1"/>
              </a:buClr>
              <a:buFont typeface="Wingdings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0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9902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Common data issues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257800"/>
          </a:xfrm>
        </p:spPr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 b="0" dirty="0"/>
              <a:t>My numeric values aren’t numeric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b="0" dirty="0"/>
          </a:p>
          <a:p>
            <a:endParaRPr lang="en-US" dirty="0"/>
          </a:p>
          <a:p>
            <a:r>
              <a:rPr lang="en-US" dirty="0"/>
              <a:t>Explanation: </a:t>
            </a:r>
            <a:r>
              <a:rPr lang="en-US" b="0" dirty="0"/>
              <a:t>Somewhere in the column (vector), there is a value that is being recognized as a character; likely due to a space following a number, or a non numeric entry (i.e. “approx. 4”)</a:t>
            </a:r>
          </a:p>
          <a:p>
            <a:r>
              <a:rPr lang="en-US" dirty="0" smtClean="0"/>
              <a:t>Potential Solutions</a:t>
            </a:r>
            <a:r>
              <a:rPr lang="en-US" dirty="0"/>
              <a:t>:</a:t>
            </a:r>
            <a:r>
              <a:rPr lang="en-US" b="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Find and remove white </a:t>
            </a:r>
            <a:r>
              <a:rPr lang="en-US" b="0" dirty="0" smtClean="0"/>
              <a:t>spaces, then convert to a number:</a:t>
            </a:r>
            <a:endParaRPr lang="en-US" b="0" dirty="0"/>
          </a:p>
          <a:p>
            <a:pPr algn="ctr"/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data$values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</a:t>
            </a:r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as.numeric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</a:t>
            </a:r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gsub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(“ ”, “”,</a:t>
            </a:r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data$values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))</a:t>
            </a:r>
            <a:endParaRPr lang="en-US" sz="1800" b="0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Check for non-numeric entries:</a:t>
            </a:r>
          </a:p>
          <a:p>
            <a:pPr algn="ctr"/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unique(</a:t>
            </a:r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data$values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905000"/>
            <a:ext cx="7162800" cy="6821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480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685482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000" dirty="0">
                <a:solidFill>
                  <a:srgbClr val="C00000"/>
                </a:solidFill>
              </a:rPr>
              <a:t>1. each column is a vector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2590800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b="0" dirty="0"/>
              <a:t>Each column </a:t>
            </a:r>
            <a:r>
              <a:rPr lang="en-US" b="0" dirty="0" smtClean="0"/>
              <a:t>(variable) is </a:t>
            </a:r>
            <a:r>
              <a:rPr lang="en-US" b="0" dirty="0"/>
              <a:t>denoted by 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$</a:t>
            </a:r>
            <a:endParaRPr lang="en-US" dirty="0">
              <a:solidFill>
                <a:srgbClr val="C00000"/>
              </a:solidFill>
            </a:endParaRP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dirty="0"/>
              <a:t> outputs the contents of the </a:t>
            </a:r>
            <a:r>
              <a:rPr lang="en-US" u="sng" dirty="0"/>
              <a:t>column </a:t>
            </a:r>
            <a:r>
              <a:rPr lang="en-US" dirty="0"/>
              <a:t>called </a:t>
            </a: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length</a:t>
            </a:r>
            <a:r>
              <a:rPr lang="en-US" dirty="0"/>
              <a:t> in the </a:t>
            </a:r>
            <a:r>
              <a:rPr lang="en-US" u="sng" dirty="0" smtClean="0"/>
              <a:t>object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dirty="0"/>
              <a:t> </a:t>
            </a:r>
            <a:r>
              <a:rPr lang="en-US" dirty="0" smtClean="0"/>
              <a:t>(which is a </a:t>
            </a:r>
            <a:r>
              <a:rPr lang="en-US" u="sng" dirty="0" smtClean="0"/>
              <a:t>data frame</a:t>
            </a:r>
            <a:r>
              <a:rPr lang="en-US" dirty="0" smtClean="0"/>
              <a:t>) as </a:t>
            </a:r>
            <a:r>
              <a:rPr lang="en-US" dirty="0"/>
              <a:t>a </a:t>
            </a:r>
            <a:r>
              <a:rPr lang="en-US" u="sng" dirty="0" smtClean="0"/>
              <a:t>vector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Indexing works the same way as any other vector; to see the 5</a:t>
            </a:r>
            <a:r>
              <a:rPr lang="en-US" baseline="30000" dirty="0"/>
              <a:t>th</a:t>
            </a:r>
            <a:r>
              <a:rPr lang="en-US" dirty="0"/>
              <a:t> element of the vector </a:t>
            </a: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dirty="0"/>
              <a:t>, use</a:t>
            </a:r>
            <a:r>
              <a:rPr lang="en-US" dirty="0">
                <a:solidFill>
                  <a:schemeClr val="tx2"/>
                </a:solidFill>
                <a:latin typeface="Lucida Sans Typewriter" panose="020B05090305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[5</a:t>
            </a:r>
            <a:r>
              <a:rPr lang="en-US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]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4724400"/>
            <a:ext cx="4019189" cy="182197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Font typeface="Wingdings" pitchFamily="2" charset="2"/>
              <a:buNone/>
            </a:pPr>
            <a:r>
              <a:rPr lang="en-US" i="1" dirty="0" smtClean="0"/>
              <a:t>What do we know about vectors?</a:t>
            </a:r>
          </a:p>
          <a:p>
            <a:pPr marL="3429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0" dirty="0" smtClean="0"/>
              <a:t>Vectors are </a:t>
            </a:r>
            <a:r>
              <a:rPr lang="en-US" dirty="0" smtClean="0"/>
              <a:t>atomic</a:t>
            </a:r>
            <a:r>
              <a:rPr lang="en-US" b="0" dirty="0" smtClean="0"/>
              <a:t> (they can only contain one class of data)</a:t>
            </a:r>
          </a:p>
          <a:p>
            <a:pPr marL="3429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Vectors are one dimensional with a length &gt; one</a:t>
            </a:r>
            <a:endParaRPr lang="en-US" b="0" dirty="0" smtClean="0"/>
          </a:p>
          <a:p>
            <a:pPr lvl="1" indent="0" algn="ctr">
              <a:buClr>
                <a:schemeClr val="tx1"/>
              </a:buClr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5" name="Right Brace 4"/>
          <p:cNvSpPr/>
          <p:nvPr/>
        </p:nvSpPr>
        <p:spPr>
          <a:xfrm rot="5400000">
            <a:off x="2206752" y="2517648"/>
            <a:ext cx="310896" cy="18288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CA"/>
              <a:t>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37443" y="3581400"/>
            <a:ext cx="1828800" cy="30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dirty="0" smtClean="0"/>
              <a:t>One dimensional</a:t>
            </a:r>
            <a:endParaRPr lang="en-US" sz="1600" b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581400" y="32766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3009900" y="3810000"/>
            <a:ext cx="1143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/>
              <a:t>One value</a:t>
            </a:r>
            <a:endParaRPr lang="en-US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4284828"/>
            <a:ext cx="3733800" cy="1600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Clr>
                <a:schemeClr val="tx1"/>
              </a:buClr>
              <a:buFont typeface="Wingdings" pitchFamily="2" charset="2"/>
              <a:buNone/>
            </a:pPr>
            <a:r>
              <a:rPr lang="en-US" sz="1800" b="1" dirty="0" smtClean="0"/>
              <a:t>Exercise 1: </a:t>
            </a:r>
            <a:r>
              <a:rPr lang="en-US" sz="1800" i="1" dirty="0" smtClean="0"/>
              <a:t>Conditional Indexing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1800" b="0" dirty="0" smtClean="0"/>
              <a:t>Create an object called </a:t>
            </a:r>
            <a:r>
              <a:rPr lang="en-US" sz="180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adultlengths</a:t>
            </a:r>
            <a:r>
              <a:rPr lang="en-US" sz="1800" b="0" dirty="0" smtClean="0"/>
              <a:t> that contains all values of the </a:t>
            </a:r>
            <a:r>
              <a:rPr lang="en-US" sz="180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length</a:t>
            </a:r>
            <a:r>
              <a:rPr lang="en-US" sz="1800" b="0" dirty="0" smtClean="0"/>
              <a:t> column that are greater than 10</a:t>
            </a:r>
          </a:p>
          <a:p>
            <a:pPr lvl="1" indent="0" algn="ctr">
              <a:buClr>
                <a:schemeClr val="tx1"/>
              </a:buClr>
              <a:buFont typeface="Wingdings" pitchFamily="2" charset="2"/>
              <a:buNone/>
            </a:pPr>
            <a:endParaRPr lang="en-US" sz="1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176593" y="6068577"/>
            <a:ext cx="2599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What about NA values?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867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/>
      <p:bldP spid="11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82000" cy="76168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rgbClr val="C00000"/>
                </a:solidFill>
              </a:rPr>
              <a:t>workshop Resources</a:t>
            </a:r>
            <a:endParaRPr lang="en-CA" sz="1700" cap="none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153400" cy="556260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CA" dirty="0" smtClean="0"/>
              <a:t>GitHub Repository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CA" dirty="0" smtClean="0"/>
              <a:t>https</a:t>
            </a:r>
            <a:r>
              <a:rPr lang="en-CA" dirty="0"/>
              <a:t>://</a:t>
            </a:r>
            <a:r>
              <a:rPr lang="en-CA" dirty="0" smtClean="0"/>
              <a:t>github.com/DanielleQuinn/RBarMUN</a:t>
            </a:r>
          </a:p>
          <a:p>
            <a:pPr marL="1600200" lvl="2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CA" dirty="0" smtClean="0"/>
              <a:t>Complete and blank .R scripts</a:t>
            </a:r>
          </a:p>
          <a:p>
            <a:pPr marL="1600200" lvl="2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CA" dirty="0" smtClean="0"/>
              <a:t>This presentation</a:t>
            </a:r>
          </a:p>
          <a:p>
            <a:pPr marL="1600200" lvl="2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CA" dirty="0" smtClean="0"/>
              <a:t>Demonstration data file</a:t>
            </a:r>
            <a:endParaRPr lang="en-CA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CA" dirty="0"/>
              <a:t>Shared note </a:t>
            </a:r>
            <a:r>
              <a:rPr lang="en-CA" dirty="0" smtClean="0"/>
              <a:t>space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CA" dirty="0" smtClean="0"/>
              <a:t>https</a:t>
            </a:r>
            <a:r>
              <a:rPr lang="en-CA" dirty="0"/>
              <a:t>://</a:t>
            </a:r>
            <a:r>
              <a:rPr lang="en-CA" dirty="0" smtClean="0"/>
              <a:t>public.etherpad-mozilla.org/p/RBarMUN_Spring2017</a:t>
            </a:r>
            <a:endParaRPr lang="en-CA" dirty="0"/>
          </a:p>
          <a:p>
            <a:pPr>
              <a:buClr>
                <a:schemeClr val="tx1"/>
              </a:buClr>
            </a:pPr>
            <a:endParaRPr lang="en-CA" dirty="0" smtClean="0"/>
          </a:p>
          <a:p>
            <a:pPr>
              <a:buClr>
                <a:schemeClr val="tx1"/>
              </a:buClr>
            </a:pPr>
            <a:endParaRPr lang="en-CA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CA" dirty="0" smtClean="0"/>
              <a:t>Lubridate Tutorial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CA" b="0" dirty="0" smtClean="0"/>
              <a:t>http</a:t>
            </a:r>
            <a:r>
              <a:rPr lang="en-CA" b="0" dirty="0"/>
              <a:t>://</a:t>
            </a:r>
            <a:r>
              <a:rPr lang="en-CA" b="0" dirty="0" smtClean="0"/>
              <a:t>daniellequinn.github.io/RLessons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CA" dirty="0" smtClean="0"/>
              <a:t>Software Carpentry – Data Organization in Spreadsheets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CA" dirty="0" smtClean="0"/>
              <a:t>http</a:t>
            </a:r>
            <a:r>
              <a:rPr lang="en-CA" dirty="0"/>
              <a:t>://</a:t>
            </a:r>
            <a:r>
              <a:rPr lang="en-CA" dirty="0" smtClean="0"/>
              <a:t>www.datacarpentry.org/spreadsheet-ecology-lesson</a:t>
            </a:r>
            <a:endParaRPr lang="en-CA" b="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810000"/>
            <a:ext cx="8382000" cy="761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>
                <a:solidFill>
                  <a:srgbClr val="C00000"/>
                </a:solidFill>
              </a:rPr>
              <a:t>Other Resources</a:t>
            </a:r>
            <a:endParaRPr lang="en-CA" sz="1700" cap="none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285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3200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Each </a:t>
            </a:r>
            <a:r>
              <a:rPr lang="en-US" b="0" dirty="0"/>
              <a:t>column of a data frame is a vector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Data </a:t>
            </a:r>
            <a:r>
              <a:rPr lang="en-US" b="0" dirty="0"/>
              <a:t>frames are two dimensional (row, column)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rgbClr val="C00000"/>
                </a:solidFill>
              </a:rPr>
              <a:t>Notes about data frames</a:t>
            </a:r>
            <a:endParaRPr lang="en-CA" sz="3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55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486400"/>
          </a:xfrm>
        </p:spPr>
        <p:txBody>
          <a:bodyPr>
            <a:noAutofit/>
          </a:bodyPr>
          <a:lstStyle/>
          <a:p>
            <a:r>
              <a:rPr lang="en-US" b="0" i="1" dirty="0" smtClean="0"/>
              <a:t>How does that change the way we index a data frame?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b="0" dirty="0" smtClean="0"/>
              <a:t>We need to provide </a:t>
            </a:r>
            <a:r>
              <a:rPr lang="en-US" dirty="0" smtClean="0"/>
              <a:t>two</a:t>
            </a:r>
            <a:r>
              <a:rPr lang="en-US" b="0" dirty="0" smtClean="0"/>
              <a:t> values (rows </a:t>
            </a:r>
            <a:r>
              <a:rPr lang="en-US" b="0" dirty="0"/>
              <a:t>and </a:t>
            </a:r>
            <a:r>
              <a:rPr lang="en-US" b="0" dirty="0" smtClean="0"/>
              <a:t>columns)</a:t>
            </a:r>
            <a:endParaRPr lang="en-US" b="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b="0" dirty="0" smtClean="0"/>
              <a:t>R </a:t>
            </a:r>
            <a:r>
              <a:rPr lang="en-US" b="0" dirty="0"/>
              <a:t>uses [</a:t>
            </a:r>
            <a:r>
              <a:rPr lang="en-US" b="0" dirty="0" err="1" smtClean="0"/>
              <a:t>row,column</a:t>
            </a:r>
            <a:r>
              <a:rPr lang="en-US" b="0" dirty="0" smtClean="0"/>
              <a:t>] </a:t>
            </a:r>
            <a:r>
              <a:rPr lang="en-US" b="0" dirty="0"/>
              <a:t>assignment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[1,2]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 </a:t>
            </a:r>
            <a:r>
              <a:rPr lang="en-US" dirty="0"/>
              <a:t>outputs the value of row 1, column </a:t>
            </a:r>
            <a:r>
              <a:rPr lang="en-US" dirty="0" smtClean="0"/>
              <a:t>2</a:t>
            </a:r>
            <a:endParaRPr lang="en-US" dirty="0"/>
          </a:p>
          <a:p>
            <a:pPr lvl="1" indent="0">
              <a:buClr>
                <a:schemeClr val="tx1"/>
              </a:buClr>
              <a:buNone/>
            </a:pPr>
            <a:endParaRPr lang="en-US" dirty="0" smtClean="0"/>
          </a:p>
          <a:p>
            <a:pPr lvl="1" indent="0">
              <a:buClr>
                <a:schemeClr val="tx1"/>
              </a:buClr>
              <a:buNone/>
            </a:pPr>
            <a:endParaRPr lang="en-US" dirty="0"/>
          </a:p>
          <a:p>
            <a:pPr lvl="1" indent="0">
              <a:buClr>
                <a:schemeClr val="tx1"/>
              </a:buClr>
              <a:buNone/>
            </a:pPr>
            <a:endParaRPr lang="en-US" dirty="0"/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[1:5,c(1:3,6)]</a:t>
            </a:r>
            <a:r>
              <a:rPr lang="en-US" dirty="0"/>
              <a:t> outputs rows 1 to 5 and columns 1, 2, 3, and 6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b="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/>
              <a:t>You can leave </a:t>
            </a:r>
            <a:r>
              <a:rPr lang="en-US" b="0" dirty="0" smtClean="0"/>
              <a:t>a dimension </a:t>
            </a:r>
            <a:r>
              <a:rPr lang="en-US" b="0" dirty="0"/>
              <a:t>blank to select all rows </a:t>
            </a:r>
            <a:r>
              <a:rPr lang="en-US" b="0" dirty="0" smtClean="0"/>
              <a:t>or columns</a:t>
            </a:r>
            <a:endParaRPr lang="en-US" b="0" dirty="0"/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[,3]</a:t>
            </a:r>
            <a:r>
              <a:rPr lang="en-US" dirty="0"/>
              <a:t> outputs all rows and column 3</a:t>
            </a:r>
            <a:endParaRPr lang="en-US" dirty="0">
              <a:solidFill>
                <a:schemeClr val="tx2"/>
              </a:solidFill>
              <a:latin typeface="Lucida Sans Typewriter" panose="020B0509030504030204" pitchFamily="49" charset="0"/>
            </a:endParaRP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[1:5,]</a:t>
            </a:r>
            <a:r>
              <a:rPr lang="en-US" dirty="0"/>
              <a:t> outputs rows 1 to 5 and all </a:t>
            </a:r>
            <a:r>
              <a:rPr lang="en-US" dirty="0" smtClean="0"/>
              <a:t>columns</a:t>
            </a:r>
            <a:endParaRPr lang="en-US" dirty="0"/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685482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000" dirty="0">
                <a:solidFill>
                  <a:srgbClr val="C00000"/>
                </a:solidFill>
              </a:rPr>
              <a:t>2. </a:t>
            </a:r>
            <a:r>
              <a:rPr lang="en-US" sz="3000" dirty="0" smtClean="0">
                <a:solidFill>
                  <a:srgbClr val="C00000"/>
                </a:solidFill>
              </a:rPr>
              <a:t>Data frames are 2d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 rot="5400000">
            <a:off x="1710086" y="2552700"/>
            <a:ext cx="310896" cy="9906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CA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883" y="3165348"/>
            <a:ext cx="1828117" cy="342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dirty="0" smtClean="0"/>
              <a:t>Two dimensional</a:t>
            </a:r>
            <a:endParaRPr lang="en-US" sz="1600" b="1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667000" y="2819400"/>
            <a:ext cx="0" cy="6888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2357903" y="3502269"/>
            <a:ext cx="1378828" cy="345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dirty="0" smtClean="0"/>
              <a:t>Two values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5387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1828800"/>
          </a:xfrm>
        </p:spPr>
        <p:txBody>
          <a:bodyPr>
            <a:noAutofit/>
          </a:bodyPr>
          <a:lstStyle/>
          <a:p>
            <a:r>
              <a:rPr lang="en-US" b="0" i="1" dirty="0" smtClean="0"/>
              <a:t>How does that change the way we index a data frame?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b="0" dirty="0" smtClean="0"/>
              <a:t>We need to provide </a:t>
            </a:r>
            <a:r>
              <a:rPr lang="en-US" dirty="0" smtClean="0"/>
              <a:t>two</a:t>
            </a:r>
            <a:r>
              <a:rPr lang="en-US" b="0" dirty="0" smtClean="0"/>
              <a:t> values (rows </a:t>
            </a:r>
            <a:r>
              <a:rPr lang="en-US" b="0" dirty="0"/>
              <a:t>and </a:t>
            </a:r>
            <a:r>
              <a:rPr lang="en-US" b="0" dirty="0" smtClean="0"/>
              <a:t>columns)</a:t>
            </a:r>
            <a:endParaRPr lang="en-US" b="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b="0" dirty="0" smtClean="0"/>
              <a:t>R </a:t>
            </a:r>
            <a:r>
              <a:rPr lang="en-US" b="0" dirty="0"/>
              <a:t>uses [</a:t>
            </a:r>
            <a:r>
              <a:rPr lang="en-US" b="0" dirty="0" err="1" smtClean="0"/>
              <a:t>row,column</a:t>
            </a:r>
            <a:r>
              <a:rPr lang="en-US" b="0" dirty="0" smtClean="0"/>
              <a:t>] </a:t>
            </a:r>
            <a:r>
              <a:rPr lang="en-US" b="0" dirty="0"/>
              <a:t>assignment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[1,2]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 </a:t>
            </a:r>
            <a:r>
              <a:rPr lang="en-US" dirty="0"/>
              <a:t>outputs the value of row 1, column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685482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000" dirty="0">
                <a:solidFill>
                  <a:srgbClr val="C00000"/>
                </a:solidFill>
              </a:rPr>
              <a:t>2. </a:t>
            </a:r>
            <a:r>
              <a:rPr lang="en-US" sz="3000" dirty="0" smtClean="0">
                <a:solidFill>
                  <a:srgbClr val="C00000"/>
                </a:solidFill>
              </a:rPr>
              <a:t>Data frames are 2d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52600" y="3352800"/>
            <a:ext cx="5029201" cy="1371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Clr>
                <a:schemeClr val="tx1"/>
              </a:buClr>
              <a:buFont typeface="Wingdings" pitchFamily="2" charset="2"/>
              <a:buNone/>
            </a:pPr>
            <a:r>
              <a:rPr lang="en-US" sz="1800" b="1" dirty="0" smtClean="0"/>
              <a:t>Exercise 2: </a:t>
            </a:r>
            <a:r>
              <a:rPr lang="en-US" sz="1800" i="1" dirty="0" smtClean="0"/>
              <a:t>Conditional Indexing (Data Frames)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1800" b="0" dirty="0" smtClean="0"/>
              <a:t>Create an object called </a:t>
            </a:r>
            <a:r>
              <a:rPr lang="en-US" sz="180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adultdata</a:t>
            </a:r>
            <a:r>
              <a:rPr lang="en-US" sz="1800" b="0" dirty="0" smtClean="0"/>
              <a:t> that contains records (i.e. all columns) of individuals with a </a:t>
            </a:r>
            <a:r>
              <a:rPr lang="en-US" sz="180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length</a:t>
            </a:r>
            <a:r>
              <a:rPr lang="en-US" sz="1800" b="0" dirty="0" smtClean="0"/>
              <a:t> greater than 10</a:t>
            </a:r>
          </a:p>
          <a:p>
            <a:pPr lvl="1" indent="0" algn="ctr">
              <a:buClr>
                <a:schemeClr val="tx1"/>
              </a:buClr>
              <a:buFont typeface="Wingdings" pitchFamily="2" charset="2"/>
              <a:buNone/>
            </a:pPr>
            <a:endParaRPr lang="en-US" sz="180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85899" y="5029200"/>
            <a:ext cx="5562601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en-US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</a:t>
            </a:r>
            <a:r>
              <a:rPr lang="en-US" dirty="0" smtClean="0">
                <a:solidFill>
                  <a:srgbClr val="008000"/>
                </a:solidFill>
                <a:latin typeface="Lucida Sans Typewriter" panose="020B0509030504030204" pitchFamily="49" charset="0"/>
              </a:rPr>
              <a:t>Why does this give you an error?</a:t>
            </a:r>
            <a:endParaRPr lang="en-US" dirty="0" smtClean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marL="0" lvl="1" indent="0" algn="ctr">
              <a:buFont typeface="Wingdings" pitchFamily="2" charset="2"/>
              <a:buNone/>
            </a:pPr>
            <a:r>
              <a:rPr lang="en-US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[</a:t>
            </a:r>
            <a:r>
              <a:rPr lang="en-US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&gt;10]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143000"/>
            <a:ext cx="7848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What if I want to add a new variable (i.e. create a new column)?</a:t>
            </a:r>
          </a:p>
          <a:p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mydata$ratio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</a:t>
            </a:r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/</a:t>
            </a:r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mydata$weight</a:t>
            </a:r>
            <a:endParaRPr lang="en-US" b="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endParaRPr lang="en-US" b="0" dirty="0">
              <a:solidFill>
                <a:srgbClr val="C00000"/>
              </a:solidFill>
            </a:endParaRPr>
          </a:p>
          <a:p>
            <a:endParaRPr lang="en-US" b="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209800"/>
            <a:ext cx="76200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What if I want to change an existing variable?</a:t>
            </a:r>
          </a:p>
          <a:p>
            <a:r>
              <a:rPr lang="en-US" b="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Rather than eggs representing the number of eggs, we want it to represent presence (1) and absence (0) of eggs</a:t>
            </a:r>
          </a:p>
          <a:p>
            <a:r>
              <a:rPr lang="en-US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mydata$eggs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[</a:t>
            </a:r>
            <a:r>
              <a:rPr lang="en-US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mydata$eggs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&gt;0]&lt;-1</a:t>
            </a:r>
          </a:p>
          <a:p>
            <a:r>
              <a:rPr lang="en-US" b="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Females with no eggs should be 0, but males should all be NA</a:t>
            </a:r>
          </a:p>
          <a:p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mydata$eggs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</a:t>
            </a:r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mydata$sex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==“m”]&lt;-NA</a:t>
            </a:r>
          </a:p>
          <a:p>
            <a:endParaRPr lang="en-US" b="0" dirty="0">
              <a:solidFill>
                <a:schemeClr val="tx2"/>
              </a:solidFill>
              <a:latin typeface="Lucida Sans Typewriter" panose="020B0509030504030204" pitchFamily="49" charset="0"/>
            </a:endParaRPr>
          </a:p>
          <a:p>
            <a:pPr algn="ctr"/>
            <a:r>
              <a:rPr lang="en-US" b="0" i="1" dirty="0"/>
              <a:t>Note: The package 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{car}</a:t>
            </a:r>
            <a:r>
              <a:rPr lang="en-US" b="0" i="1" dirty="0"/>
              <a:t> has a function called 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recode()</a:t>
            </a:r>
            <a:r>
              <a:rPr lang="en-US" b="0" i="1" dirty="0"/>
              <a:t> extremely useful in complex variable recoding!</a:t>
            </a:r>
          </a:p>
          <a:p>
            <a:endParaRPr lang="en-US" b="0" dirty="0">
              <a:solidFill>
                <a:schemeClr val="tx2"/>
              </a:solidFill>
              <a:latin typeface="Lucida Sans Typewriter" panose="020B0509030504030204" pitchFamily="49" charset="0"/>
            </a:endParaRP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rgbClr val="C00000"/>
                </a:solidFill>
              </a:rPr>
              <a:t>Modifying data frames</a:t>
            </a:r>
            <a:endParaRPr lang="en-CA" sz="3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37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r>
              <a:rPr lang="en-US" b="0" dirty="0" smtClean="0"/>
              <a:t>One of the most common issues that new and experienced R users have is converting date and </a:t>
            </a:r>
            <a:r>
              <a:rPr lang="en-US" b="0" dirty="0" err="1" smtClean="0"/>
              <a:t>datetime</a:t>
            </a:r>
            <a:r>
              <a:rPr lang="en-US" b="0" dirty="0" smtClean="0"/>
              <a:t> information into a variable that is appropriate and useable during analyses!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b="0" dirty="0" smtClean="0"/>
              <a:t>Numerous </a:t>
            </a:r>
            <a:r>
              <a:rPr lang="en-US" b="0" dirty="0"/>
              <a:t>approaches; I prefer using </a:t>
            </a:r>
            <a:r>
              <a:rPr lang="en-US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dmy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()</a:t>
            </a:r>
            <a:r>
              <a:rPr lang="en-US" b="0" dirty="0"/>
              <a:t> and/or </a:t>
            </a:r>
            <a:r>
              <a:rPr lang="en-US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dmy_hms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()</a:t>
            </a:r>
            <a:r>
              <a:rPr lang="en-US" b="0" dirty="0"/>
              <a:t> from the </a:t>
            </a:r>
            <a:r>
              <a:rPr lang="en-US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lubridate</a:t>
            </a:r>
            <a:r>
              <a:rPr lang="en-US" b="0" dirty="0"/>
              <a:t> </a:t>
            </a:r>
            <a:r>
              <a:rPr lang="en-US" b="0" dirty="0" smtClean="0"/>
              <a:t>package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Use </a:t>
            </a:r>
            <a:r>
              <a:rPr lang="en-US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str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()</a:t>
            </a:r>
            <a:r>
              <a:rPr lang="en-US" b="0" dirty="0"/>
              <a:t> to make sure that your date and time components each have their own </a:t>
            </a:r>
            <a:r>
              <a:rPr lang="en-US" b="0" dirty="0" smtClean="0"/>
              <a:t>column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en-US" b="0" dirty="0" smtClean="0"/>
              <a:t>This function converts information contained in these columns to be a </a:t>
            </a:r>
            <a:r>
              <a:rPr lang="en-US" b="0" dirty="0" err="1" smtClean="0"/>
              <a:t>POSIXct</a:t>
            </a:r>
            <a:r>
              <a:rPr lang="en-US" b="0" dirty="0" smtClean="0"/>
              <a:t> vector</a:t>
            </a:r>
          </a:p>
          <a:p>
            <a:pPr marL="800100" lvl="1" indent="-342900">
              <a:buClrTx/>
              <a:buFont typeface="Wingdings" panose="05000000000000000000" pitchFamily="2" charset="2"/>
              <a:buChar char="§"/>
            </a:pPr>
            <a:r>
              <a:rPr lang="en-US" dirty="0" err="1" smtClean="0"/>
              <a:t>POSIXct</a:t>
            </a:r>
            <a:r>
              <a:rPr lang="en-US" dirty="0" smtClean="0"/>
              <a:t> is a class of data recognized by R as being a date or date and time</a:t>
            </a:r>
            <a:endParaRPr lang="en-US" b="0" dirty="0"/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rgbClr val="C00000"/>
                </a:solidFill>
              </a:rPr>
              <a:t>Formatting Dates </a:t>
            </a:r>
            <a:r>
              <a:rPr lang="en-CA" sz="2800" dirty="0" smtClean="0">
                <a:solidFill>
                  <a:srgbClr val="C00000"/>
                </a:solidFill>
              </a:rPr>
              <a:t>{</a:t>
            </a:r>
            <a:r>
              <a:rPr lang="en-CA" sz="2800" dirty="0" err="1" smtClean="0">
                <a:solidFill>
                  <a:srgbClr val="C00000"/>
                </a:solidFill>
              </a:rPr>
              <a:t>lubridate</a:t>
            </a:r>
            <a:r>
              <a:rPr lang="en-CA" sz="2800" dirty="0" smtClean="0">
                <a:solidFill>
                  <a:srgbClr val="C00000"/>
                </a:solidFill>
              </a:rPr>
              <a:t>}</a:t>
            </a:r>
            <a:endParaRPr lang="en-CA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41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82296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r>
              <a:rPr lang="en-US" b="0" dirty="0">
                <a:sym typeface="Wingdings" panose="05000000000000000000" pitchFamily="2" charset="2"/>
              </a:rPr>
              <a:t>The function </a:t>
            </a:r>
            <a:r>
              <a:rPr lang="en-US" b="0" dirty="0" err="1" smtClean="0">
                <a:solidFill>
                  <a:srgbClr val="C00000"/>
                </a:solidFill>
                <a:latin typeface="Lucida Sans Typewriter" panose="020B0509030504030204" pitchFamily="49" charset="0"/>
                <a:sym typeface="Wingdings" panose="05000000000000000000" pitchFamily="2" charset="2"/>
              </a:rPr>
              <a:t>dmy</a:t>
            </a:r>
            <a:r>
              <a:rPr lang="en-US" b="0" dirty="0" smtClean="0">
                <a:solidFill>
                  <a:srgbClr val="C00000"/>
                </a:solidFill>
                <a:latin typeface="Lucida Sans Typewriter" panose="020B0509030504030204" pitchFamily="49" charset="0"/>
                <a:sym typeface="Wingdings" panose="05000000000000000000" pitchFamily="2" charset="2"/>
              </a:rPr>
              <a:t>()</a:t>
            </a:r>
            <a:r>
              <a:rPr lang="en-US" b="0" dirty="0" smtClean="0">
                <a:sym typeface="Wingdings" panose="05000000000000000000" pitchFamily="2" charset="2"/>
              </a:rPr>
              <a:t> </a:t>
            </a:r>
            <a:r>
              <a:rPr lang="en-US" b="0" dirty="0">
                <a:sym typeface="Wingdings" panose="05000000000000000000" pitchFamily="2" charset="2"/>
              </a:rPr>
              <a:t>is fairly flexible in terms of what kind of argument it </a:t>
            </a:r>
            <a:r>
              <a:rPr lang="en-US" b="0" dirty="0" smtClean="0">
                <a:sym typeface="Wingdings" panose="05000000000000000000" pitchFamily="2" charset="2"/>
              </a:rPr>
              <a:t>requires – but it’s wise to be consistent!</a:t>
            </a:r>
            <a:endParaRPr lang="en-US" b="0" dirty="0">
              <a:sym typeface="Wingdings" panose="05000000000000000000" pitchFamily="2" charset="2"/>
            </a:endParaRPr>
          </a:p>
          <a:p>
            <a:pPr marL="800100" lvl="1" indent="-342900">
              <a:buClrTx/>
              <a:buFont typeface="Wingdings" panose="05000000000000000000" pitchFamily="2" charset="2"/>
              <a:buChar char="§"/>
            </a:pPr>
            <a:r>
              <a:rPr lang="en-US" b="0" dirty="0" smtClean="0">
                <a:sym typeface="Wingdings" panose="05000000000000000000" pitchFamily="2" charset="2"/>
              </a:rPr>
              <a:t>Use </a:t>
            </a:r>
            <a:r>
              <a:rPr lang="en-US" b="0" dirty="0">
                <a:sym typeface="Wingdings" panose="05000000000000000000" pitchFamily="2" charset="2"/>
              </a:rPr>
              <a:t>an argument that is a </a:t>
            </a:r>
            <a:r>
              <a:rPr lang="en-US" b="0" dirty="0" smtClean="0">
                <a:sym typeface="Wingdings" panose="05000000000000000000" pitchFamily="2" charset="2"/>
              </a:rPr>
              <a:t>character vector where each element has the </a:t>
            </a:r>
            <a:r>
              <a:rPr lang="en-US" b="0" dirty="0">
                <a:sym typeface="Wingdings" panose="05000000000000000000" pitchFamily="2" charset="2"/>
              </a:rPr>
              <a:t>following format: </a:t>
            </a:r>
            <a:r>
              <a:rPr lang="en-US" b="0" dirty="0">
                <a:solidFill>
                  <a:srgbClr val="7030A0"/>
                </a:solidFill>
                <a:sym typeface="Wingdings" panose="05000000000000000000" pitchFamily="2" charset="2"/>
              </a:rPr>
              <a:t>“</a:t>
            </a:r>
            <a:r>
              <a:rPr lang="en-US" b="0" dirty="0" err="1">
                <a:solidFill>
                  <a:srgbClr val="7030A0"/>
                </a:solidFill>
                <a:sym typeface="Wingdings" panose="05000000000000000000" pitchFamily="2" charset="2"/>
              </a:rPr>
              <a:t>dd</a:t>
            </a:r>
            <a:r>
              <a:rPr lang="en-US" b="0" dirty="0">
                <a:solidFill>
                  <a:srgbClr val="7030A0"/>
                </a:solidFill>
                <a:sym typeface="Wingdings" panose="05000000000000000000" pitchFamily="2" charset="2"/>
              </a:rPr>
              <a:t>-mm-</a:t>
            </a:r>
            <a:r>
              <a:rPr lang="en-US" b="0" dirty="0" err="1">
                <a:solidFill>
                  <a:srgbClr val="7030A0"/>
                </a:solidFill>
                <a:sym typeface="Wingdings" panose="05000000000000000000" pitchFamily="2" charset="2"/>
              </a:rPr>
              <a:t>yyyy</a:t>
            </a:r>
            <a:r>
              <a:rPr lang="en-US" b="0" dirty="0">
                <a:solidFill>
                  <a:srgbClr val="7030A0"/>
                </a:solidFill>
                <a:sym typeface="Wingdings" panose="05000000000000000000" pitchFamily="2" charset="2"/>
              </a:rPr>
              <a:t>”</a:t>
            </a:r>
          </a:p>
          <a:p>
            <a:pPr lvl="1" indent="0">
              <a:buNone/>
            </a:pPr>
            <a:endParaRPr lang="en-US" dirty="0">
              <a:solidFill>
                <a:srgbClr val="7030A0"/>
              </a:solidFill>
              <a:latin typeface="Lucida Sans Typewriter" panose="020B0509030504030204" pitchFamily="49" charset="0"/>
              <a:sym typeface="Wingdings" panose="05000000000000000000" pitchFamily="2" charset="2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CA" i="1" dirty="0" smtClean="0"/>
              <a:t>Step 1:</a:t>
            </a:r>
            <a:r>
              <a:rPr lang="en-CA" b="0" dirty="0" smtClean="0"/>
              <a:t> Create a character vector from the </a:t>
            </a:r>
            <a:r>
              <a:rPr lang="en-CA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year</a:t>
            </a:r>
            <a:r>
              <a:rPr lang="en-CA" b="0" dirty="0" smtClean="0"/>
              <a:t>, </a:t>
            </a:r>
            <a:r>
              <a:rPr lang="en-CA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month</a:t>
            </a:r>
            <a:r>
              <a:rPr lang="en-CA" b="0" dirty="0" smtClean="0"/>
              <a:t>, and </a:t>
            </a:r>
            <a:r>
              <a:rPr lang="en-CA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day</a:t>
            </a:r>
            <a:r>
              <a:rPr lang="en-CA" b="0" dirty="0" smtClean="0"/>
              <a:t> columns of </a:t>
            </a:r>
            <a:r>
              <a:rPr lang="en-CA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CA" b="0" dirty="0" smtClean="0"/>
              <a:t> using </a:t>
            </a:r>
            <a:r>
              <a:rPr lang="en-CA" b="0" dirty="0"/>
              <a:t>the </a:t>
            </a:r>
            <a:r>
              <a:rPr lang="en-CA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paste()</a:t>
            </a:r>
            <a:r>
              <a:rPr lang="en-CA" b="0" dirty="0"/>
              <a:t> </a:t>
            </a:r>
            <a:r>
              <a:rPr lang="en-CA" b="0" dirty="0" smtClean="0"/>
              <a:t>function and place it in an object called </a:t>
            </a:r>
            <a:r>
              <a:rPr lang="en-CA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myvec</a:t>
            </a:r>
            <a:endParaRPr lang="en-CA" b="0" dirty="0"/>
          </a:p>
          <a:p>
            <a:pPr algn="ctr"/>
            <a:r>
              <a:rPr lang="en-CA" sz="1600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myvec</a:t>
            </a:r>
            <a:r>
              <a:rPr lang="en-CA" sz="1600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&lt;-paste(</a:t>
            </a:r>
            <a:r>
              <a:rPr lang="en-CA" sz="1600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mydata$day</a:t>
            </a:r>
            <a:r>
              <a:rPr lang="en-CA" sz="16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, </a:t>
            </a:r>
            <a:r>
              <a:rPr lang="en-CA" sz="1600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mydata$month</a:t>
            </a:r>
            <a:r>
              <a:rPr lang="en-CA" sz="16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, </a:t>
            </a:r>
            <a:r>
              <a:rPr lang="en-CA" sz="1600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mydata$year</a:t>
            </a:r>
            <a:r>
              <a:rPr lang="en-CA" sz="16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, </a:t>
            </a:r>
            <a:r>
              <a:rPr lang="en-CA" sz="16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sep</a:t>
            </a:r>
            <a:r>
              <a:rPr lang="en-CA" sz="1600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=“-”)</a:t>
            </a:r>
            <a:endParaRPr lang="en-CA" sz="1600" b="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352800"/>
            <a:ext cx="7010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endParaRPr lang="en-US" b="0" dirty="0">
              <a:solidFill>
                <a:schemeClr val="tx2"/>
              </a:solidFill>
              <a:latin typeface="Lucida Sans Typewriter" panose="020B0509030504030204" pitchFamily="49" charset="0"/>
              <a:sym typeface="Wingdings" panose="05000000000000000000" pitchFamily="2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CA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620000" y="4299466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6591300" y="4756666"/>
            <a:ext cx="213360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0" dirty="0" smtClean="0"/>
              <a:t>What character should be used to separate each component?</a:t>
            </a:r>
            <a:endParaRPr lang="en-US" sz="1800" b="1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 err="1" smtClean="0">
                <a:solidFill>
                  <a:srgbClr val="C00000"/>
                </a:solidFill>
              </a:rPr>
              <a:t>Lubridate</a:t>
            </a:r>
            <a:r>
              <a:rPr lang="en-CA" dirty="0" smtClean="0">
                <a:solidFill>
                  <a:srgbClr val="C00000"/>
                </a:solidFill>
              </a:rPr>
              <a:t> : : </a:t>
            </a:r>
            <a:r>
              <a:rPr lang="en-CA" dirty="0" err="1" smtClean="0">
                <a:solidFill>
                  <a:srgbClr val="C00000"/>
                </a:solidFill>
              </a:rPr>
              <a:t>dmy</a:t>
            </a:r>
            <a:r>
              <a:rPr lang="en-CA" dirty="0" smtClean="0">
                <a:solidFill>
                  <a:srgbClr val="C00000"/>
                </a:solidFill>
              </a:rPr>
              <a:t>()</a:t>
            </a:r>
            <a:endParaRPr lang="en-CA" sz="3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5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82296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r>
              <a:rPr lang="en-US" b="0" dirty="0">
                <a:sym typeface="Wingdings" panose="05000000000000000000" pitchFamily="2" charset="2"/>
              </a:rPr>
              <a:t>The function </a:t>
            </a:r>
            <a:r>
              <a:rPr lang="en-US" b="0" dirty="0" err="1" smtClean="0">
                <a:solidFill>
                  <a:srgbClr val="C00000"/>
                </a:solidFill>
                <a:latin typeface="Lucida Sans Typewriter" panose="020B0509030504030204" pitchFamily="49" charset="0"/>
                <a:sym typeface="Wingdings" panose="05000000000000000000" pitchFamily="2" charset="2"/>
              </a:rPr>
              <a:t>dmy</a:t>
            </a:r>
            <a:r>
              <a:rPr lang="en-US" b="0" dirty="0" smtClean="0">
                <a:solidFill>
                  <a:srgbClr val="C00000"/>
                </a:solidFill>
                <a:latin typeface="Lucida Sans Typewriter" panose="020B0509030504030204" pitchFamily="49" charset="0"/>
                <a:sym typeface="Wingdings" panose="05000000000000000000" pitchFamily="2" charset="2"/>
              </a:rPr>
              <a:t>()</a:t>
            </a:r>
            <a:r>
              <a:rPr lang="en-US" b="0" dirty="0" smtClean="0">
                <a:sym typeface="Wingdings" panose="05000000000000000000" pitchFamily="2" charset="2"/>
              </a:rPr>
              <a:t> </a:t>
            </a:r>
            <a:r>
              <a:rPr lang="en-US" b="0" dirty="0">
                <a:sym typeface="Wingdings" panose="05000000000000000000" pitchFamily="2" charset="2"/>
              </a:rPr>
              <a:t>is fairly flexible in terms of what kind of argument it </a:t>
            </a:r>
            <a:r>
              <a:rPr lang="en-US" b="0" dirty="0" smtClean="0">
                <a:sym typeface="Wingdings" panose="05000000000000000000" pitchFamily="2" charset="2"/>
              </a:rPr>
              <a:t>requires – but it’s wise to be consistent!</a:t>
            </a:r>
            <a:endParaRPr lang="en-US" b="0" dirty="0">
              <a:sym typeface="Wingdings" panose="05000000000000000000" pitchFamily="2" charset="2"/>
            </a:endParaRPr>
          </a:p>
          <a:p>
            <a:pPr marL="800100" lvl="1" indent="-342900">
              <a:buClrTx/>
              <a:buFont typeface="Wingdings" panose="05000000000000000000" pitchFamily="2" charset="2"/>
              <a:buChar char="§"/>
            </a:pPr>
            <a:r>
              <a:rPr lang="en-US" b="0" dirty="0" smtClean="0">
                <a:sym typeface="Wingdings" panose="05000000000000000000" pitchFamily="2" charset="2"/>
              </a:rPr>
              <a:t>Use </a:t>
            </a:r>
            <a:r>
              <a:rPr lang="en-US" b="0" dirty="0">
                <a:sym typeface="Wingdings" panose="05000000000000000000" pitchFamily="2" charset="2"/>
              </a:rPr>
              <a:t>an argument that is a </a:t>
            </a:r>
            <a:r>
              <a:rPr lang="en-US" b="0" dirty="0" smtClean="0">
                <a:sym typeface="Wingdings" panose="05000000000000000000" pitchFamily="2" charset="2"/>
              </a:rPr>
              <a:t>character vector where each element has the </a:t>
            </a:r>
            <a:r>
              <a:rPr lang="en-US" b="0" dirty="0">
                <a:sym typeface="Wingdings" panose="05000000000000000000" pitchFamily="2" charset="2"/>
              </a:rPr>
              <a:t>following format: </a:t>
            </a:r>
            <a:r>
              <a:rPr lang="en-US" b="0" dirty="0">
                <a:solidFill>
                  <a:srgbClr val="7030A0"/>
                </a:solidFill>
                <a:sym typeface="Wingdings" panose="05000000000000000000" pitchFamily="2" charset="2"/>
              </a:rPr>
              <a:t>“</a:t>
            </a:r>
            <a:r>
              <a:rPr lang="en-US" b="0" dirty="0" err="1">
                <a:solidFill>
                  <a:srgbClr val="7030A0"/>
                </a:solidFill>
                <a:sym typeface="Wingdings" panose="05000000000000000000" pitchFamily="2" charset="2"/>
              </a:rPr>
              <a:t>dd</a:t>
            </a:r>
            <a:r>
              <a:rPr lang="en-US" b="0" dirty="0">
                <a:solidFill>
                  <a:srgbClr val="7030A0"/>
                </a:solidFill>
                <a:sym typeface="Wingdings" panose="05000000000000000000" pitchFamily="2" charset="2"/>
              </a:rPr>
              <a:t>-mm-</a:t>
            </a:r>
            <a:r>
              <a:rPr lang="en-US" b="0" dirty="0" err="1">
                <a:solidFill>
                  <a:srgbClr val="7030A0"/>
                </a:solidFill>
                <a:sym typeface="Wingdings" panose="05000000000000000000" pitchFamily="2" charset="2"/>
              </a:rPr>
              <a:t>yyyy</a:t>
            </a:r>
            <a:r>
              <a:rPr lang="en-US" b="0" dirty="0">
                <a:solidFill>
                  <a:srgbClr val="7030A0"/>
                </a:solidFill>
                <a:sym typeface="Wingdings" panose="05000000000000000000" pitchFamily="2" charset="2"/>
              </a:rPr>
              <a:t>”</a:t>
            </a:r>
          </a:p>
          <a:p>
            <a:pPr lvl="1" indent="0">
              <a:buNone/>
            </a:pPr>
            <a:endParaRPr lang="en-US" dirty="0">
              <a:solidFill>
                <a:srgbClr val="7030A0"/>
              </a:solidFill>
              <a:latin typeface="Lucida Sans Typewriter" panose="020B0509030504030204" pitchFamily="49" charset="0"/>
              <a:sym typeface="Wingdings" panose="05000000000000000000" pitchFamily="2" charset="2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CA" i="1" dirty="0" smtClean="0"/>
              <a:t>Step 1:</a:t>
            </a:r>
            <a:r>
              <a:rPr lang="en-CA" b="0" dirty="0" smtClean="0"/>
              <a:t> Create a character vector from the </a:t>
            </a:r>
            <a:r>
              <a:rPr lang="en-CA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year</a:t>
            </a:r>
            <a:r>
              <a:rPr lang="en-CA" b="0" dirty="0" smtClean="0"/>
              <a:t>, </a:t>
            </a:r>
            <a:r>
              <a:rPr lang="en-CA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month</a:t>
            </a:r>
            <a:r>
              <a:rPr lang="en-CA" b="0" dirty="0" smtClean="0"/>
              <a:t>, and </a:t>
            </a:r>
            <a:r>
              <a:rPr lang="en-CA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day</a:t>
            </a:r>
            <a:r>
              <a:rPr lang="en-CA" b="0" dirty="0" smtClean="0"/>
              <a:t> columns of </a:t>
            </a:r>
            <a:r>
              <a:rPr lang="en-CA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CA" b="0" dirty="0" smtClean="0"/>
              <a:t> using </a:t>
            </a:r>
            <a:r>
              <a:rPr lang="en-CA" b="0" dirty="0"/>
              <a:t>the </a:t>
            </a:r>
            <a:r>
              <a:rPr lang="en-CA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paste()</a:t>
            </a:r>
            <a:r>
              <a:rPr lang="en-CA" b="0" dirty="0"/>
              <a:t> </a:t>
            </a:r>
            <a:r>
              <a:rPr lang="en-CA" b="0" dirty="0" smtClean="0"/>
              <a:t>function and place it in an object called </a:t>
            </a:r>
            <a:r>
              <a:rPr lang="en-CA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myvec</a:t>
            </a:r>
            <a:endParaRPr lang="en-CA" b="0" dirty="0"/>
          </a:p>
          <a:p>
            <a:pPr algn="ctr"/>
            <a:r>
              <a:rPr lang="en-CA" sz="1600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myvec</a:t>
            </a:r>
            <a:r>
              <a:rPr lang="en-CA" sz="1600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&lt;-paste(</a:t>
            </a:r>
            <a:r>
              <a:rPr lang="en-CA" sz="1600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mydata$day</a:t>
            </a:r>
            <a:r>
              <a:rPr lang="en-CA" sz="1600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, </a:t>
            </a:r>
            <a:r>
              <a:rPr lang="en-CA" sz="1600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mydata$month</a:t>
            </a:r>
            <a:r>
              <a:rPr lang="en-CA" sz="1600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, </a:t>
            </a:r>
            <a:r>
              <a:rPr lang="en-CA" sz="1600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mydata$year</a:t>
            </a:r>
            <a:r>
              <a:rPr lang="en-CA" sz="1600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, </a:t>
            </a:r>
            <a:r>
              <a:rPr lang="en-CA" sz="1600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sep</a:t>
            </a:r>
            <a:r>
              <a:rPr lang="en-CA" sz="1600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=“-”)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CA" i="1" dirty="0"/>
              <a:t>Step 2:</a:t>
            </a:r>
            <a:r>
              <a:rPr lang="en-CA" b="0" dirty="0"/>
              <a:t> Use the object </a:t>
            </a:r>
            <a:r>
              <a:rPr lang="en-CA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myvec</a:t>
            </a:r>
            <a:r>
              <a:rPr lang="en-CA" b="0" dirty="0"/>
              <a:t> as the argument for </a:t>
            </a:r>
            <a:r>
              <a:rPr lang="en-CA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dmy</a:t>
            </a:r>
            <a:r>
              <a:rPr lang="en-CA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  <a:r>
              <a:rPr lang="en-CA" b="0" dirty="0"/>
              <a:t> and place </a:t>
            </a:r>
            <a:r>
              <a:rPr lang="en-CA" b="0" dirty="0" smtClean="0"/>
              <a:t>the resulting vector </a:t>
            </a:r>
            <a:r>
              <a:rPr lang="en-CA" b="0" dirty="0"/>
              <a:t>in an object called </a:t>
            </a:r>
            <a:r>
              <a:rPr lang="en-CA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mydates</a:t>
            </a:r>
            <a:endParaRPr lang="en-CA" b="0" dirty="0"/>
          </a:p>
          <a:p>
            <a:pPr algn="ctr"/>
            <a:r>
              <a:rPr lang="en-CA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mydates</a:t>
            </a:r>
            <a:r>
              <a:rPr lang="en-CA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</a:t>
            </a:r>
            <a:r>
              <a:rPr lang="en-CA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dmy</a:t>
            </a:r>
            <a:r>
              <a:rPr lang="en-CA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</a:t>
            </a:r>
            <a:r>
              <a:rPr lang="en-CA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myvec</a:t>
            </a:r>
            <a:r>
              <a:rPr lang="en-CA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CA" i="1" dirty="0"/>
              <a:t>Step 3:</a:t>
            </a:r>
            <a:r>
              <a:rPr lang="en-CA" b="0" dirty="0"/>
              <a:t> Create a new column called </a:t>
            </a:r>
            <a:r>
              <a:rPr lang="en-CA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date</a:t>
            </a:r>
            <a:r>
              <a:rPr lang="en-CA" b="0" dirty="0"/>
              <a:t> which contains the vector of formatted dates </a:t>
            </a:r>
            <a:r>
              <a:rPr lang="en-CA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mydates</a:t>
            </a:r>
            <a:endParaRPr lang="en-CA" b="0" dirty="0"/>
          </a:p>
          <a:p>
            <a:pPr algn="ctr"/>
            <a:r>
              <a:rPr lang="en-CA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mydata$date</a:t>
            </a:r>
            <a:r>
              <a:rPr lang="en-CA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</a:t>
            </a:r>
            <a:r>
              <a:rPr lang="en-CA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mydates</a:t>
            </a:r>
            <a:endParaRPr lang="en-CA" b="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algn="ctr"/>
            <a:endParaRPr lang="en-CA" b="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algn="ctr"/>
            <a:endParaRPr lang="en-CA" sz="1600" b="0" dirty="0" smtClean="0">
              <a:solidFill>
                <a:srgbClr val="C000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352800"/>
            <a:ext cx="7010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endParaRPr lang="en-US" b="0" dirty="0">
              <a:solidFill>
                <a:schemeClr val="tx2"/>
              </a:solidFill>
              <a:latin typeface="Lucida Sans Typewriter" panose="020B0509030504030204" pitchFamily="49" charset="0"/>
              <a:sym typeface="Wingdings" panose="05000000000000000000" pitchFamily="2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2" name="Rectangle 1"/>
          <p:cNvSpPr/>
          <p:nvPr/>
        </p:nvSpPr>
        <p:spPr>
          <a:xfrm>
            <a:off x="1752600" y="4015296"/>
            <a:ext cx="6553200" cy="25190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5029200" y="5184744"/>
            <a:ext cx="838200" cy="25190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4452089" y="5099574"/>
            <a:ext cx="1567711" cy="39265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4953000" y="6346054"/>
            <a:ext cx="1155577" cy="31335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Connector 5"/>
          <p:cNvCxnSpPr/>
          <p:nvPr/>
        </p:nvCxnSpPr>
        <p:spPr>
          <a:xfrm>
            <a:off x="1752600" y="4267200"/>
            <a:ext cx="3338797" cy="91754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867400" y="4267200"/>
            <a:ext cx="2438400" cy="87921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447607" y="5494075"/>
            <a:ext cx="505393" cy="85197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19800" y="5492226"/>
            <a:ext cx="88777" cy="83237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 err="1" smtClean="0">
                <a:solidFill>
                  <a:srgbClr val="C00000"/>
                </a:solidFill>
              </a:rPr>
              <a:t>Lubridate</a:t>
            </a:r>
            <a:r>
              <a:rPr lang="en-CA" dirty="0" smtClean="0">
                <a:solidFill>
                  <a:srgbClr val="C00000"/>
                </a:solidFill>
              </a:rPr>
              <a:t> : : </a:t>
            </a:r>
            <a:r>
              <a:rPr lang="en-CA" dirty="0" err="1" smtClean="0">
                <a:solidFill>
                  <a:srgbClr val="C00000"/>
                </a:solidFill>
              </a:rPr>
              <a:t>dmy</a:t>
            </a:r>
            <a:r>
              <a:rPr lang="en-CA" dirty="0" smtClean="0">
                <a:solidFill>
                  <a:srgbClr val="C00000"/>
                </a:solidFill>
              </a:rPr>
              <a:t>()</a:t>
            </a:r>
            <a:endParaRPr lang="en-CA" sz="3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44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82296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r>
              <a:rPr lang="en-US" b="0" dirty="0">
                <a:sym typeface="Wingdings" panose="05000000000000000000" pitchFamily="2" charset="2"/>
              </a:rPr>
              <a:t>The function </a:t>
            </a:r>
            <a:r>
              <a:rPr lang="en-US" b="0" dirty="0" err="1" smtClean="0">
                <a:solidFill>
                  <a:srgbClr val="C00000"/>
                </a:solidFill>
                <a:latin typeface="Lucida Sans Typewriter" panose="020B0509030504030204" pitchFamily="49" charset="0"/>
                <a:sym typeface="Wingdings" panose="05000000000000000000" pitchFamily="2" charset="2"/>
              </a:rPr>
              <a:t>dmy</a:t>
            </a:r>
            <a:r>
              <a:rPr lang="en-US" b="0" dirty="0" smtClean="0">
                <a:solidFill>
                  <a:srgbClr val="C00000"/>
                </a:solidFill>
                <a:latin typeface="Lucida Sans Typewriter" panose="020B0509030504030204" pitchFamily="49" charset="0"/>
                <a:sym typeface="Wingdings" panose="05000000000000000000" pitchFamily="2" charset="2"/>
              </a:rPr>
              <a:t>()</a:t>
            </a:r>
            <a:r>
              <a:rPr lang="en-US" b="0" dirty="0" smtClean="0">
                <a:sym typeface="Wingdings" panose="05000000000000000000" pitchFamily="2" charset="2"/>
              </a:rPr>
              <a:t> </a:t>
            </a:r>
            <a:r>
              <a:rPr lang="en-US" b="0" dirty="0">
                <a:sym typeface="Wingdings" panose="05000000000000000000" pitchFamily="2" charset="2"/>
              </a:rPr>
              <a:t>is fairly flexible in terms of what kind of argument it </a:t>
            </a:r>
            <a:r>
              <a:rPr lang="en-US" b="0" dirty="0" smtClean="0">
                <a:sym typeface="Wingdings" panose="05000000000000000000" pitchFamily="2" charset="2"/>
              </a:rPr>
              <a:t>requires – but it’s wise to be consistent!</a:t>
            </a:r>
            <a:endParaRPr lang="en-US" b="0" dirty="0">
              <a:sym typeface="Wingdings" panose="05000000000000000000" pitchFamily="2" charset="2"/>
            </a:endParaRPr>
          </a:p>
          <a:p>
            <a:pPr marL="800100" lvl="1" indent="-342900">
              <a:buClrTx/>
              <a:buFont typeface="Wingdings" panose="05000000000000000000" pitchFamily="2" charset="2"/>
              <a:buChar char="§"/>
            </a:pPr>
            <a:r>
              <a:rPr lang="en-US" b="0" dirty="0" smtClean="0">
                <a:sym typeface="Wingdings" panose="05000000000000000000" pitchFamily="2" charset="2"/>
              </a:rPr>
              <a:t>Use </a:t>
            </a:r>
            <a:r>
              <a:rPr lang="en-US" b="0" dirty="0">
                <a:sym typeface="Wingdings" panose="05000000000000000000" pitchFamily="2" charset="2"/>
              </a:rPr>
              <a:t>an argument that is a </a:t>
            </a:r>
            <a:r>
              <a:rPr lang="en-US" b="0" dirty="0" smtClean="0">
                <a:sym typeface="Wingdings" panose="05000000000000000000" pitchFamily="2" charset="2"/>
              </a:rPr>
              <a:t>character vector where each element has the </a:t>
            </a:r>
            <a:r>
              <a:rPr lang="en-US" b="0" dirty="0">
                <a:sym typeface="Wingdings" panose="05000000000000000000" pitchFamily="2" charset="2"/>
              </a:rPr>
              <a:t>following format: </a:t>
            </a:r>
            <a:r>
              <a:rPr lang="en-US" b="0" dirty="0">
                <a:solidFill>
                  <a:srgbClr val="7030A0"/>
                </a:solidFill>
                <a:sym typeface="Wingdings" panose="05000000000000000000" pitchFamily="2" charset="2"/>
              </a:rPr>
              <a:t>“</a:t>
            </a:r>
            <a:r>
              <a:rPr lang="en-US" b="0" dirty="0" err="1">
                <a:solidFill>
                  <a:srgbClr val="7030A0"/>
                </a:solidFill>
                <a:sym typeface="Wingdings" panose="05000000000000000000" pitchFamily="2" charset="2"/>
              </a:rPr>
              <a:t>dd</a:t>
            </a:r>
            <a:r>
              <a:rPr lang="en-US" b="0" dirty="0">
                <a:solidFill>
                  <a:srgbClr val="7030A0"/>
                </a:solidFill>
                <a:sym typeface="Wingdings" panose="05000000000000000000" pitchFamily="2" charset="2"/>
              </a:rPr>
              <a:t>-mm-</a:t>
            </a:r>
            <a:r>
              <a:rPr lang="en-US" b="0" dirty="0" err="1">
                <a:solidFill>
                  <a:srgbClr val="7030A0"/>
                </a:solidFill>
                <a:sym typeface="Wingdings" panose="05000000000000000000" pitchFamily="2" charset="2"/>
              </a:rPr>
              <a:t>yyyy</a:t>
            </a:r>
            <a:r>
              <a:rPr lang="en-US" b="0" dirty="0">
                <a:solidFill>
                  <a:srgbClr val="7030A0"/>
                </a:solidFill>
                <a:sym typeface="Wingdings" panose="05000000000000000000" pitchFamily="2" charset="2"/>
              </a:rPr>
              <a:t>”</a:t>
            </a:r>
          </a:p>
          <a:p>
            <a:pPr lvl="1" indent="0">
              <a:buNone/>
            </a:pPr>
            <a:endParaRPr lang="en-US" dirty="0">
              <a:solidFill>
                <a:srgbClr val="7030A0"/>
              </a:solidFill>
              <a:latin typeface="Lucida Sans Typewriter" panose="020B0509030504030204" pitchFamily="49" charset="0"/>
              <a:sym typeface="Wingdings" panose="05000000000000000000" pitchFamily="2" charset="2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CA" i="1" dirty="0" smtClean="0"/>
              <a:t>Alternatively:</a:t>
            </a:r>
            <a:r>
              <a:rPr lang="en-CA" b="0" dirty="0" smtClean="0"/>
              <a:t> Nest all of these steps into a single line of code!</a:t>
            </a:r>
            <a:endParaRPr lang="en-CA" b="0" dirty="0"/>
          </a:p>
          <a:p>
            <a:pPr algn="ctr"/>
            <a:r>
              <a:rPr lang="en-CA" sz="1500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mydates</a:t>
            </a:r>
            <a:r>
              <a:rPr lang="en-CA" sz="15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</a:t>
            </a:r>
            <a:r>
              <a:rPr lang="en-CA" sz="15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dmy</a:t>
            </a:r>
            <a:r>
              <a:rPr lang="en-CA" sz="15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(paste(</a:t>
            </a:r>
            <a:r>
              <a:rPr lang="en-CA" sz="15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mydata$day</a:t>
            </a:r>
            <a:r>
              <a:rPr lang="en-CA" sz="15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, </a:t>
            </a:r>
            <a:r>
              <a:rPr lang="en-CA" sz="15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mydata$month</a:t>
            </a:r>
            <a:r>
              <a:rPr lang="en-CA" sz="15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, </a:t>
            </a:r>
            <a:r>
              <a:rPr lang="en-CA" sz="15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mydata$year</a:t>
            </a:r>
            <a:r>
              <a:rPr lang="en-CA" sz="15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, </a:t>
            </a:r>
            <a:r>
              <a:rPr lang="en-CA" sz="15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sep</a:t>
            </a:r>
            <a:r>
              <a:rPr lang="en-CA" sz="15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=“-”))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352800"/>
            <a:ext cx="7010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endParaRPr lang="en-US" b="0" dirty="0">
              <a:solidFill>
                <a:schemeClr val="tx2"/>
              </a:solidFill>
              <a:latin typeface="Lucida Sans Typewriter" panose="020B0509030504030204" pitchFamily="49" charset="0"/>
              <a:sym typeface="Wingdings" panose="05000000000000000000" pitchFamily="2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62000" y="4229100"/>
            <a:ext cx="7620000" cy="2133600"/>
          </a:xfr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600" dirty="0"/>
              <a:t>Exercise </a:t>
            </a:r>
            <a:r>
              <a:rPr lang="en-US" sz="1600" dirty="0" smtClean="0"/>
              <a:t>3: </a:t>
            </a:r>
            <a:r>
              <a:rPr lang="en-US" sz="1600" i="1" dirty="0" smtClean="0"/>
              <a:t>Formatting Date Time</a:t>
            </a:r>
          </a:p>
          <a:p>
            <a:r>
              <a:rPr lang="en-CA" sz="1500" b="0" dirty="0" smtClean="0"/>
              <a:t>Use </a:t>
            </a:r>
            <a:r>
              <a:rPr lang="en-CA" sz="15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dmy_hms</a:t>
            </a:r>
            <a:r>
              <a:rPr lang="en-CA" sz="15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  <a:r>
              <a:rPr lang="en-CA" sz="1500" b="0" dirty="0"/>
              <a:t> to create a column in </a:t>
            </a:r>
            <a:r>
              <a:rPr lang="en-CA" sz="1500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CA" sz="1500" b="0" dirty="0" smtClean="0"/>
              <a:t> </a:t>
            </a:r>
            <a:r>
              <a:rPr lang="en-CA" sz="1500" b="0" dirty="0"/>
              <a:t>called </a:t>
            </a:r>
            <a:r>
              <a:rPr lang="en-CA" sz="15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datetime</a:t>
            </a:r>
            <a:r>
              <a:rPr lang="en-CA" sz="1500" b="0" dirty="0"/>
              <a:t> that contains both date and time information</a:t>
            </a:r>
            <a:r>
              <a:rPr lang="en-CA" sz="1500" b="0" dirty="0" smtClean="0"/>
              <a:t>.</a:t>
            </a:r>
          </a:p>
          <a:p>
            <a:endParaRPr lang="en-CA" sz="1500" dirty="0"/>
          </a:p>
          <a:p>
            <a:r>
              <a:rPr lang="en-US" sz="1000" b="0" i="1" dirty="0" smtClean="0">
                <a:sym typeface="Wingdings" panose="05000000000000000000" pitchFamily="2" charset="2"/>
              </a:rPr>
              <a:t>Note</a:t>
            </a:r>
            <a:r>
              <a:rPr lang="en-US" sz="1000" b="0" i="1" dirty="0">
                <a:sym typeface="Wingdings" panose="05000000000000000000" pitchFamily="2" charset="2"/>
              </a:rPr>
              <a:t>:</a:t>
            </a:r>
            <a:r>
              <a:rPr lang="en-US" sz="1000" b="0" dirty="0">
                <a:sym typeface="Wingdings" panose="05000000000000000000" pitchFamily="2" charset="2"/>
              </a:rPr>
              <a:t> If R experiences an error, it will stop running the piece of code, and report the error to you. If you receive a warning, it means that the code ran successfully, but you need to check the warning using </a:t>
            </a:r>
            <a:r>
              <a:rPr lang="en-US" sz="1000" b="0" dirty="0">
                <a:solidFill>
                  <a:schemeClr val="tx2"/>
                </a:solidFill>
                <a:latin typeface="Lucida Sans Typewriter" panose="020B0509030504030204" pitchFamily="49" charset="0"/>
                <a:sym typeface="Wingdings" panose="05000000000000000000" pitchFamily="2" charset="2"/>
              </a:rPr>
              <a:t>warning()</a:t>
            </a:r>
            <a:r>
              <a:rPr lang="en-US" sz="1000" b="0" dirty="0">
                <a:sym typeface="Wingdings" panose="05000000000000000000" pitchFamily="2" charset="2"/>
              </a:rPr>
              <a:t> to be sure it ran correctly.</a:t>
            </a:r>
          </a:p>
          <a:p>
            <a:r>
              <a:rPr lang="en-US" sz="1000" b="0" dirty="0">
                <a:sym typeface="Wingdings" panose="05000000000000000000" pitchFamily="2" charset="2"/>
              </a:rPr>
              <a:t>When using </a:t>
            </a:r>
            <a:r>
              <a:rPr lang="en-US" sz="1000" b="0" dirty="0" err="1">
                <a:solidFill>
                  <a:schemeClr val="tx2"/>
                </a:solidFill>
                <a:latin typeface="Lucida Sans Typewriter" panose="020B0509030504030204" pitchFamily="49" charset="0"/>
                <a:sym typeface="Wingdings" panose="05000000000000000000" pitchFamily="2" charset="2"/>
              </a:rPr>
              <a:t>dmy</a:t>
            </a:r>
            <a:r>
              <a:rPr lang="en-US" sz="1000" b="0" dirty="0">
                <a:solidFill>
                  <a:schemeClr val="tx2"/>
                </a:solidFill>
                <a:latin typeface="Lucida Sans Typewriter" panose="020B0509030504030204" pitchFamily="49" charset="0"/>
                <a:sym typeface="Wingdings" panose="05000000000000000000" pitchFamily="2" charset="2"/>
              </a:rPr>
              <a:t>()</a:t>
            </a:r>
            <a:r>
              <a:rPr lang="en-US" sz="1000" b="0" dirty="0">
                <a:sym typeface="Wingdings" panose="05000000000000000000" pitchFamily="2" charset="2"/>
              </a:rPr>
              <a:t> or </a:t>
            </a:r>
            <a:r>
              <a:rPr lang="en-US" sz="1000" b="0" dirty="0" err="1">
                <a:solidFill>
                  <a:schemeClr val="tx2"/>
                </a:solidFill>
                <a:latin typeface="Lucida Sans Typewriter" panose="020B0509030504030204" pitchFamily="49" charset="0"/>
                <a:sym typeface="Wingdings" panose="05000000000000000000" pitchFamily="2" charset="2"/>
              </a:rPr>
              <a:t>dmy_hms</a:t>
            </a:r>
            <a:r>
              <a:rPr lang="en-US" sz="1000" b="0" dirty="0">
                <a:solidFill>
                  <a:schemeClr val="tx2"/>
                </a:solidFill>
                <a:latin typeface="Lucida Sans Typewriter" panose="020B0509030504030204" pitchFamily="49" charset="0"/>
                <a:sym typeface="Wingdings" panose="05000000000000000000" pitchFamily="2" charset="2"/>
              </a:rPr>
              <a:t>()</a:t>
            </a:r>
            <a:r>
              <a:rPr lang="en-US" sz="1000" b="0" dirty="0">
                <a:sym typeface="Wingdings" panose="05000000000000000000" pitchFamily="2" charset="2"/>
              </a:rPr>
              <a:t> you may see a warning </a:t>
            </a:r>
            <a:r>
              <a:rPr lang="en-US" sz="1000" b="0" dirty="0">
                <a:solidFill>
                  <a:schemeClr val="tx2"/>
                </a:solidFill>
                <a:latin typeface="Lucida Sans Typewriter" panose="020B0509030504030204" pitchFamily="49" charset="0"/>
                <a:sym typeface="Wingdings" panose="05000000000000000000" pitchFamily="2" charset="2"/>
              </a:rPr>
              <a:t>“___failed to parse”</a:t>
            </a:r>
            <a:r>
              <a:rPr lang="en-US" sz="1000" b="0" dirty="0">
                <a:sym typeface="Wingdings" panose="05000000000000000000" pitchFamily="2" charset="2"/>
              </a:rPr>
              <a:t>. This means that somewhere in your dataset a portion of your date (day, month, etc.) was missing and the overall date becomes NA.</a:t>
            </a:r>
          </a:p>
          <a:p>
            <a:endParaRPr lang="en-CA" sz="1500" dirty="0">
              <a:solidFill>
                <a:schemeClr val="tx2"/>
              </a:solidFill>
            </a:endParaRPr>
          </a:p>
          <a:p>
            <a:endParaRPr lang="en-CA" sz="1500" dirty="0">
              <a:solidFill>
                <a:schemeClr val="tx2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 err="1" smtClean="0">
                <a:solidFill>
                  <a:srgbClr val="C00000"/>
                </a:solidFill>
              </a:rPr>
              <a:t>Lubridate</a:t>
            </a:r>
            <a:r>
              <a:rPr lang="en-CA" dirty="0" smtClean="0">
                <a:solidFill>
                  <a:srgbClr val="C00000"/>
                </a:solidFill>
              </a:rPr>
              <a:t> : : </a:t>
            </a:r>
            <a:r>
              <a:rPr lang="en-CA" dirty="0" err="1" smtClean="0">
                <a:solidFill>
                  <a:srgbClr val="C00000"/>
                </a:solidFill>
              </a:rPr>
              <a:t>dmy</a:t>
            </a:r>
            <a:r>
              <a:rPr lang="en-CA" dirty="0" smtClean="0">
                <a:solidFill>
                  <a:srgbClr val="C00000"/>
                </a:solidFill>
              </a:rPr>
              <a:t>()</a:t>
            </a:r>
            <a:endParaRPr lang="en-CA" sz="3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70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142999"/>
            <a:ext cx="8458200" cy="540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Data analysis often begins with generating summary statistics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There are many </a:t>
            </a:r>
            <a:r>
              <a:rPr lang="en-US" b="0" dirty="0" smtClean="0"/>
              <a:t>ways </a:t>
            </a:r>
            <a:r>
              <a:rPr lang="en-US" b="0" dirty="0"/>
              <a:t>to summarize your data</a:t>
            </a:r>
            <a:r>
              <a:rPr lang="en-US" b="0" dirty="0" smtClean="0"/>
              <a:t>!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indexing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looping; we won’t cover this today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Lucida Sans Typewriter" panose="020B0509030504030204" pitchFamily="49" charset="0"/>
              </a:rPr>
              <a:t>table</a:t>
            </a:r>
            <a:r>
              <a:rPr lang="en-US" dirty="0" smtClean="0">
                <a:solidFill>
                  <a:schemeClr val="tx2"/>
                </a:solidFill>
                <a:latin typeface="Lucida Sans Typewriter" panose="020B0509030504030204" pitchFamily="49" charset="0"/>
              </a:rPr>
              <a:t>()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doBy</a:t>
            </a:r>
            <a:r>
              <a:rPr lang="en-US" dirty="0">
                <a:solidFill>
                  <a:schemeClr val="tx2"/>
                </a:solidFill>
                <a:latin typeface="Lucida Sans Typewriter" panose="020B0509030504030204" pitchFamily="49" charset="0"/>
              </a:rPr>
              <a:t>::</a:t>
            </a:r>
            <a:r>
              <a:rPr lang="en-US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summaryBy</a:t>
            </a:r>
            <a:r>
              <a:rPr lang="en-US" dirty="0" smtClean="0">
                <a:solidFill>
                  <a:schemeClr val="tx2"/>
                </a:solidFill>
                <a:latin typeface="Lucida Sans Typewriter" panose="020B0509030504030204" pitchFamily="49" charset="0"/>
              </a:rPr>
              <a:t>()</a:t>
            </a:r>
            <a:r>
              <a:rPr lang="en-US" dirty="0" smtClean="0"/>
              <a:t>; </a:t>
            </a:r>
            <a:r>
              <a:rPr lang="en-US" dirty="0"/>
              <a:t>we won’t cover this </a:t>
            </a:r>
            <a:r>
              <a:rPr lang="en-US" dirty="0" smtClean="0"/>
              <a:t>today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2"/>
                </a:solidFill>
                <a:latin typeface="Lucida Sans Typewriter" panose="020B0509030504030204" pitchFamily="49" charset="0"/>
              </a:rPr>
              <a:t>{</a:t>
            </a:r>
            <a:r>
              <a:rPr lang="en-US" dirty="0" err="1" smtClean="0">
                <a:solidFill>
                  <a:schemeClr val="tx2"/>
                </a:solidFill>
                <a:latin typeface="Lucida Sans Typewriter" panose="020B0509030504030204" pitchFamily="49" charset="0"/>
              </a:rPr>
              <a:t>dplyr</a:t>
            </a:r>
            <a:r>
              <a:rPr lang="en-US" dirty="0" smtClean="0">
                <a:solidFill>
                  <a:schemeClr val="tx2"/>
                </a:solidFill>
                <a:latin typeface="Lucida Sans Typewriter" panose="020B0509030504030204" pitchFamily="49" charset="0"/>
              </a:rPr>
              <a:t>}</a:t>
            </a:r>
            <a:r>
              <a:rPr lang="en-US" dirty="0" smtClean="0"/>
              <a:t> package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Each </a:t>
            </a:r>
            <a:r>
              <a:rPr lang="en-US" b="0" dirty="0"/>
              <a:t>method has pros and cons, and your use will change depending on the </a:t>
            </a:r>
            <a:r>
              <a:rPr lang="en-US" b="0" dirty="0" smtClean="0"/>
              <a:t>situation</a:t>
            </a:r>
            <a:endParaRPr lang="en-US" b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rgbClr val="C00000"/>
                </a:solidFill>
              </a:rPr>
              <a:t>Summarizing data</a:t>
            </a:r>
            <a:endParaRPr lang="en-CA" sz="3000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404749"/>
              </p:ext>
            </p:extLst>
          </p:nvPr>
        </p:nvGraphicFramePr>
        <p:xfrm>
          <a:off x="1640840" y="4696022"/>
          <a:ext cx="586232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2180">
                  <a:extLst>
                    <a:ext uri="{9D8B030D-6E8A-4147-A177-3AD203B41FA5}">
                      <a16:colId xmlns:a16="http://schemas.microsoft.com/office/drawing/2014/main" xmlns="" val="2308273152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xmlns="" val="3248164835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xmlns="" val="3317969706"/>
                    </a:ext>
                  </a:extLst>
                </a:gridCol>
                <a:gridCol w="1287780">
                  <a:extLst>
                    <a:ext uri="{9D8B030D-6E8A-4147-A177-3AD203B41FA5}">
                      <a16:colId xmlns:a16="http://schemas.microsoft.com/office/drawing/2014/main" xmlns="" val="2746041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Simple?</a:t>
                      </a:r>
                      <a:endParaRPr lang="en-CA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Flexible?</a:t>
                      </a:r>
                      <a:endParaRPr lang="en-CA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Efficient?</a:t>
                      </a:r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238912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indexing</a:t>
                      </a:r>
                      <a:r>
                        <a:rPr lang="en-CA" b="1" baseline="0" dirty="0" smtClean="0"/>
                        <a:t> / </a:t>
                      </a:r>
                      <a:r>
                        <a:rPr lang="en-CA" b="1" dirty="0" smtClean="0"/>
                        <a:t>looping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☺☺☺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xx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07838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table()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☺☺☺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☺☺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49140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err="1"/>
                        <a:t>summaryBy</a:t>
                      </a:r>
                      <a:r>
                        <a:rPr lang="en-CA" b="1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☺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450135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{</a:t>
                      </a:r>
                      <a:r>
                        <a:rPr lang="en-CA" b="1" dirty="0" err="1"/>
                        <a:t>dplyr</a:t>
                      </a:r>
                      <a:r>
                        <a:rPr lang="en-CA" b="1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☺☺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☺☺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☺☺☺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5847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21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rgbClr val="C00000"/>
                </a:solidFill>
              </a:rPr>
              <a:t>Summarizing data</a:t>
            </a:r>
            <a:endParaRPr lang="en-CA" sz="2800" b="1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500" y="2057400"/>
            <a:ext cx="822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>
              <a:buClr>
                <a:schemeClr val="tx1"/>
              </a:buClr>
              <a:buNone/>
            </a:pPr>
            <a:r>
              <a:rPr lang="en-US" sz="2000" dirty="0" smtClean="0">
                <a:solidFill>
                  <a:srgbClr val="008000"/>
                </a:solidFill>
                <a:latin typeface="Lucida Sans Typewriter" panose="020B0509030504030204" pitchFamily="49" charset="0"/>
              </a:rPr>
              <a:t># How many records do we have per year?</a:t>
            </a:r>
            <a:endParaRPr lang="en-US" sz="2000" dirty="0">
              <a:solidFill>
                <a:srgbClr val="008000"/>
              </a:solidFill>
              <a:latin typeface="Lucida Sans Typewriter" panose="020B0509030504030204" pitchFamily="49" charset="0"/>
            </a:endParaRPr>
          </a:p>
          <a:p>
            <a:pPr lvl="1" indent="0">
              <a:buClr>
                <a:schemeClr val="tx1"/>
              </a:buClr>
              <a:buNone/>
            </a:pPr>
            <a:endParaRPr lang="en-US" sz="2000" dirty="0">
              <a:solidFill>
                <a:srgbClr val="008000"/>
              </a:solidFill>
              <a:latin typeface="Lucida Sans Typewriter" panose="020B0509030504030204" pitchFamily="49" charset="0"/>
            </a:endParaRPr>
          </a:p>
          <a:p>
            <a:pPr lvl="1" indent="0">
              <a:buClr>
                <a:schemeClr val="tx1"/>
              </a:buClr>
              <a:buNone/>
            </a:pPr>
            <a:r>
              <a:rPr lang="en-US" sz="200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table(</a:t>
            </a:r>
            <a:r>
              <a:rPr lang="en-US" sz="200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mydata$year</a:t>
            </a:r>
            <a:r>
              <a:rPr lang="en-US" sz="200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  <a:endParaRPr lang="en-US" sz="200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lvl="1" indent="0">
              <a:buClr>
                <a:schemeClr val="tx1"/>
              </a:buClr>
              <a:buNone/>
            </a:pPr>
            <a:endParaRPr lang="en-US" sz="200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lvl="1" indent="0">
              <a:buClr>
                <a:schemeClr val="tx1"/>
              </a:buClr>
              <a:buNone/>
            </a:pPr>
            <a:r>
              <a:rPr lang="en-US" sz="200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</a:t>
            </a:r>
            <a:r>
              <a:rPr lang="en-US" sz="2000" dirty="0" smtClean="0">
                <a:solidFill>
                  <a:srgbClr val="008000"/>
                </a:solidFill>
                <a:latin typeface="Lucida Sans Typewriter" panose="020B0509030504030204" pitchFamily="49" charset="0"/>
              </a:rPr>
              <a:t>How many records do we have for each sex, per year?</a:t>
            </a:r>
            <a:endParaRPr lang="en-US" sz="2000" dirty="0">
              <a:solidFill>
                <a:srgbClr val="008000"/>
              </a:solidFill>
              <a:latin typeface="Lucida Sans Typewriter" panose="020B0509030504030204" pitchFamily="49" charset="0"/>
            </a:endParaRPr>
          </a:p>
          <a:p>
            <a:pPr lvl="1" indent="0">
              <a:buClr>
                <a:schemeClr val="tx1"/>
              </a:buClr>
              <a:buNone/>
            </a:pPr>
            <a:r>
              <a:rPr lang="en-US" sz="200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table(</a:t>
            </a:r>
            <a:r>
              <a:rPr lang="en-US" sz="200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mydata$year</a:t>
            </a:r>
            <a:r>
              <a:rPr lang="en-US" sz="200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, </a:t>
            </a:r>
            <a:r>
              <a:rPr lang="en-US" sz="200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mydata$sex</a:t>
            </a:r>
            <a:r>
              <a:rPr lang="en-US" sz="200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  <a:endParaRPr lang="en-US" sz="200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142999"/>
            <a:ext cx="8458200" cy="540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r>
              <a:rPr lang="en-US" b="0" dirty="0" smtClean="0"/>
              <a:t>For simple frequency tables, use </a:t>
            </a:r>
            <a:r>
              <a:rPr lang="en-US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table(x)</a:t>
            </a:r>
            <a:r>
              <a:rPr lang="en-US" b="0" dirty="0" smtClean="0"/>
              <a:t>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3412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7620000" cy="54102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smtClean="0"/>
              <a:t>Data </a:t>
            </a:r>
            <a:r>
              <a:rPr lang="en-US" dirty="0"/>
              <a:t>quality is key!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b="0" dirty="0"/>
              <a:t>Preparing a flat file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dirty="0"/>
              <a:t>Importing data</a:t>
            </a:r>
            <a:endParaRPr lang="en-US" b="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dirty="0"/>
              <a:t>Tips for data quality </a:t>
            </a:r>
            <a:r>
              <a:rPr lang="en-US" dirty="0" smtClean="0"/>
              <a:t>assurance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smtClean="0"/>
              <a:t>Dealing with data frames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Indexing with rows and columns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Modifying data frames in 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smtClean="0"/>
              <a:t>Efficient </a:t>
            </a:r>
            <a:r>
              <a:rPr lang="en-US" dirty="0"/>
              <a:t>data exploration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dirty="0"/>
              <a:t>Formatting dates using {</a:t>
            </a:r>
            <a:r>
              <a:rPr lang="en-US" dirty="0" err="1"/>
              <a:t>lubridate</a:t>
            </a:r>
            <a:r>
              <a:rPr lang="en-US" dirty="0"/>
              <a:t>}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b="0" dirty="0"/>
              <a:t>Summarizing data using {</a:t>
            </a:r>
            <a:r>
              <a:rPr lang="en-US" b="0" dirty="0" err="1"/>
              <a:t>dplyr</a:t>
            </a:r>
            <a:r>
              <a:rPr lang="en-US" b="0" dirty="0"/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0"/>
            <a:ext cx="8077200" cy="9140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Data wrangling in R</a:t>
            </a:r>
          </a:p>
        </p:txBody>
      </p:sp>
    </p:spTree>
    <p:extLst>
      <p:ext uri="{BB962C8B-B14F-4D97-AF65-F5344CB8AC3E}">
        <p14:creationId xmlns:p14="http://schemas.microsoft.com/office/powerpoint/2010/main" val="177556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8229600" cy="2819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9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{</a:t>
            </a:r>
            <a:r>
              <a:rPr lang="en-US" sz="19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dplyr</a:t>
            </a:r>
            <a:r>
              <a:rPr lang="en-US" sz="19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}</a:t>
            </a:r>
            <a:r>
              <a:rPr lang="en-US" sz="1900" b="0" dirty="0"/>
              <a:t> is a package developed by Hadley Wickham for summarizing data in a flexible and customizable way without worrying about indexing or looping</a:t>
            </a:r>
          </a:p>
          <a:p>
            <a:pPr marL="800100" lvl="1" indent="-342900">
              <a:buClr>
                <a:schemeClr val="tx1"/>
              </a:buClr>
            </a:pP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filter()</a:t>
            </a:r>
            <a:r>
              <a:rPr lang="en-US" sz="1900" dirty="0"/>
              <a:t> simplified conditional indexing</a:t>
            </a:r>
            <a:endParaRPr lang="en-US" sz="190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marL="800100" lvl="1" indent="-342900">
              <a:buClr>
                <a:schemeClr val="tx1"/>
              </a:buClr>
            </a:pP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select</a:t>
            </a:r>
            <a:r>
              <a:rPr lang="en-US" sz="19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  <a:r>
              <a:rPr lang="en-US" sz="1900" dirty="0"/>
              <a:t> simplified conditional indexing</a:t>
            </a:r>
          </a:p>
          <a:p>
            <a:pPr marL="800100" lvl="1" indent="-342900">
              <a:buClr>
                <a:schemeClr val="tx1"/>
              </a:buClr>
            </a:pPr>
            <a:r>
              <a:rPr lang="en-US" sz="19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group_by</a:t>
            </a:r>
            <a:r>
              <a:rPr lang="en-US" sz="19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  <a:r>
              <a:rPr lang="en-US" sz="1900" dirty="0"/>
              <a:t> stratify by a variable</a:t>
            </a:r>
            <a:endParaRPr lang="en-US" sz="1900" b="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marL="800100" lvl="1" indent="-342900">
              <a:buClr>
                <a:schemeClr val="tx1"/>
              </a:buClr>
            </a:pPr>
            <a:r>
              <a:rPr lang="en-US" sz="19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summarise</a:t>
            </a: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  <a:r>
              <a:rPr lang="en-US" sz="1900" dirty="0"/>
              <a:t> apply flexible summary statistics</a:t>
            </a:r>
          </a:p>
          <a:p>
            <a:pPr marL="800100" lvl="1" indent="-342900">
              <a:buClr>
                <a:schemeClr val="tx1"/>
              </a:buClr>
            </a:pPr>
            <a:r>
              <a:rPr lang="en-US" sz="19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%&gt;%</a:t>
            </a:r>
            <a:r>
              <a:rPr lang="en-US" sz="1900" b="0" dirty="0"/>
              <a:t> “pipe”; pass results on left to functions on right</a:t>
            </a:r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rgbClr val="C00000"/>
                </a:solidFill>
              </a:rPr>
              <a:t>Summarizing Data </a:t>
            </a:r>
            <a:r>
              <a:rPr lang="en-CA" sz="2800" dirty="0" smtClean="0">
                <a:solidFill>
                  <a:srgbClr val="C00000"/>
                </a:solidFill>
              </a:rPr>
              <a:t>{</a:t>
            </a:r>
            <a:r>
              <a:rPr lang="en-CA" sz="2800" dirty="0" err="1" smtClean="0">
                <a:solidFill>
                  <a:srgbClr val="C00000"/>
                </a:solidFill>
              </a:rPr>
              <a:t>dplyr</a:t>
            </a:r>
            <a:r>
              <a:rPr lang="en-CA" sz="2800" dirty="0" smtClean="0">
                <a:solidFill>
                  <a:srgbClr val="C00000"/>
                </a:solidFill>
              </a:rPr>
              <a:t>}</a:t>
            </a:r>
            <a:endParaRPr lang="en-CA" sz="2800" b="1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33006" y="4572000"/>
            <a:ext cx="609600" cy="457200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8" name="Picture 4" descr="Image result for mario pip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0" t="28000" r="25459" b="16000"/>
          <a:stretch/>
        </p:blipFill>
        <p:spPr bwMode="auto">
          <a:xfrm>
            <a:off x="2771206" y="4191000"/>
            <a:ext cx="3352801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818706" y="5029200"/>
            <a:ext cx="8382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1500" b="0" dirty="0" err="1" smtClean="0"/>
              <a:t>mydata</a:t>
            </a:r>
            <a:endParaRPr lang="en-US" sz="1500" b="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47806" y="5029200"/>
            <a:ext cx="12954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tx1"/>
              </a:buClr>
            </a:pPr>
            <a:r>
              <a:rPr lang="en-US" sz="1500" b="0" dirty="0"/>
              <a:t>a</a:t>
            </a:r>
            <a:r>
              <a:rPr lang="en-US" sz="1500" b="0" dirty="0" smtClean="0"/>
              <a:t>pply some function</a:t>
            </a:r>
            <a:endParaRPr lang="en-US" sz="1500" b="0" dirty="0"/>
          </a:p>
        </p:txBody>
      </p:sp>
    </p:spTree>
    <p:extLst>
      <p:ext uri="{BB962C8B-B14F-4D97-AF65-F5344CB8AC3E}">
        <p14:creationId xmlns:p14="http://schemas.microsoft.com/office/powerpoint/2010/main" val="217877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0.48334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6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8229600" cy="2819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9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{</a:t>
            </a:r>
            <a:r>
              <a:rPr lang="en-US" sz="19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dplyr</a:t>
            </a:r>
            <a:r>
              <a:rPr lang="en-US" sz="19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}</a:t>
            </a:r>
            <a:r>
              <a:rPr lang="en-US" sz="1900" b="0" dirty="0"/>
              <a:t> is a package developed by Hadley Wickham for summarizing data in a flexible and customizable way without worrying about indexing or looping</a:t>
            </a:r>
          </a:p>
          <a:p>
            <a:pPr marL="800100" lvl="1" indent="-342900">
              <a:buClr>
                <a:schemeClr val="tx1"/>
              </a:buClr>
            </a:pP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filter()</a:t>
            </a:r>
            <a:r>
              <a:rPr lang="en-US" sz="1900" dirty="0"/>
              <a:t> simplified conditional indexing</a:t>
            </a:r>
            <a:endParaRPr lang="en-US" sz="190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marL="800100" lvl="1" indent="-342900">
              <a:buClr>
                <a:schemeClr val="tx1"/>
              </a:buClr>
            </a:pP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select</a:t>
            </a:r>
            <a:r>
              <a:rPr lang="en-US" sz="19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  <a:r>
              <a:rPr lang="en-US" sz="1900" dirty="0"/>
              <a:t> simplified conditional indexing</a:t>
            </a:r>
          </a:p>
          <a:p>
            <a:pPr marL="800100" lvl="1" indent="-342900">
              <a:buClr>
                <a:schemeClr val="tx1"/>
              </a:buClr>
            </a:pPr>
            <a:r>
              <a:rPr lang="en-US" sz="19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group_by</a:t>
            </a:r>
            <a:r>
              <a:rPr lang="en-US" sz="19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  <a:r>
              <a:rPr lang="en-US" sz="1900" dirty="0"/>
              <a:t> stratify by a variable</a:t>
            </a:r>
            <a:endParaRPr lang="en-US" sz="1900" b="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marL="800100" lvl="1" indent="-342900">
              <a:buClr>
                <a:schemeClr val="tx1"/>
              </a:buClr>
            </a:pPr>
            <a:r>
              <a:rPr lang="en-US" sz="19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summarise</a:t>
            </a: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  <a:r>
              <a:rPr lang="en-US" sz="1900" dirty="0"/>
              <a:t> apply flexible summary statistics</a:t>
            </a:r>
          </a:p>
          <a:p>
            <a:pPr marL="800100" lvl="1" indent="-342900">
              <a:buClr>
                <a:schemeClr val="tx1"/>
              </a:buClr>
            </a:pPr>
            <a:r>
              <a:rPr lang="en-US" sz="19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%&gt;%</a:t>
            </a:r>
            <a:r>
              <a:rPr lang="en-US" sz="1900" b="0" dirty="0"/>
              <a:t> “pipe”; pass results on left to functions on right</a:t>
            </a:r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rgbClr val="C00000"/>
                </a:solidFill>
              </a:rPr>
              <a:t>Summarizing Data </a:t>
            </a:r>
            <a:r>
              <a:rPr lang="en-CA" sz="2800" dirty="0" smtClean="0">
                <a:solidFill>
                  <a:srgbClr val="C00000"/>
                </a:solidFill>
              </a:rPr>
              <a:t>{</a:t>
            </a:r>
            <a:r>
              <a:rPr lang="en-CA" sz="2800" dirty="0" err="1" smtClean="0">
                <a:solidFill>
                  <a:srgbClr val="C00000"/>
                </a:solidFill>
              </a:rPr>
              <a:t>dplyr</a:t>
            </a:r>
            <a:r>
              <a:rPr lang="en-CA" sz="2800" dirty="0" smtClean="0">
                <a:solidFill>
                  <a:srgbClr val="C00000"/>
                </a:solidFill>
              </a:rPr>
              <a:t>}</a:t>
            </a:r>
            <a:endParaRPr lang="en-CA" sz="2800" b="1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6106" y="4648200"/>
            <a:ext cx="609600" cy="457200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8" name="Picture 4" descr="Image result for mario pip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0" t="28000" r="25459" b="16000"/>
          <a:stretch/>
        </p:blipFill>
        <p:spPr bwMode="auto">
          <a:xfrm>
            <a:off x="1954306" y="4267200"/>
            <a:ext cx="1804147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001806" y="5105400"/>
            <a:ext cx="8382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1500" b="0" dirty="0" err="1" smtClean="0"/>
              <a:t>mydata</a:t>
            </a:r>
            <a:endParaRPr lang="en-US" sz="1500" b="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34653" y="5105400"/>
            <a:ext cx="12954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tx1"/>
              </a:buClr>
            </a:pPr>
            <a:r>
              <a:rPr lang="en-US" sz="1500" b="0" dirty="0"/>
              <a:t>a</a:t>
            </a:r>
            <a:r>
              <a:rPr lang="en-US" sz="1500" b="0" dirty="0" smtClean="0"/>
              <a:t>pply some function</a:t>
            </a:r>
            <a:endParaRPr lang="en-US" sz="1500" b="0" dirty="0"/>
          </a:p>
        </p:txBody>
      </p:sp>
      <p:sp>
        <p:nvSpPr>
          <p:cNvPr id="12" name="Rectangle 11"/>
          <p:cNvSpPr/>
          <p:nvPr/>
        </p:nvSpPr>
        <p:spPr>
          <a:xfrm>
            <a:off x="4139453" y="4648200"/>
            <a:ext cx="609600" cy="457200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4" descr="Image result for mario pip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0" t="28000" r="25459" b="16000"/>
          <a:stretch/>
        </p:blipFill>
        <p:spPr bwMode="auto">
          <a:xfrm>
            <a:off x="5130053" y="4305300"/>
            <a:ext cx="1804147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6934200" y="5105400"/>
            <a:ext cx="12954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tx1"/>
              </a:buClr>
            </a:pPr>
            <a:r>
              <a:rPr lang="en-US" sz="1500" b="0" dirty="0"/>
              <a:t>a</a:t>
            </a:r>
            <a:r>
              <a:rPr lang="en-US" sz="1500" b="0" dirty="0" smtClean="0"/>
              <a:t>pply some function</a:t>
            </a:r>
            <a:endParaRPr lang="en-US" sz="1500" b="0" dirty="0"/>
          </a:p>
        </p:txBody>
      </p:sp>
    </p:spTree>
    <p:extLst>
      <p:ext uri="{BB962C8B-B14F-4D97-AF65-F5344CB8AC3E}">
        <p14:creationId xmlns:p14="http://schemas.microsoft.com/office/powerpoint/2010/main" val="222382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11111E-6 L 0.33056 -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2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11111E-6 L 0.33889 -0.0055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4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9" grpId="0"/>
      <p:bldP spid="10" grpId="0"/>
      <p:bldP spid="10" grpId="1"/>
      <p:bldP spid="12" grpId="0" animBg="1"/>
      <p:bldP spid="12" grpId="1" animBg="1"/>
      <p:bldP spid="12" grpId="2" animBg="1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457200" y="1948933"/>
            <a:ext cx="822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>
              <a:buClr>
                <a:schemeClr val="tx1"/>
              </a:buClr>
              <a:buNone/>
            </a:pPr>
            <a:r>
              <a:rPr lang="en-US" sz="2000" dirty="0" smtClean="0">
                <a:solidFill>
                  <a:srgbClr val="008000"/>
                </a:solidFill>
                <a:latin typeface="Lucida Sans Typewriter" panose="020B0509030504030204" pitchFamily="49" charset="0"/>
              </a:rPr>
              <a:t># </a:t>
            </a:r>
            <a:r>
              <a:rPr lang="en-US" sz="200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Option 1 (indexing)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200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sz="200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[</a:t>
            </a:r>
            <a:r>
              <a:rPr lang="en-US" sz="200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mydata$month</a:t>
            </a:r>
            <a:r>
              <a:rPr lang="en-US" sz="200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==6,]</a:t>
            </a:r>
            <a:endParaRPr lang="en-US" sz="200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lvl="1" indent="0">
              <a:buClr>
                <a:schemeClr val="tx1"/>
              </a:buClr>
              <a:buNone/>
            </a:pPr>
            <a:endParaRPr lang="en-US" sz="200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lvl="1" indent="0">
              <a:buClr>
                <a:schemeClr val="tx1"/>
              </a:buClr>
              <a:buNone/>
            </a:pPr>
            <a:r>
              <a:rPr lang="en-US" sz="200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Option 2 (</a:t>
            </a:r>
            <a:r>
              <a:rPr lang="en-US" sz="2000" dirty="0" err="1">
                <a:solidFill>
                  <a:srgbClr val="008000"/>
                </a:solidFill>
                <a:latin typeface="Lucida Sans Typewriter" panose="020B0509030504030204" pitchFamily="49" charset="0"/>
              </a:rPr>
              <a:t>dplyr</a:t>
            </a:r>
            <a:r>
              <a:rPr lang="en-US" sz="200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20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sz="20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%&gt;%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20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filter(month==6)</a:t>
            </a:r>
            <a:endParaRPr lang="en-US" sz="200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rgbClr val="C00000"/>
                </a:solidFill>
              </a:rPr>
              <a:t>Summarizing Data </a:t>
            </a:r>
            <a:r>
              <a:rPr lang="en-CA" sz="2800" dirty="0" smtClean="0">
                <a:solidFill>
                  <a:srgbClr val="C00000"/>
                </a:solidFill>
              </a:rPr>
              <a:t>{</a:t>
            </a:r>
            <a:r>
              <a:rPr lang="en-CA" sz="2800" dirty="0" err="1" smtClean="0">
                <a:solidFill>
                  <a:srgbClr val="C00000"/>
                </a:solidFill>
              </a:rPr>
              <a:t>dplyr</a:t>
            </a:r>
            <a:r>
              <a:rPr lang="en-CA" sz="2800" dirty="0" smtClean="0">
                <a:solidFill>
                  <a:srgbClr val="C00000"/>
                </a:solidFill>
              </a:rPr>
              <a:t>}</a:t>
            </a:r>
            <a:endParaRPr lang="en-CA" sz="2800" b="1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2999"/>
            <a:ext cx="8458200" cy="577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r>
              <a:rPr lang="en-US" b="0" dirty="0" smtClean="0"/>
              <a:t>Filter (subset) your data to only include data from June </a:t>
            </a:r>
            <a:endParaRPr lang="en-US" b="0" dirty="0"/>
          </a:p>
        </p:txBody>
      </p:sp>
      <p:sp>
        <p:nvSpPr>
          <p:cNvPr id="9" name="Rectangle 8"/>
          <p:cNvSpPr/>
          <p:nvPr/>
        </p:nvSpPr>
        <p:spPr>
          <a:xfrm>
            <a:off x="1933006" y="4572000"/>
            <a:ext cx="609600" cy="457200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4" descr="Image result for mario pip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0" t="28000" r="25459" b="16000"/>
          <a:stretch/>
        </p:blipFill>
        <p:spPr bwMode="auto">
          <a:xfrm>
            <a:off x="2771206" y="4191000"/>
            <a:ext cx="3352801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838894" y="5183326"/>
            <a:ext cx="1056706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15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endParaRPr lang="en-US" sz="1500" b="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257800" y="5183326"/>
            <a:ext cx="28956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Clr>
                <a:schemeClr val="tx1"/>
              </a:buClr>
              <a:buNone/>
            </a:pPr>
            <a:r>
              <a:rPr lang="en-US" sz="15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filter(month==6)</a:t>
            </a:r>
            <a:endParaRPr lang="en-US" sz="150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657600" y="5183326"/>
            <a:ext cx="1132906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 algn="ctr">
              <a:buClr>
                <a:schemeClr val="tx1"/>
              </a:buClr>
              <a:buNone/>
            </a:pP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%&gt;%</a:t>
            </a:r>
            <a:endParaRPr lang="en-US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56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0.48334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6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rgbClr val="C00000"/>
                </a:solidFill>
              </a:rPr>
              <a:t>Summarizing Data </a:t>
            </a:r>
            <a:r>
              <a:rPr lang="en-CA" sz="2800" dirty="0" smtClean="0">
                <a:solidFill>
                  <a:srgbClr val="C00000"/>
                </a:solidFill>
              </a:rPr>
              <a:t>{</a:t>
            </a:r>
            <a:r>
              <a:rPr lang="en-CA" sz="2800" dirty="0" err="1" smtClean="0">
                <a:solidFill>
                  <a:srgbClr val="C00000"/>
                </a:solidFill>
              </a:rPr>
              <a:t>dplyr</a:t>
            </a:r>
            <a:r>
              <a:rPr lang="en-CA" sz="2800" dirty="0" smtClean="0">
                <a:solidFill>
                  <a:srgbClr val="C00000"/>
                </a:solidFill>
              </a:rPr>
              <a:t>}</a:t>
            </a:r>
            <a:endParaRPr lang="en-CA" sz="2800" b="1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2999"/>
            <a:ext cx="8458200" cy="577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r>
              <a:rPr lang="en-US" b="0" dirty="0" smtClean="0"/>
              <a:t>Generate a table of mean length pe</a:t>
            </a:r>
            <a:r>
              <a:rPr lang="en-US" b="0" dirty="0" smtClean="0"/>
              <a:t>r month</a:t>
            </a:r>
            <a:endParaRPr lang="en-US" b="0" dirty="0"/>
          </a:p>
        </p:txBody>
      </p:sp>
      <p:sp>
        <p:nvSpPr>
          <p:cNvPr id="8" name="Rectangle 7"/>
          <p:cNvSpPr/>
          <p:nvPr/>
        </p:nvSpPr>
        <p:spPr>
          <a:xfrm>
            <a:off x="457200" y="1948933"/>
            <a:ext cx="822960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>
              <a:buClr>
                <a:schemeClr val="tx1"/>
              </a:buClr>
              <a:buNone/>
            </a:pPr>
            <a:r>
              <a:rPr lang="en-US" sz="190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table1</a:t>
            </a: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</a:t>
            </a:r>
            <a:r>
              <a:rPr lang="en-US" sz="19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%&gt;%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	</a:t>
            </a:r>
            <a:r>
              <a:rPr lang="en-US" sz="190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group_by</a:t>
            </a:r>
            <a:r>
              <a:rPr lang="en-US" sz="190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(month) </a:t>
            </a: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%&gt;%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	</a:t>
            </a:r>
            <a:r>
              <a:rPr lang="en-US" sz="19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summarise</a:t>
            </a: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</a:t>
            </a:r>
            <a:r>
              <a:rPr lang="en-US" sz="19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mlength</a:t>
            </a: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=mean(length, na.rm=TRUE)) %&gt;%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	</a:t>
            </a:r>
            <a:r>
              <a:rPr lang="en-US" sz="190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ungroup() %&gt;%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	</a:t>
            </a:r>
            <a:r>
              <a:rPr lang="en-US" sz="190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data.frame</a:t>
            </a: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</a:p>
        </p:txBody>
      </p:sp>
      <p:sp>
        <p:nvSpPr>
          <p:cNvPr id="9" name="Rectangle 8"/>
          <p:cNvSpPr/>
          <p:nvPr/>
        </p:nvSpPr>
        <p:spPr>
          <a:xfrm>
            <a:off x="1119459" y="4076554"/>
            <a:ext cx="609600" cy="457200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4" descr="Image result for mario pip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0" t="28000" r="25459" b="16000"/>
          <a:stretch/>
        </p:blipFill>
        <p:spPr bwMode="auto">
          <a:xfrm>
            <a:off x="1957659" y="3695554"/>
            <a:ext cx="1804147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961456" y="4694569"/>
            <a:ext cx="925606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1500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endParaRPr lang="en-US" sz="1500" b="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406580" y="4702985"/>
            <a:ext cx="2082053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tx1"/>
              </a:buClr>
            </a:pPr>
            <a:r>
              <a:rPr lang="en-US" sz="15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group_by</a:t>
            </a:r>
            <a:r>
              <a:rPr lang="en-US" sz="15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(month)</a:t>
            </a:r>
            <a:endParaRPr lang="en-US" sz="1500" b="0" dirty="0"/>
          </a:p>
        </p:txBody>
      </p:sp>
      <p:sp>
        <p:nvSpPr>
          <p:cNvPr id="13" name="Rectangle 12"/>
          <p:cNvSpPr/>
          <p:nvPr/>
        </p:nvSpPr>
        <p:spPr>
          <a:xfrm>
            <a:off x="4142806" y="4076554"/>
            <a:ext cx="203947" cy="152400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763639" y="4694569"/>
            <a:ext cx="14478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tx1"/>
              </a:buClr>
            </a:pPr>
            <a:r>
              <a:rPr lang="en-US" sz="1500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summarise</a:t>
            </a:r>
            <a:r>
              <a:rPr lang="en-US" sz="1500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  <a:endParaRPr lang="en-US" sz="1500" b="0" dirty="0"/>
          </a:p>
        </p:txBody>
      </p:sp>
      <p:sp>
        <p:nvSpPr>
          <p:cNvPr id="19" name="Rectangle 18"/>
          <p:cNvSpPr/>
          <p:nvPr/>
        </p:nvSpPr>
        <p:spPr>
          <a:xfrm>
            <a:off x="4434159" y="4076554"/>
            <a:ext cx="203947" cy="150406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4142806" y="4389769"/>
            <a:ext cx="203947" cy="143985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4434159" y="4389769"/>
            <a:ext cx="203947" cy="143985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Picture 4" descr="Image result for mario pip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0" t="28000" r="25459" b="16000"/>
          <a:stretch/>
        </p:blipFill>
        <p:spPr bwMode="auto">
          <a:xfrm>
            <a:off x="5133406" y="3733654"/>
            <a:ext cx="1804147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7193047" y="4034624"/>
            <a:ext cx="203947" cy="152400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7484400" y="4034624"/>
            <a:ext cx="203947" cy="150406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7193047" y="4347839"/>
            <a:ext cx="203947" cy="143985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/>
          <p:cNvSpPr/>
          <p:nvPr/>
        </p:nvSpPr>
        <p:spPr>
          <a:xfrm>
            <a:off x="7484400" y="4347839"/>
            <a:ext cx="203947" cy="143985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7" name="Picture 4" descr="Image result for mario pip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0" t="28000" r="45990" b="16000"/>
          <a:stretch/>
        </p:blipFill>
        <p:spPr bwMode="auto">
          <a:xfrm>
            <a:off x="8013327" y="3733654"/>
            <a:ext cx="1130674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Image result for mario pip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59" t="28000" r="25459" b="16000"/>
          <a:stretch/>
        </p:blipFill>
        <p:spPr bwMode="auto">
          <a:xfrm>
            <a:off x="-5603" y="5369180"/>
            <a:ext cx="967059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ontent Placeholder 2"/>
          <p:cNvSpPr txBox="1">
            <a:spLocks/>
          </p:cNvSpPr>
          <p:nvPr/>
        </p:nvSpPr>
        <p:spPr>
          <a:xfrm>
            <a:off x="685800" y="6372765"/>
            <a:ext cx="14478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tx1"/>
              </a:buClr>
            </a:pPr>
            <a:r>
              <a:rPr lang="en-US" sz="1500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ungroup()</a:t>
            </a:r>
            <a:endParaRPr lang="en-US" sz="1500" b="0" dirty="0"/>
          </a:p>
        </p:txBody>
      </p:sp>
      <p:sp>
        <p:nvSpPr>
          <p:cNvPr id="30" name="Rectangle 29"/>
          <p:cNvSpPr/>
          <p:nvPr/>
        </p:nvSpPr>
        <p:spPr>
          <a:xfrm>
            <a:off x="1115208" y="5712820"/>
            <a:ext cx="203947" cy="152400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1406561" y="5712820"/>
            <a:ext cx="203947" cy="150406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/>
          <p:cNvSpPr/>
          <p:nvPr/>
        </p:nvSpPr>
        <p:spPr>
          <a:xfrm>
            <a:off x="1115208" y="6026035"/>
            <a:ext cx="203947" cy="143985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1406561" y="6026035"/>
            <a:ext cx="203947" cy="143985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/>
          <p:cNvSpPr/>
          <p:nvPr/>
        </p:nvSpPr>
        <p:spPr>
          <a:xfrm>
            <a:off x="1101761" y="5712080"/>
            <a:ext cx="609600" cy="457200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622852" y="6368259"/>
            <a:ext cx="1634947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tx1"/>
              </a:buClr>
            </a:pPr>
            <a:r>
              <a:rPr lang="en-US" sz="1500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data.frame</a:t>
            </a:r>
            <a:r>
              <a:rPr lang="en-US" sz="1500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  <a:endParaRPr lang="en-US" sz="1500" b="0" dirty="0"/>
          </a:p>
        </p:txBody>
      </p:sp>
      <p:pic>
        <p:nvPicPr>
          <p:cNvPr id="35" name="Picture 4" descr="Image result for mario pip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0" t="28000" r="25459" b="16000"/>
          <a:stretch/>
        </p:blipFill>
        <p:spPr bwMode="auto">
          <a:xfrm>
            <a:off x="1957659" y="5369180"/>
            <a:ext cx="1804147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080" y="5428734"/>
            <a:ext cx="1257300" cy="895350"/>
          </a:xfrm>
          <a:prstGeom prst="rect">
            <a:avLst/>
          </a:prstGeom>
        </p:spPr>
      </p:pic>
      <p:sp>
        <p:nvSpPr>
          <p:cNvPr id="38" name="Content Placeholder 2"/>
          <p:cNvSpPr txBox="1">
            <a:spLocks/>
          </p:cNvSpPr>
          <p:nvPr/>
        </p:nvSpPr>
        <p:spPr>
          <a:xfrm>
            <a:off x="2080368" y="4679539"/>
            <a:ext cx="1132906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 algn="ctr">
              <a:buClr>
                <a:schemeClr val="tx1"/>
              </a:buClr>
              <a:buNone/>
            </a:pP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%&gt;%</a:t>
            </a:r>
            <a:endParaRPr lang="en-US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5281324" y="4664885"/>
            <a:ext cx="1132906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 algn="ctr">
              <a:buClr>
                <a:schemeClr val="tx1"/>
              </a:buClr>
              <a:buNone/>
            </a:pP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%&gt;%</a:t>
            </a:r>
            <a:endParaRPr lang="en-US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042653" y="4648054"/>
            <a:ext cx="1132906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 algn="ctr">
              <a:buClr>
                <a:schemeClr val="tx1"/>
              </a:buClr>
              <a:buNone/>
            </a:pP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%&gt;%</a:t>
            </a:r>
            <a:endParaRPr lang="en-US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2080368" y="6357735"/>
            <a:ext cx="1132906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 algn="ctr">
              <a:buClr>
                <a:schemeClr val="tx1"/>
              </a:buClr>
              <a:buNone/>
            </a:pP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%&gt;%</a:t>
            </a:r>
            <a:endParaRPr lang="en-US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55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0.33055 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07407E-6 L 0.33889 -0.0055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4" y="-27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96296E-6 L 0.33889 -0.0055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4" y="-27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6296E-6 L 0.33889 -0.0055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4" y="-27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44444E-6 L 0.33889 -0.0055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4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6 L 0.33108 -0.00185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2" grpId="0"/>
      <p:bldP spid="13" grpId="0" animBg="1"/>
      <p:bldP spid="13" grpId="1" animBg="1"/>
      <p:bldP spid="13" grpId="2" animBg="1"/>
      <p:bldP spid="15" grpId="0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9" grpId="0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2" animBg="1"/>
      <p:bldP spid="34" grpId="3" animBg="1"/>
      <p:bldP spid="34" grpId="4" animBg="1"/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762000" y="1600200"/>
            <a:ext cx="7620000" cy="152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Exercise 4: </a:t>
            </a:r>
            <a:r>
              <a:rPr lang="en-US" sz="1600" i="1" dirty="0" smtClean="0"/>
              <a:t>Generating Tables with {</a:t>
            </a:r>
            <a:r>
              <a:rPr lang="en-US" sz="1600" i="1" dirty="0" err="1" smtClean="0"/>
              <a:t>dplyr</a:t>
            </a:r>
            <a:r>
              <a:rPr lang="en-US" sz="1600" i="1" dirty="0" smtClean="0"/>
              <a:t>}</a:t>
            </a:r>
          </a:p>
          <a:p>
            <a:r>
              <a:rPr lang="en-CA" sz="1500" b="0" dirty="0" smtClean="0"/>
              <a:t>Use </a:t>
            </a:r>
            <a:r>
              <a:rPr lang="en-CA" sz="1500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{</a:t>
            </a:r>
            <a:r>
              <a:rPr lang="en-CA" sz="1500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dplyr</a:t>
            </a:r>
            <a:r>
              <a:rPr lang="en-CA" sz="1500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}</a:t>
            </a:r>
            <a:r>
              <a:rPr lang="en-CA" sz="1500" b="0" dirty="0" smtClean="0"/>
              <a:t> to generate a table containing the mean weights of individuals with a length greater than 10, by both sex and year, along with the standard deviation around those means.</a:t>
            </a:r>
          </a:p>
          <a:p>
            <a:r>
              <a:rPr lang="en-US" sz="1000" b="0" i="1" dirty="0" smtClean="0">
                <a:sym typeface="Wingdings" panose="05000000000000000000" pitchFamily="2" charset="2"/>
              </a:rPr>
              <a:t>Hint:</a:t>
            </a:r>
            <a:r>
              <a:rPr lang="en-US" sz="1000" b="0" dirty="0" smtClean="0">
                <a:sym typeface="Wingdings" panose="05000000000000000000" pitchFamily="2" charset="2"/>
              </a:rPr>
              <a:t> Think about the sequence of events and what order they need to happen!</a:t>
            </a:r>
            <a:endParaRPr lang="en-CA" sz="1500" dirty="0" smtClean="0">
              <a:solidFill>
                <a:schemeClr val="tx2"/>
              </a:solidFill>
            </a:endParaRPr>
          </a:p>
          <a:p>
            <a:endParaRPr lang="en-CA" sz="1500" dirty="0">
              <a:solidFill>
                <a:schemeClr val="tx2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rgbClr val="C00000"/>
                </a:solidFill>
              </a:rPr>
              <a:t>Summarizing Data </a:t>
            </a:r>
            <a:r>
              <a:rPr lang="en-CA" sz="2800" dirty="0" smtClean="0">
                <a:solidFill>
                  <a:srgbClr val="C00000"/>
                </a:solidFill>
              </a:rPr>
              <a:t>{</a:t>
            </a:r>
            <a:r>
              <a:rPr lang="en-CA" sz="2800" dirty="0" err="1" smtClean="0">
                <a:solidFill>
                  <a:srgbClr val="C00000"/>
                </a:solidFill>
              </a:rPr>
              <a:t>dplyr</a:t>
            </a:r>
            <a:r>
              <a:rPr lang="en-CA" sz="2800" dirty="0" smtClean="0">
                <a:solidFill>
                  <a:srgbClr val="C00000"/>
                </a:solidFill>
              </a:rPr>
              <a:t>}</a:t>
            </a:r>
            <a:endParaRPr lang="en-CA" sz="2800" b="1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63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077200" cy="5486400"/>
          </a:xfrm>
        </p:spPr>
        <p:txBody>
          <a:bodyPr>
            <a:noAutofit/>
          </a:bodyPr>
          <a:lstStyle/>
          <a:p>
            <a:r>
              <a:rPr lang="en-CA" dirty="0"/>
              <a:t>Avoid dealing with frustrating issues later by following some simple rules now:</a:t>
            </a:r>
            <a:endParaRPr lang="en-CA" b="0" dirty="0"/>
          </a:p>
          <a:p>
            <a:pPr marL="457200" indent="-457200">
              <a:buAutoNum type="arabicPeriod"/>
            </a:pPr>
            <a:r>
              <a:rPr lang="en-CA" b="0" dirty="0"/>
              <a:t>Single flat file </a:t>
            </a:r>
            <a:r>
              <a:rPr lang="en-CA" b="0" i="1" dirty="0"/>
              <a:t>(at least </a:t>
            </a:r>
            <a:r>
              <a:rPr lang="en-CA" b="0" i="1" dirty="0" smtClean="0"/>
              <a:t>for now…)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CA" b="0" dirty="0" smtClean="0"/>
              <a:t>Everything </a:t>
            </a:r>
            <a:r>
              <a:rPr lang="en-CA" b="0" dirty="0"/>
              <a:t>lowercase </a:t>
            </a:r>
            <a:r>
              <a:rPr lang="en-CA" b="0" dirty="0" smtClean="0"/>
              <a:t>with </a:t>
            </a:r>
            <a:r>
              <a:rPr lang="en-CA" b="0" dirty="0"/>
              <a:t>no punctuation</a:t>
            </a:r>
          </a:p>
          <a:p>
            <a:pPr marL="457200" indent="-457200">
              <a:buAutoNum type="arabicPeriod"/>
            </a:pPr>
            <a:r>
              <a:rPr lang="en-CA" b="0" dirty="0" smtClean="0"/>
              <a:t>Each </a:t>
            </a:r>
            <a:r>
              <a:rPr lang="en-CA" b="0" dirty="0"/>
              <a:t>column uniquely and simply named</a:t>
            </a:r>
          </a:p>
          <a:p>
            <a:pPr marL="457200" indent="-457200">
              <a:buAutoNum type="arabicPeriod"/>
            </a:pPr>
            <a:r>
              <a:rPr lang="en-CA" b="0" dirty="0"/>
              <a:t>Individual column for each component of </a:t>
            </a:r>
            <a:r>
              <a:rPr lang="en-CA" b="0" dirty="0" smtClean="0"/>
              <a:t>date/time</a:t>
            </a:r>
          </a:p>
          <a:p>
            <a:pPr marL="457200" indent="-457200">
              <a:buAutoNum type="arabicPeriod" startAt="5"/>
            </a:pPr>
            <a:r>
              <a:rPr lang="en-CA" b="0" dirty="0" smtClean="0"/>
              <a:t>No </a:t>
            </a:r>
            <a:r>
              <a:rPr lang="en-CA" b="0" dirty="0"/>
              <a:t>data? Leave it blank or use NA … but be consistent</a:t>
            </a:r>
            <a:r>
              <a:rPr lang="en-CA" b="0" dirty="0" smtClean="0"/>
              <a:t>!</a:t>
            </a:r>
          </a:p>
          <a:p>
            <a:pPr marL="457200" indent="-457200">
              <a:buFont typeface="Arial" pitchFamily="34" charset="0"/>
              <a:buAutoNum type="arabicPeriod" startAt="5"/>
            </a:pPr>
            <a:r>
              <a:rPr lang="en-CA" b="0" dirty="0"/>
              <a:t>Create a variable </a:t>
            </a:r>
            <a:r>
              <a:rPr lang="en-CA" b="0" dirty="0" smtClean="0"/>
              <a:t>key</a:t>
            </a:r>
          </a:p>
          <a:p>
            <a:pPr marL="457200" indent="-457200">
              <a:buFont typeface="Arial" pitchFamily="34" charset="0"/>
              <a:buAutoNum type="arabicPeriod" startAt="5"/>
            </a:pPr>
            <a:r>
              <a:rPr lang="en-CA" b="0" dirty="0"/>
              <a:t>Save as a .txt or .</a:t>
            </a:r>
            <a:r>
              <a:rPr lang="en-CA" b="0" dirty="0" smtClean="0"/>
              <a:t>csv</a:t>
            </a:r>
            <a:endParaRPr lang="en-CA" b="0" dirty="0"/>
          </a:p>
          <a:p>
            <a:endParaRPr lang="en-CA" b="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8600" y="0"/>
            <a:ext cx="8077200" cy="9140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Best Practices: Spreadsheets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2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32858"/>
            <a:ext cx="8077200" cy="609600"/>
          </a:xfrm>
        </p:spPr>
        <p:txBody>
          <a:bodyPr>
            <a:noAutofit/>
          </a:bodyPr>
          <a:lstStyle/>
          <a:p>
            <a:pPr algn="ctr"/>
            <a:r>
              <a:rPr lang="en-CA" dirty="0" smtClean="0"/>
              <a:t>What’s wrong with this data sheet?</a:t>
            </a:r>
            <a:endParaRPr lang="en-CA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69831"/>
            <a:ext cx="4943475" cy="4686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99028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rgbClr val="C00000"/>
                </a:solidFill>
              </a:rPr>
              <a:t>Spreadsheet organization</a:t>
            </a:r>
            <a:endParaRPr lang="en-CA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82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69831"/>
            <a:ext cx="4943475" cy="4686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334000" y="1882408"/>
            <a:ext cx="3415375" cy="4114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site should be a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remove capitals and punctuation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each column needs unique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calculations included in flat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units included in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date components should be separated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missing data should be blank or NA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28600" y="1232858"/>
            <a:ext cx="80772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mtClean="0"/>
              <a:t>What’s wrong with this data sheet?</a:t>
            </a:r>
            <a:endParaRPr lang="en-CA" b="0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99028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rgbClr val="C00000"/>
                </a:solidFill>
              </a:rPr>
              <a:t>Spreadsheet organization</a:t>
            </a:r>
            <a:endParaRPr lang="en-CA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76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69831"/>
            <a:ext cx="4943475" cy="4686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667000"/>
            <a:ext cx="3543300" cy="2809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ight Arrow 12"/>
          <p:cNvSpPr/>
          <p:nvPr/>
        </p:nvSpPr>
        <p:spPr>
          <a:xfrm>
            <a:off x="4724400" y="4495800"/>
            <a:ext cx="838200" cy="533400"/>
          </a:xfrm>
          <a:prstGeom prst="rightArrow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28600" y="1232858"/>
            <a:ext cx="8077200" cy="609600"/>
          </a:xfrm>
        </p:spPr>
        <p:txBody>
          <a:bodyPr>
            <a:noAutofit/>
          </a:bodyPr>
          <a:lstStyle/>
          <a:p>
            <a:pPr algn="ctr"/>
            <a:r>
              <a:rPr lang="en-CA" dirty="0" smtClean="0"/>
              <a:t>What’s wrong with this data sheet?</a:t>
            </a:r>
            <a:endParaRPr lang="en-CA" b="0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99028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rgbClr val="C00000"/>
                </a:solidFill>
              </a:rPr>
              <a:t>Spreadsheet organization</a:t>
            </a:r>
            <a:endParaRPr lang="en-CA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60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725" y="3428999"/>
            <a:ext cx="2971800" cy="2352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077200" cy="495300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CA" b="0" dirty="0"/>
              <a:t>Separate columns for each date and time component</a:t>
            </a:r>
          </a:p>
          <a:p>
            <a:pPr marL="457200" indent="-457200">
              <a:buAutoNum type="arabicPeriod"/>
            </a:pPr>
            <a:r>
              <a:rPr lang="en-CA" b="0" dirty="0"/>
              <a:t>Store as numeric values</a:t>
            </a:r>
          </a:p>
          <a:p>
            <a:endParaRPr lang="en-CA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1323975" cy="2352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3429000"/>
            <a:ext cx="2324100" cy="2352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/>
          <p:cNvSpPr/>
          <p:nvPr/>
        </p:nvSpPr>
        <p:spPr>
          <a:xfrm>
            <a:off x="2101596" y="4267200"/>
            <a:ext cx="597408" cy="969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FFFF"/>
              </a:solidFill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4584192" y="4267200"/>
            <a:ext cx="597408" cy="969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FFFF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8600" y="0"/>
            <a:ext cx="8077200" cy="9140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Best Practices: dates &amp; times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14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9902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Working directory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1447800"/>
            <a:ext cx="8153400" cy="3962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b="0" dirty="0"/>
              <a:t>The working directory is the location (folder) that R is going to communicate with when importing files, exporting figures, etc.</a:t>
            </a:r>
          </a:p>
          <a:p>
            <a:r>
              <a:rPr lang="en-CA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	</a:t>
            </a:r>
            <a:r>
              <a:rPr lang="en-CA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getwd</a:t>
            </a:r>
            <a:r>
              <a:rPr lang="en-CA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  <a:r>
              <a:rPr lang="en-US" b="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 # </a:t>
            </a:r>
            <a:r>
              <a:rPr lang="en-US" b="0" dirty="0" smtClean="0">
                <a:solidFill>
                  <a:srgbClr val="008000"/>
                </a:solidFill>
                <a:latin typeface="Lucida Sans Typewriter" panose="020B0509030504030204" pitchFamily="49" charset="0"/>
              </a:rPr>
              <a:t>Prints your current working 			    directory; no arguments needed</a:t>
            </a:r>
          </a:p>
          <a:p>
            <a:endParaRPr lang="en-US" b="0" dirty="0">
              <a:solidFill>
                <a:srgbClr val="008000"/>
              </a:solidFill>
              <a:latin typeface="Lucida Sans Typewriter" panose="020B0509030504030204" pitchFamily="49" charset="0"/>
            </a:endParaRPr>
          </a:p>
          <a:p>
            <a:r>
              <a:rPr lang="en-CA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	</a:t>
            </a:r>
            <a:r>
              <a:rPr lang="en-CA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setwd</a:t>
            </a:r>
            <a:r>
              <a:rPr lang="en-CA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(</a:t>
            </a:r>
            <a:r>
              <a:rPr lang="en-CA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dir</a:t>
            </a:r>
            <a:r>
              <a:rPr lang="en-CA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  <a:r>
              <a:rPr lang="en-US" b="0" dirty="0" smtClean="0">
                <a:solidFill>
                  <a:srgbClr val="008000"/>
                </a:solidFill>
                <a:latin typeface="Lucida Sans Typewriter" panose="020B05090305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</a:t>
            </a:r>
            <a:r>
              <a:rPr lang="en-US" b="0" dirty="0" smtClean="0">
                <a:solidFill>
                  <a:srgbClr val="008000"/>
                </a:solidFill>
                <a:latin typeface="Lucida Sans Typewriter" panose="020B0509030504030204" pitchFamily="49" charset="0"/>
              </a:rPr>
              <a:t>Defines </a:t>
            </a:r>
            <a:r>
              <a:rPr lang="en-US" b="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your </a:t>
            </a:r>
            <a:r>
              <a:rPr lang="en-US" b="0" dirty="0" smtClean="0">
                <a:solidFill>
                  <a:srgbClr val="008000"/>
                </a:solidFill>
                <a:latin typeface="Lucida Sans Typewriter" panose="020B0509030504030204" pitchFamily="49" charset="0"/>
              </a:rPr>
              <a:t>working directory; 			 </a:t>
            </a:r>
            <a:r>
              <a:rPr lang="en-US" b="0" dirty="0" err="1" smtClean="0">
                <a:solidFill>
                  <a:srgbClr val="008000"/>
                </a:solidFill>
                <a:latin typeface="Lucida Sans Typewriter" panose="020B0509030504030204" pitchFamily="49" charset="0"/>
              </a:rPr>
              <a:t>dir</a:t>
            </a:r>
            <a:r>
              <a:rPr lang="en-US" b="0" dirty="0" smtClean="0">
                <a:solidFill>
                  <a:srgbClr val="008000"/>
                </a:solidFill>
                <a:latin typeface="Lucida Sans Typewriter" panose="020B0509030504030204" pitchFamily="49" charset="0"/>
              </a:rPr>
              <a:t> argument needed</a:t>
            </a:r>
            <a:endParaRPr lang="en-US" b="0" dirty="0">
              <a:solidFill>
                <a:srgbClr val="008000"/>
              </a:solidFill>
              <a:latin typeface="Lucida Sans Typewriter" panose="020B0509030504030204" pitchFamily="49" charset="0"/>
            </a:endParaRPr>
          </a:p>
          <a:p>
            <a:endParaRPr lang="en-US" b="0" dirty="0" smtClean="0">
              <a:solidFill>
                <a:srgbClr val="0080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6417" y="4419600"/>
            <a:ext cx="8250383" cy="838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0" dirty="0" smtClean="0"/>
              <a:t>the path to the directory (folder) that you want R to communicate with, as a character string (quotes)</a:t>
            </a:r>
            <a:endParaRPr lang="en-US" b="0" dirty="0" smtClean="0">
              <a:solidFill>
                <a:srgbClr val="008000"/>
              </a:solidFill>
              <a:latin typeface="Lucida Sans Typewriter" panose="020B05090305040302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67000" y="3860006"/>
            <a:ext cx="9525" cy="509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533400" y="5435203"/>
            <a:ext cx="7668953" cy="55959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</a:t>
            </a:r>
            <a:r>
              <a:rPr lang="en-US" b="0" dirty="0" smtClean="0">
                <a:solidFill>
                  <a:srgbClr val="008000"/>
                </a:solidFill>
                <a:latin typeface="Lucida Sans Typewriter" panose="020B0509030504030204" pitchFamily="49" charset="0"/>
              </a:rPr>
              <a:t>Example: defines my working directory to be a folder on my Desktop called </a:t>
            </a:r>
            <a:r>
              <a:rPr lang="en-US" b="0" dirty="0" err="1" smtClean="0">
                <a:solidFill>
                  <a:srgbClr val="008000"/>
                </a:solidFill>
                <a:latin typeface="Lucida Sans Typewriter" panose="020B0509030504030204" pitchFamily="49" charset="0"/>
              </a:rPr>
              <a:t>RBarMUN</a:t>
            </a:r>
            <a:r>
              <a:rPr lang="en-US" b="0" dirty="0" smtClean="0">
                <a:solidFill>
                  <a:srgbClr val="008000"/>
                </a:solidFill>
                <a:latin typeface="Lucida Sans Typewriter" panose="020B0509030504030204" pitchFamily="49" charset="0"/>
              </a:rPr>
              <a:t> </a:t>
            </a:r>
          </a:p>
          <a:p>
            <a:r>
              <a:rPr lang="en-CA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setwd</a:t>
            </a:r>
            <a:r>
              <a:rPr lang="en-CA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(</a:t>
            </a:r>
            <a:r>
              <a:rPr lang="en-CA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dir</a:t>
            </a:r>
            <a:r>
              <a:rPr lang="en-CA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=“C</a:t>
            </a:r>
            <a:r>
              <a:rPr lang="en-CA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:/Users/</a:t>
            </a:r>
            <a:r>
              <a:rPr lang="en-CA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danie</a:t>
            </a:r>
            <a:r>
              <a:rPr lang="en-CA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/Desktop/</a:t>
            </a:r>
            <a:r>
              <a:rPr lang="en-CA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RBarMUN</a:t>
            </a:r>
            <a:r>
              <a:rPr lang="en-CA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”) </a:t>
            </a:r>
            <a:endParaRPr lang="en-US" b="0" dirty="0" smtClean="0">
              <a:solidFill>
                <a:srgbClr val="008000"/>
              </a:solidFill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73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29237</TotalTime>
  <Words>2280</Words>
  <Application>Microsoft Office PowerPoint</Application>
  <PresentationFormat>On-screen Show (4:3)</PresentationFormat>
  <Paragraphs>336</Paragraphs>
  <Slides>34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 Black</vt:lpstr>
      <vt:lpstr>Calibri</vt:lpstr>
      <vt:lpstr>Lucida Sans Typewriter</vt:lpstr>
      <vt:lpstr>Wingdings</vt:lpstr>
      <vt:lpstr>Essential</vt:lpstr>
      <vt:lpstr>PowerPoint Presentation</vt:lpstr>
      <vt:lpstr>workshop Resources</vt:lpstr>
      <vt:lpstr>PowerPoint Presentation</vt:lpstr>
      <vt:lpstr>PowerPoint Presentation</vt:lpstr>
      <vt:lpstr>Spreadsheet organization</vt:lpstr>
      <vt:lpstr>Spreadsheet organization</vt:lpstr>
      <vt:lpstr>Spreadsheet organization</vt:lpstr>
      <vt:lpstr>PowerPoint Presentation</vt:lpstr>
      <vt:lpstr>Working directory</vt:lpstr>
      <vt:lpstr>Getting started</vt:lpstr>
      <vt:lpstr>Problems importing data</vt:lpstr>
      <vt:lpstr>Problems importing data</vt:lpstr>
      <vt:lpstr>Data Quality / Exploration</vt:lpstr>
      <vt:lpstr>Common data issues</vt:lpstr>
      <vt:lpstr>Common data issues</vt:lpstr>
      <vt:lpstr>Notes about data frames</vt:lpstr>
      <vt:lpstr>1. each column is a vector</vt:lpstr>
      <vt:lpstr>Common data issues</vt:lpstr>
      <vt:lpstr>1. each column is a vector</vt:lpstr>
      <vt:lpstr>Notes about data frames</vt:lpstr>
      <vt:lpstr>2. Data frames are 2d</vt:lpstr>
      <vt:lpstr>2. Data frames are 2d</vt:lpstr>
      <vt:lpstr>Modifying data frames</vt:lpstr>
      <vt:lpstr>Formatting Dates {lubridate}</vt:lpstr>
      <vt:lpstr>Lubridate : : dmy()</vt:lpstr>
      <vt:lpstr>Lubridate : : dmy()</vt:lpstr>
      <vt:lpstr>Lubridate : : dmy()</vt:lpstr>
      <vt:lpstr>Summarizing data</vt:lpstr>
      <vt:lpstr>Summarizing data</vt:lpstr>
      <vt:lpstr>Summarizing Data {dplyr}</vt:lpstr>
      <vt:lpstr>Summarizing Data {dplyr}</vt:lpstr>
      <vt:lpstr>Summarizing Data {dplyr}</vt:lpstr>
      <vt:lpstr>Summarizing Data {dplyr}</vt:lpstr>
      <vt:lpstr>Summarizing Data {dplyr}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reviewer</dc:creator>
  <cp:lastModifiedBy>Danielle Quinn</cp:lastModifiedBy>
  <cp:revision>461</cp:revision>
  <dcterms:created xsi:type="dcterms:W3CDTF">2012-03-27T11:09:44Z</dcterms:created>
  <dcterms:modified xsi:type="dcterms:W3CDTF">2017-06-07T17:22:21Z</dcterms:modified>
</cp:coreProperties>
</file>