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522" r:id="rId2"/>
    <p:sldId id="523" r:id="rId3"/>
    <p:sldId id="520" r:id="rId4"/>
    <p:sldId id="466" r:id="rId5"/>
    <p:sldId id="526" r:id="rId6"/>
    <p:sldId id="529" r:id="rId7"/>
    <p:sldId id="528" r:id="rId8"/>
    <p:sldId id="535" r:id="rId9"/>
    <p:sldId id="525" r:id="rId10"/>
    <p:sldId id="420" r:id="rId11"/>
    <p:sldId id="312" r:id="rId12"/>
    <p:sldId id="313" r:id="rId13"/>
    <p:sldId id="440" r:id="rId14"/>
    <p:sldId id="448" r:id="rId15"/>
    <p:sldId id="447" r:id="rId16"/>
    <p:sldId id="315" r:id="rId17"/>
    <p:sldId id="459" r:id="rId18"/>
    <p:sldId id="530" r:id="rId19"/>
    <p:sldId id="532" r:id="rId20"/>
    <p:sldId id="533" r:id="rId21"/>
    <p:sldId id="438" r:id="rId22"/>
    <p:sldId id="534" r:id="rId23"/>
    <p:sldId id="444" r:id="rId24"/>
    <p:sldId id="360" r:id="rId25"/>
    <p:sldId id="472" r:id="rId26"/>
    <p:sldId id="539" r:id="rId27"/>
    <p:sldId id="537" r:id="rId28"/>
    <p:sldId id="488" r:id="rId29"/>
    <p:sldId id="482" r:id="rId30"/>
    <p:sldId id="485" r:id="rId31"/>
    <p:sldId id="486" r:id="rId32"/>
    <p:sldId id="487" r:id="rId33"/>
    <p:sldId id="484" r:id="rId34"/>
    <p:sldId id="4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00"/>
    <a:srgbClr val="48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5" autoAdjust="0"/>
    <p:restoredTop sz="92939" autoAdjust="0"/>
  </p:normalViewPr>
  <p:slideViewPr>
    <p:cSldViewPr>
      <p:cViewPr varScale="1">
        <p:scale>
          <a:sx n="37" d="100"/>
          <a:sy n="37" d="100"/>
        </p:scale>
        <p:origin x="60" y="16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64E94-E094-4DC3-B5D0-CC5878278620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FBAF7-3AE2-4F22-92F7-C6C791B0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3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4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UPDATE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UPDATE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9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4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1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3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D0C8-A7A7-43CA-AD7D-260A70E1B0E9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5CD3-8E34-4CD4-B393-F45942C3DC6C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CA0-0105-471B-AD04-3BC0D026062B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A6F2-AEEB-46F3-98F4-8F4B9EBDE2CB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1230-72A6-47A0-B509-909E257E3649}" type="datetime1">
              <a:rPr lang="en-US" smtClean="0"/>
              <a:t>6/4/2017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36B-1609-4826-A113-724DFDC37E5A}" type="datetime1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C220-716F-4291-9CAE-338D452EAEA1}" type="datetime1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3C7-B9A2-4A40-876C-D9896B121A47}" type="datetime1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D64-E478-4943-9431-4375F4B17CDF}" type="datetime1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B2AF-0223-4C01-A505-587876FE8072}" type="datetime1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FD15-0810-44F5-92C8-3703534CCAB2}" type="datetime1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C389987-8D32-4ECF-8B29-C171521FAADD}" type="datetime1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00800"/>
            <a:ext cx="782321" cy="367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2"/>
                </a:solidFill>
              </a:defRPr>
            </a:lvl1pPr>
          </a:lstStyle>
          <a:p>
            <a:fld id="{96C54D99-A25D-4F4C-AF8C-82C46A871B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q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09800"/>
            <a:ext cx="8382000" cy="91440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</a:rPr>
              <a:t>Introduction to R and R </a:t>
            </a:r>
            <a:r>
              <a:rPr lang="en-US" sz="3000" dirty="0" smtClean="0">
                <a:solidFill>
                  <a:srgbClr val="C00000"/>
                </a:solidFill>
              </a:rPr>
              <a:t>Studio</a:t>
            </a:r>
          </a:p>
          <a:p>
            <a:pPr algn="ctr"/>
            <a:r>
              <a:rPr lang="en-US" sz="3000" dirty="0" smtClean="0">
                <a:solidFill>
                  <a:srgbClr val="C00000"/>
                </a:solidFill>
              </a:rPr>
              <a:t>Part II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632460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Hosted </a:t>
            </a:r>
            <a:r>
              <a:rPr lang="en-US" dirty="0" smtClean="0"/>
              <a:t>by </a:t>
            </a:r>
            <a:r>
              <a:rPr lang="en-US" dirty="0"/>
              <a:t>R-Bar at Memorial </a:t>
            </a:r>
            <a:r>
              <a:rPr lang="en-US" dirty="0" smtClean="0"/>
              <a:t>University</a:t>
            </a:r>
            <a:endParaRPr lang="en-US" dirty="0"/>
          </a:p>
        </p:txBody>
      </p:sp>
      <p:pic>
        <p:nvPicPr>
          <p:cNvPr id="9" name="Picture 2" descr="Image result for memorial university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9" r="36859"/>
          <a:stretch/>
        </p:blipFill>
        <p:spPr bwMode="auto">
          <a:xfrm>
            <a:off x="6553200" y="4890044"/>
            <a:ext cx="2209800" cy="143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38" y="5037895"/>
            <a:ext cx="1286705" cy="12867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32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 7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Getting started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391400" cy="5562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0" dirty="0"/>
              <a:t>Make sure </a:t>
            </a:r>
            <a:r>
              <a:rPr lang="en-US" b="0" dirty="0" smtClean="0"/>
              <a:t>that you have a directory in an appropriate </a:t>
            </a:r>
            <a:r>
              <a:rPr lang="en-US" b="0" dirty="0"/>
              <a:t>location (i.e. NOT your Downloads folder</a:t>
            </a:r>
            <a:r>
              <a:rPr lang="en-US" b="0" dirty="0" smtClean="0"/>
              <a:t>!)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 smtClean="0"/>
              <a:t>Save </a:t>
            </a:r>
            <a:r>
              <a:rPr lang="en-US" b="0" dirty="0"/>
              <a:t>your dataset as a .txt in </a:t>
            </a:r>
            <a:r>
              <a:rPr lang="en-US" b="0" dirty="0" smtClean="0"/>
              <a:t>this directory (</a:t>
            </a:r>
            <a:r>
              <a:rPr lang="en-US" b="0" dirty="0"/>
              <a:t>Remember that some features, such as formulas, may be lost when converted)</a:t>
            </a:r>
          </a:p>
          <a:p>
            <a:pPr marL="457200" indent="-457200">
              <a:buAutoNum type="arabicPeriod"/>
            </a:pPr>
            <a:r>
              <a:rPr lang="en-US" b="0" dirty="0"/>
              <a:t>Open a new .R script, create a section called “Set Working Directory”, and set your working directory to the appropriate </a:t>
            </a:r>
            <a:r>
              <a:rPr lang="en-US" b="0" dirty="0" smtClean="0"/>
              <a:t>folder (OR, save the </a:t>
            </a:r>
            <a:r>
              <a:rPr lang="en-US" b="0" dirty="0" err="1" smtClean="0"/>
              <a:t>CodeAlong</a:t>
            </a:r>
            <a:r>
              <a:rPr lang="en-US" b="0" dirty="0" smtClean="0"/>
              <a:t> script in the directory and follow along)</a:t>
            </a:r>
            <a:endParaRPr lang="en-US" b="0" dirty="0">
              <a:solidFill>
                <a:srgbClr val="C00000"/>
              </a:solidFill>
            </a:endParaRPr>
          </a:p>
          <a:p>
            <a:pPr algn="ctr"/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setwd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(“C:/Users/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danie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/Desktop/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RBarMUN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0" dirty="0" smtClean="0"/>
              <a:t>Load packages (for later) 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US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US" b="0" dirty="0" smtClean="0"/>
              <a:t> and 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US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lubridate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endParaRPr lang="en-US" b="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b="0" dirty="0" smtClean="0"/>
              <a:t>Import </a:t>
            </a:r>
            <a:r>
              <a:rPr lang="en-US" b="0" dirty="0"/>
              <a:t>your data! In a perfect world…</a:t>
            </a:r>
          </a:p>
          <a:p>
            <a:pPr algn="ctr"/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read.delim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(“sampledata.txt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”)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746" y="6096000"/>
            <a:ext cx="8707120" cy="609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dirty="0" smtClean="0"/>
              <a:t>c</a:t>
            </a:r>
            <a:r>
              <a:rPr lang="en-US" sz="1800" b="0" dirty="0" smtClean="0"/>
              <a:t>reates an object (container) called 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800" b="0" dirty="0" smtClean="0"/>
              <a:t> which contains your flat file (spreadsheet) </a:t>
            </a:r>
            <a:r>
              <a:rPr lang="en-US" sz="18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sampledata.txt</a:t>
            </a:r>
            <a:r>
              <a:rPr lang="en-US" sz="1800" b="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1800" b="0" dirty="0" smtClean="0"/>
              <a:t>as a data frame with rows and columns</a:t>
            </a:r>
            <a:endParaRPr lang="en-US" sz="1800" b="0" dirty="0" smtClean="0">
              <a:solidFill>
                <a:srgbClr val="008000"/>
              </a:solidFill>
              <a:latin typeface="Lucida Sans Typewriter" panose="020B05090305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43200" y="5715000"/>
            <a:ext cx="0" cy="292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5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Problems importing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/>
          </a:bodyPr>
          <a:lstStyle/>
          <a:p>
            <a:r>
              <a:rPr lang="en-US" dirty="0"/>
              <a:t>Error Message: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Error in file(file, “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rt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 : cannot open the connection In addition: Warning message: In file(file, “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rt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”): cannot open file ‘sample’: No such file or directory</a:t>
            </a:r>
          </a:p>
          <a:p>
            <a:r>
              <a:rPr lang="en-US" dirty="0"/>
              <a:t>Issue:</a:t>
            </a:r>
            <a:r>
              <a:rPr lang="en-US" b="0" dirty="0"/>
              <a:t> R can’t find your file in the working directory you specified</a:t>
            </a:r>
          </a:p>
          <a:p>
            <a:r>
              <a:rPr lang="en-US" dirty="0"/>
              <a:t>Check:</a:t>
            </a:r>
            <a:r>
              <a:rPr lang="en-US" b="0" dirty="0"/>
              <a:t>	Did you set your working directory correctly</a:t>
            </a:r>
            <a:r>
              <a:rPr lang="en-CA" b="0" dirty="0"/>
              <a:t>?</a:t>
            </a:r>
          </a:p>
          <a:p>
            <a:r>
              <a:rPr lang="en-CA" b="0" dirty="0"/>
              <a:t>	Did you s</a:t>
            </a:r>
            <a:r>
              <a:rPr lang="en-US" b="0" dirty="0" smtClean="0"/>
              <a:t>pell </a:t>
            </a:r>
            <a:r>
              <a:rPr lang="en-US" b="0" dirty="0"/>
              <a:t>the filename correctly?</a:t>
            </a:r>
          </a:p>
          <a:p>
            <a:r>
              <a:rPr lang="en-US" b="0" dirty="0"/>
              <a:t>	Did you include “.txt” in your filename?</a:t>
            </a:r>
          </a:p>
          <a:p>
            <a:r>
              <a:rPr lang="en-US" b="0" dirty="0"/>
              <a:t>	Did you save your file as a .txt in the correct folder?</a:t>
            </a:r>
          </a:p>
          <a:p>
            <a:r>
              <a:rPr lang="en-US" dirty="0"/>
              <a:t>Troubleshooting: </a:t>
            </a:r>
            <a:r>
              <a:rPr lang="en-US" b="0" dirty="0"/>
              <a:t>Use 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list.files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to see a list of all the files available in your current working </a:t>
            </a:r>
            <a:r>
              <a:rPr lang="en-US" b="0" dirty="0" smtClean="0"/>
              <a:t>directory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Problems importing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/>
          </a:bodyPr>
          <a:lstStyle/>
          <a:p>
            <a:r>
              <a:rPr lang="en-US" dirty="0"/>
              <a:t>Error Message: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/>
              <a:t>None</a:t>
            </a:r>
          </a:p>
          <a:p>
            <a:r>
              <a:rPr lang="en-US" dirty="0"/>
              <a:t>Issue:</a:t>
            </a:r>
            <a:r>
              <a:rPr lang="en-US" b="0" dirty="0"/>
              <a:t> The dataset just doesn’t look right!</a:t>
            </a:r>
          </a:p>
          <a:p>
            <a:r>
              <a:rPr lang="en-US" dirty="0"/>
              <a:t>Check:</a:t>
            </a:r>
            <a:r>
              <a:rPr lang="en-US" b="0" dirty="0"/>
              <a:t>	Is your spreadsheet set up right?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no merged cells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no extra rows (i.e. first row are variable names, data begins on second row) or blank rows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no spaces or punctuation in variable names (may or may not cause issues, depending on specific circumstances)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Excel can be finicky, and “activate” empty cells in extra rows and/or columns. Do you see columns “X.1”, “X.2”?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b="0" dirty="0"/>
              <a:t>if you don’t have headers (column names) in your dataset, you need to </a:t>
            </a:r>
            <a:r>
              <a:rPr lang="en-US" dirty="0"/>
              <a:t>change the 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header</a:t>
            </a:r>
            <a:r>
              <a:rPr lang="en-US" dirty="0"/>
              <a:t> argument from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TRUE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(default) to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FALSE</a:t>
            </a:r>
            <a:endParaRPr lang="en-US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algn="ctr"/>
            <a:r>
              <a:rPr lang="en-US" sz="17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7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7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read.delim</a:t>
            </a:r>
            <a:r>
              <a:rPr lang="en-US" sz="17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(“filename.txt”, header=FALSE)</a:t>
            </a:r>
            <a:endParaRPr lang="en-US" sz="17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Data Quality / Exploration</a:t>
            </a:r>
            <a:endParaRPr lang="en-CA" sz="3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5626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To look at a data frame: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View(x) </a:t>
            </a:r>
            <a:r>
              <a:rPr lang="en-US" dirty="0"/>
              <a:t>spreadsheet of data frame in new tab</a:t>
            </a: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dim(x)</a:t>
            </a:r>
            <a:r>
              <a:rPr lang="en-US" b="0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/>
              <a:t>dimensions (rows, columns)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head(x)</a:t>
            </a:r>
            <a:r>
              <a:rPr lang="en-US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 the first six </a:t>
            </a:r>
            <a:r>
              <a:rPr lang="en-US" dirty="0" smtClean="0"/>
              <a:t>rows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str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(x) </a:t>
            </a:r>
            <a:r>
              <a:rPr lang="en-US" dirty="0"/>
              <a:t>structure of each variable</a:t>
            </a:r>
            <a:endParaRPr lang="en-US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summary(x) </a:t>
            </a:r>
            <a:r>
              <a:rPr lang="en-US" dirty="0"/>
              <a:t>summary of each </a:t>
            </a:r>
            <a:r>
              <a:rPr lang="en-US" dirty="0" smtClean="0"/>
              <a:t>variable</a:t>
            </a: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Columns have unique names – these are variable names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names(x)</a:t>
            </a:r>
            <a:r>
              <a:rPr lang="en-US" dirty="0" smtClean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gives you variable (column) </a:t>
            </a:r>
            <a:r>
              <a:rPr lang="en-US" dirty="0" smtClean="0"/>
              <a:t>names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0" lvl="1" indent="0">
              <a:buClr>
                <a:schemeClr val="tx1"/>
              </a:buClr>
              <a:buNone/>
            </a:pPr>
            <a:r>
              <a:rPr lang="en-US" i="1" dirty="0" smtClean="0"/>
              <a:t>Note: </a:t>
            </a:r>
            <a:r>
              <a:rPr lang="en-US" dirty="0" smtClean="0"/>
              <a:t>The argument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x</a:t>
            </a:r>
            <a:r>
              <a:rPr lang="en-US" dirty="0" smtClean="0"/>
              <a:t> here is the name of the data frame object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head(x=</a:t>
            </a:r>
            <a:r>
              <a:rPr lang="en-US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 head(</a:t>
            </a:r>
            <a:r>
              <a:rPr lang="en-US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Common data issues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b="0" dirty="0"/>
              <a:t>My factor levels are incorrect; there should be 2 levels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b="0" dirty="0"/>
          </a:p>
          <a:p>
            <a:endParaRPr lang="en-US" dirty="0"/>
          </a:p>
          <a:p>
            <a:r>
              <a:rPr lang="en-US" dirty="0"/>
              <a:t>Explanation:</a:t>
            </a:r>
            <a:r>
              <a:rPr lang="en-US" b="0" dirty="0"/>
              <a:t> Most likely, either an entry is followed by a space (“male” vs “male ”), capitalization is inconsistent (“male” vs “Male”), or you have blank values (</a:t>
            </a:r>
            <a:r>
              <a:rPr lang="en-US" b="0" dirty="0" smtClean="0"/>
              <a:t>NA), </a:t>
            </a:r>
            <a:r>
              <a:rPr lang="en-US" b="0" dirty="0"/>
              <a:t>which act as a third level.</a:t>
            </a:r>
          </a:p>
          <a:p>
            <a:r>
              <a:rPr lang="en-US" dirty="0" smtClean="0"/>
              <a:t>Potential Solutions</a:t>
            </a:r>
            <a:r>
              <a:rPr lang="en-US" dirty="0"/>
              <a:t>: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Find and remove white spaces: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8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gsub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 ”, “”,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endParaRPr lang="en-US" sz="1800" b="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Convert everything to lowercase:</a:t>
            </a:r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tolower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data$sex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endParaRPr lang="en-US" sz="1800" b="0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905000"/>
            <a:ext cx="6324600" cy="715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63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Common data issues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b="0" dirty="0"/>
              <a:t>My numeric values aren’t numeric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b="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0" dirty="0" smtClean="0"/>
              <a:t>We’ll come back to this in a moment …</a:t>
            </a:r>
            <a:endParaRPr lang="en-US" sz="18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7162800" cy="682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3200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Each </a:t>
            </a:r>
            <a:r>
              <a:rPr lang="en-US" b="0" dirty="0"/>
              <a:t>column of a data frame is a </a:t>
            </a:r>
            <a:r>
              <a:rPr lang="en-US" b="0" dirty="0" smtClean="0"/>
              <a:t>vector</a:t>
            </a:r>
            <a:endParaRPr lang="en-US" b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Notes about data frames</a:t>
            </a:r>
            <a:endParaRPr lang="en-CA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1. each column is a vector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167640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dirty="0"/>
              <a:t>Each column </a:t>
            </a:r>
            <a:r>
              <a:rPr lang="en-US" b="0" dirty="0" smtClean="0"/>
              <a:t>(variable) is </a:t>
            </a:r>
            <a:r>
              <a:rPr lang="en-US" b="0" dirty="0"/>
              <a:t>denoted by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$</a:t>
            </a:r>
            <a:endParaRPr lang="en-US" dirty="0">
              <a:solidFill>
                <a:srgbClr val="C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 outputs the contents of the </a:t>
            </a:r>
            <a:r>
              <a:rPr lang="en-US" u="sng" dirty="0"/>
              <a:t>column </a:t>
            </a:r>
            <a:r>
              <a:rPr lang="en-US" dirty="0"/>
              <a:t>called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dirty="0"/>
              <a:t> in the </a:t>
            </a:r>
            <a:r>
              <a:rPr lang="en-US" u="sng" dirty="0" smtClean="0"/>
              <a:t>object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/>
              <a:t> </a:t>
            </a:r>
            <a:r>
              <a:rPr lang="en-US" dirty="0" smtClean="0"/>
              <a:t>(which is a </a:t>
            </a:r>
            <a:r>
              <a:rPr lang="en-US" u="sng" dirty="0" smtClean="0"/>
              <a:t>data frame</a:t>
            </a:r>
            <a:r>
              <a:rPr lang="en-US" dirty="0" smtClean="0"/>
              <a:t>) as </a:t>
            </a:r>
            <a:r>
              <a:rPr lang="en-US" dirty="0"/>
              <a:t>a </a:t>
            </a:r>
            <a:r>
              <a:rPr lang="en-US" u="sng" dirty="0" smtClean="0"/>
              <a:t>vector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4724400"/>
            <a:ext cx="4019189" cy="18219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Font typeface="Wingdings" pitchFamily="2" charset="2"/>
              <a:buNone/>
            </a:pPr>
            <a:r>
              <a:rPr lang="en-US" i="1" dirty="0" smtClean="0"/>
              <a:t>What do we know about vectors?</a:t>
            </a:r>
          </a:p>
          <a:p>
            <a:pPr marL="3429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0" dirty="0" smtClean="0"/>
              <a:t>Vectors are </a:t>
            </a:r>
            <a:r>
              <a:rPr lang="en-US" dirty="0" smtClean="0"/>
              <a:t>atomic</a:t>
            </a:r>
            <a:r>
              <a:rPr lang="en-US" b="0" dirty="0" smtClean="0"/>
              <a:t> (they can only contain one class of data)</a:t>
            </a:r>
          </a:p>
          <a:p>
            <a:pPr lvl="1" indent="0" algn="ctr">
              <a:buClr>
                <a:schemeClr val="tx1"/>
              </a:buClr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0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Common data issues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257800"/>
          </a:xfrm>
        </p:spPr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b="0" dirty="0"/>
              <a:t>My numeric values aren’t numeric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b="0" dirty="0"/>
          </a:p>
          <a:p>
            <a:endParaRPr lang="en-US" dirty="0"/>
          </a:p>
          <a:p>
            <a:r>
              <a:rPr lang="en-US" dirty="0"/>
              <a:t>Explanation: </a:t>
            </a:r>
            <a:r>
              <a:rPr lang="en-US" b="0" dirty="0"/>
              <a:t>Somewhere in the column (vector), there is a value that is being recognized as a character; likely due to a space following a number, or a non numeric entry (i.e. “approx. 4”)</a:t>
            </a:r>
          </a:p>
          <a:p>
            <a:r>
              <a:rPr lang="en-US" dirty="0" smtClean="0"/>
              <a:t>Potential Solutions</a:t>
            </a:r>
            <a:r>
              <a:rPr lang="en-US" dirty="0"/>
              <a:t>:</a:t>
            </a:r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Find and remove white </a:t>
            </a:r>
            <a:r>
              <a:rPr lang="en-US" b="0" dirty="0" smtClean="0"/>
              <a:t>spaces, then convert to a number:</a:t>
            </a:r>
            <a:endParaRPr lang="en-US" b="0" dirty="0"/>
          </a:p>
          <a:p>
            <a:pPr algn="ctr"/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as.numeric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gsub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 ”, “”,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))</a:t>
            </a:r>
            <a:endParaRPr lang="en-US" sz="1800" b="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Check for non-numeric entries:</a:t>
            </a:r>
          </a:p>
          <a:p>
            <a:pPr algn="ctr"/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unique(</a:t>
            </a:r>
            <a:r>
              <a:rPr lang="en-US" sz="18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data$values</a:t>
            </a:r>
            <a:r>
              <a:rPr lang="en-US" sz="18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7162800" cy="682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480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1. each column is a vector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259080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dirty="0"/>
              <a:t>Each column </a:t>
            </a:r>
            <a:r>
              <a:rPr lang="en-US" b="0" dirty="0" smtClean="0"/>
              <a:t>(variable) is </a:t>
            </a:r>
            <a:r>
              <a:rPr lang="en-US" b="0" dirty="0"/>
              <a:t>denoted by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$</a:t>
            </a:r>
            <a:endParaRPr lang="en-US" dirty="0">
              <a:solidFill>
                <a:srgbClr val="C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 outputs the contents of the </a:t>
            </a:r>
            <a:r>
              <a:rPr lang="en-US" u="sng" dirty="0"/>
              <a:t>column </a:t>
            </a:r>
            <a:r>
              <a:rPr lang="en-US" dirty="0"/>
              <a:t>called 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dirty="0"/>
              <a:t> in the </a:t>
            </a:r>
            <a:r>
              <a:rPr lang="en-US" u="sng" dirty="0" smtClean="0"/>
              <a:t>object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/>
              <a:t> </a:t>
            </a:r>
            <a:r>
              <a:rPr lang="en-US" dirty="0" smtClean="0"/>
              <a:t>(which is a </a:t>
            </a:r>
            <a:r>
              <a:rPr lang="en-US" u="sng" dirty="0" smtClean="0"/>
              <a:t>data frame</a:t>
            </a:r>
            <a:r>
              <a:rPr lang="en-US" dirty="0" smtClean="0"/>
              <a:t>) as </a:t>
            </a:r>
            <a:r>
              <a:rPr lang="en-US" dirty="0"/>
              <a:t>a </a:t>
            </a:r>
            <a:r>
              <a:rPr lang="en-US" u="sng" dirty="0" smtClean="0"/>
              <a:t>vector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Indexing works the same way as any other vector; to see the 5</a:t>
            </a:r>
            <a:r>
              <a:rPr lang="en-US" baseline="30000" dirty="0"/>
              <a:t>th</a:t>
            </a:r>
            <a:r>
              <a:rPr lang="en-US" dirty="0"/>
              <a:t> element of the vector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/>
              <a:t>, use</a:t>
            </a:r>
            <a:r>
              <a:rPr lang="en-US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[5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4724400"/>
            <a:ext cx="4019189" cy="18219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Font typeface="Wingdings" pitchFamily="2" charset="2"/>
              <a:buNone/>
            </a:pPr>
            <a:r>
              <a:rPr lang="en-US" i="1" dirty="0" smtClean="0"/>
              <a:t>What do we know about vectors?</a:t>
            </a:r>
          </a:p>
          <a:p>
            <a:pPr marL="3429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0" dirty="0" smtClean="0"/>
              <a:t>Vectors are </a:t>
            </a:r>
            <a:r>
              <a:rPr lang="en-US" dirty="0" smtClean="0"/>
              <a:t>atomic</a:t>
            </a:r>
            <a:r>
              <a:rPr lang="en-US" b="0" dirty="0" smtClean="0"/>
              <a:t> (they can only contain one class of data)</a:t>
            </a:r>
          </a:p>
          <a:p>
            <a:pPr marL="3429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Vectors are one dimensional with a length &gt; one</a:t>
            </a:r>
            <a:endParaRPr lang="en-US" b="0" dirty="0" smtClean="0"/>
          </a:p>
          <a:p>
            <a:pPr lvl="1" indent="0" algn="ctr">
              <a:buClr>
                <a:schemeClr val="tx1"/>
              </a:buCl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Right Brace 4"/>
          <p:cNvSpPr/>
          <p:nvPr/>
        </p:nvSpPr>
        <p:spPr>
          <a:xfrm rot="5400000">
            <a:off x="2206752" y="2517648"/>
            <a:ext cx="310896" cy="1828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/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37443" y="3581400"/>
            <a:ext cx="1828800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 smtClean="0"/>
              <a:t>One dimensional</a:t>
            </a:r>
            <a:endParaRPr lang="en-US" sz="16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81400" y="3276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3009900" y="3810000"/>
            <a:ext cx="1143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One value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4284828"/>
            <a:ext cx="3733800" cy="16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Font typeface="Wingdings" pitchFamily="2" charset="2"/>
              <a:buNone/>
            </a:pPr>
            <a:r>
              <a:rPr lang="en-US" sz="1800" b="1" dirty="0" smtClean="0"/>
              <a:t>Exercise 1: </a:t>
            </a:r>
            <a:r>
              <a:rPr lang="en-US" sz="1800" i="1" dirty="0" smtClean="0"/>
              <a:t>Conditional Indexing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1800" b="0" dirty="0" smtClean="0"/>
              <a:t>Create an object called </a:t>
            </a:r>
            <a:r>
              <a:rPr lang="en-US" sz="180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adultlengths</a:t>
            </a:r>
            <a:r>
              <a:rPr lang="en-US" sz="1800" b="0" dirty="0" smtClean="0"/>
              <a:t> that contains all values of the </a:t>
            </a:r>
            <a:r>
              <a:rPr lang="en-US" sz="18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sz="1800" b="0" dirty="0" smtClean="0"/>
              <a:t> column that are greater than 10</a:t>
            </a:r>
          </a:p>
          <a:p>
            <a:pPr lvl="1" indent="0" algn="ctr">
              <a:buClr>
                <a:schemeClr val="tx1"/>
              </a:buClr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76593" y="6068577"/>
            <a:ext cx="2599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What about NA values?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867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1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workshop Resources</a:t>
            </a:r>
            <a:endParaRPr lang="en-CA" sz="1700" cap="none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5626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 smtClean="0"/>
              <a:t>GitHub Repository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CA" dirty="0" smtClean="0"/>
              <a:t>https</a:t>
            </a:r>
            <a:r>
              <a:rPr lang="en-CA" dirty="0"/>
              <a:t>://</a:t>
            </a:r>
            <a:r>
              <a:rPr lang="en-CA" dirty="0" smtClean="0"/>
              <a:t>github.com/DanielleQuinn/RBarMUN</a:t>
            </a:r>
          </a:p>
          <a:p>
            <a:pPr marL="1600200" lvl="2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Complete and blank .R scripts</a:t>
            </a:r>
          </a:p>
          <a:p>
            <a:pPr marL="1600200" lvl="2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This presentation</a:t>
            </a:r>
          </a:p>
          <a:p>
            <a:pPr marL="1600200" lvl="2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Demonstration data file</a:t>
            </a:r>
            <a:endParaRPr lang="en-CA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/>
              <a:t>Shared note </a:t>
            </a:r>
            <a:r>
              <a:rPr lang="en-CA" dirty="0" smtClean="0"/>
              <a:t>space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CA" dirty="0" smtClean="0"/>
              <a:t>https</a:t>
            </a:r>
            <a:r>
              <a:rPr lang="en-CA" dirty="0"/>
              <a:t>://</a:t>
            </a:r>
            <a:r>
              <a:rPr lang="en-CA" dirty="0" smtClean="0"/>
              <a:t>public.etherpad-mozilla.org/p/RBarMUN_Spring2017</a:t>
            </a:r>
            <a:endParaRPr lang="en-CA" dirty="0"/>
          </a:p>
          <a:p>
            <a:pPr>
              <a:buClr>
                <a:schemeClr val="tx1"/>
              </a:buClr>
            </a:pPr>
            <a:endParaRPr lang="en-CA" dirty="0" smtClean="0"/>
          </a:p>
          <a:p>
            <a:pPr>
              <a:buClr>
                <a:schemeClr val="tx1"/>
              </a:buClr>
            </a:pPr>
            <a:endParaRPr lang="en-CA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 smtClean="0"/>
              <a:t>Lubridate Tutorial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CA" b="0" dirty="0" smtClean="0"/>
              <a:t>http</a:t>
            </a:r>
            <a:r>
              <a:rPr lang="en-CA" b="0" dirty="0"/>
              <a:t>://</a:t>
            </a:r>
            <a:r>
              <a:rPr lang="en-CA" b="0" dirty="0" smtClean="0"/>
              <a:t>daniellequinn.github.io/RLessons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CA" dirty="0" smtClean="0"/>
              <a:t>Software Carpentry – Data Organization in Spreadsheets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CA" dirty="0" smtClean="0"/>
              <a:t>http</a:t>
            </a:r>
            <a:r>
              <a:rPr lang="en-CA" dirty="0"/>
              <a:t>://</a:t>
            </a:r>
            <a:r>
              <a:rPr lang="en-CA" dirty="0" smtClean="0"/>
              <a:t>www.datacarpentry.org/spreadsheet-ecology-lesson</a:t>
            </a:r>
            <a:endParaRPr lang="en-CA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10000"/>
            <a:ext cx="8382000" cy="761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rgbClr val="C00000"/>
                </a:solidFill>
              </a:rPr>
              <a:t>Other Resources</a:t>
            </a:r>
            <a:endParaRPr lang="en-CA" sz="1700" cap="none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28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3200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Each </a:t>
            </a:r>
            <a:r>
              <a:rPr lang="en-US" b="0" dirty="0"/>
              <a:t>column of a data frame is a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Data </a:t>
            </a:r>
            <a:r>
              <a:rPr lang="en-US" b="0" dirty="0"/>
              <a:t>frames are two dimensional (row, column)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Notes about data frames</a:t>
            </a:r>
            <a:endParaRPr lang="en-CA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486400"/>
          </a:xfrm>
        </p:spPr>
        <p:txBody>
          <a:bodyPr>
            <a:noAutofit/>
          </a:bodyPr>
          <a:lstStyle/>
          <a:p>
            <a:r>
              <a:rPr lang="en-US" b="0" i="1" dirty="0" smtClean="0"/>
              <a:t>How does that change the way we index a data frame?</a:t>
            </a:r>
            <a:endParaRPr lang="en-US" b="0" i="1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We need to provide </a:t>
            </a:r>
            <a:r>
              <a:rPr lang="en-US" dirty="0" smtClean="0"/>
              <a:t>two</a:t>
            </a:r>
            <a:r>
              <a:rPr lang="en-US" b="0" dirty="0" smtClean="0"/>
              <a:t> values (rows </a:t>
            </a:r>
            <a:r>
              <a:rPr lang="en-US" b="0" dirty="0"/>
              <a:t>and </a:t>
            </a:r>
            <a:r>
              <a:rPr lang="en-US" b="0" dirty="0" smtClean="0"/>
              <a:t>columns)</a:t>
            </a: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R </a:t>
            </a:r>
            <a:r>
              <a:rPr lang="en-US" b="0" dirty="0"/>
              <a:t>uses [</a:t>
            </a:r>
            <a:r>
              <a:rPr lang="en-US" b="0" dirty="0" err="1" smtClean="0"/>
              <a:t>row,column</a:t>
            </a:r>
            <a:r>
              <a:rPr lang="en-US" b="0" dirty="0" smtClean="0"/>
              <a:t>] </a:t>
            </a:r>
            <a:r>
              <a:rPr lang="en-US" b="0" dirty="0"/>
              <a:t>assignment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[1,2]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outputs the value of row 1, column </a:t>
            </a:r>
            <a:r>
              <a:rPr lang="en-US" dirty="0" smtClean="0"/>
              <a:t>2</a:t>
            </a:r>
            <a:endParaRPr lang="en-US" dirty="0"/>
          </a:p>
          <a:p>
            <a:pPr lvl="1" indent="0">
              <a:buClr>
                <a:schemeClr val="tx1"/>
              </a:buClr>
              <a:buNone/>
            </a:pPr>
            <a:endParaRPr lang="en-US" dirty="0" smtClean="0"/>
          </a:p>
          <a:p>
            <a:pPr lvl="1" indent="0">
              <a:buClr>
                <a:schemeClr val="tx1"/>
              </a:buClr>
              <a:buNone/>
            </a:pPr>
            <a:endParaRPr lang="en-US" dirty="0"/>
          </a:p>
          <a:p>
            <a:pPr lvl="1" indent="0">
              <a:buClr>
                <a:schemeClr val="tx1"/>
              </a:buClr>
              <a:buNone/>
            </a:pPr>
            <a:endParaRPr lang="en-US" dirty="0"/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[1:5,c(1:3,6)]</a:t>
            </a:r>
            <a:r>
              <a:rPr lang="en-US" dirty="0"/>
              <a:t> outputs rows 1 to 5 and columns 1, 2, 3, and 6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You can leave </a:t>
            </a:r>
            <a:r>
              <a:rPr lang="en-US" b="0" dirty="0" smtClean="0"/>
              <a:t>a dimension </a:t>
            </a:r>
            <a:r>
              <a:rPr lang="en-US" b="0" dirty="0"/>
              <a:t>blank to select all rows </a:t>
            </a:r>
            <a:r>
              <a:rPr lang="en-US" b="0" dirty="0" smtClean="0"/>
              <a:t>or columns</a:t>
            </a:r>
            <a:endParaRPr lang="en-US" b="0" dirty="0"/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[,3]</a:t>
            </a:r>
            <a:r>
              <a:rPr lang="en-US" dirty="0"/>
              <a:t> outputs all rows and column 3</a:t>
            </a:r>
            <a:endParaRPr lang="en-US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[1:5,]</a:t>
            </a:r>
            <a:r>
              <a:rPr lang="en-US" dirty="0"/>
              <a:t> outputs rows 1 to 5 and all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2. </a:t>
            </a:r>
            <a:r>
              <a:rPr lang="en-US" sz="3000" dirty="0" smtClean="0">
                <a:solidFill>
                  <a:srgbClr val="C00000"/>
                </a:solidFill>
              </a:rPr>
              <a:t>Data frames are 2d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1710086" y="2552700"/>
            <a:ext cx="310896" cy="9906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CA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883" y="3165348"/>
            <a:ext cx="1828117" cy="34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 smtClean="0"/>
              <a:t>Two dimensional</a:t>
            </a:r>
            <a:endParaRPr lang="en-US" sz="16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67000" y="2819400"/>
            <a:ext cx="0" cy="688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2357903" y="3502269"/>
            <a:ext cx="1378828" cy="345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dirty="0" smtClean="0"/>
              <a:t>Two values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387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1828800"/>
          </a:xfrm>
        </p:spPr>
        <p:txBody>
          <a:bodyPr>
            <a:noAutofit/>
          </a:bodyPr>
          <a:lstStyle/>
          <a:p>
            <a:r>
              <a:rPr lang="en-US" b="0" i="1" dirty="0" smtClean="0"/>
              <a:t>How does that change the way we index a data frame?</a:t>
            </a:r>
            <a:endParaRPr lang="en-US" b="0" i="1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We need to provide </a:t>
            </a:r>
            <a:r>
              <a:rPr lang="en-US" dirty="0" smtClean="0"/>
              <a:t>two</a:t>
            </a:r>
            <a:r>
              <a:rPr lang="en-US" b="0" dirty="0" smtClean="0"/>
              <a:t> values (rows </a:t>
            </a:r>
            <a:r>
              <a:rPr lang="en-US" b="0" dirty="0"/>
              <a:t>and </a:t>
            </a:r>
            <a:r>
              <a:rPr lang="en-US" b="0" dirty="0" smtClean="0"/>
              <a:t>columns)</a:t>
            </a: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 smtClean="0"/>
              <a:t>R </a:t>
            </a:r>
            <a:r>
              <a:rPr lang="en-US" b="0" dirty="0"/>
              <a:t>uses [</a:t>
            </a:r>
            <a:r>
              <a:rPr lang="en-US" b="0" dirty="0" err="1"/>
              <a:t>row,col</a:t>
            </a:r>
            <a:r>
              <a:rPr lang="en-US" b="0" dirty="0"/>
              <a:t>] assignment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[1,2]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</a:t>
            </a:r>
            <a:r>
              <a:rPr lang="en-US" dirty="0"/>
              <a:t>outputs the value of row 1, column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68548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000" dirty="0">
                <a:solidFill>
                  <a:srgbClr val="C00000"/>
                </a:solidFill>
              </a:rPr>
              <a:t>2. </a:t>
            </a:r>
            <a:r>
              <a:rPr lang="en-US" sz="3000" dirty="0" smtClean="0">
                <a:solidFill>
                  <a:srgbClr val="C00000"/>
                </a:solidFill>
              </a:rPr>
              <a:t>Data frames are 2d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2600" y="3352800"/>
            <a:ext cx="5029201" cy="1371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Font typeface="Wingdings" pitchFamily="2" charset="2"/>
              <a:buNone/>
            </a:pPr>
            <a:r>
              <a:rPr lang="en-US" sz="1800" b="1" dirty="0" smtClean="0"/>
              <a:t>Exercise 2: </a:t>
            </a:r>
            <a:r>
              <a:rPr lang="en-US" sz="1800" i="1" dirty="0" smtClean="0"/>
              <a:t>Conditional Indexing (Data Frames)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1800" b="0" dirty="0" smtClean="0"/>
              <a:t>Create an object called </a:t>
            </a:r>
            <a:r>
              <a:rPr lang="en-US" sz="180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adultdata</a:t>
            </a:r>
            <a:r>
              <a:rPr lang="en-US" sz="1800" b="0" dirty="0" smtClean="0"/>
              <a:t> that contains records (i.e. all columns) of individuals with a </a:t>
            </a:r>
            <a:r>
              <a:rPr lang="en-US" sz="180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length</a:t>
            </a:r>
            <a:r>
              <a:rPr lang="en-US" sz="1800" b="0" dirty="0" smtClean="0"/>
              <a:t> greater than 10</a:t>
            </a:r>
          </a:p>
          <a:p>
            <a:pPr lvl="1" indent="0" algn="ctr">
              <a:buClr>
                <a:schemeClr val="tx1"/>
              </a:buClr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85899" y="5029200"/>
            <a:ext cx="55626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Why does this give you an error?</a:t>
            </a:r>
            <a:endParaRPr lang="en-US" dirty="0" smtClean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0" lvl="1" indent="0" algn="ctr">
              <a:buFont typeface="Wingdings" pitchFamily="2" charset="2"/>
              <a:buNone/>
            </a:pPr>
            <a:r>
              <a:rPr lang="en-US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&gt;10]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43000"/>
            <a:ext cx="7848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What if I want to add a new variable (i.e. create a new column)?</a:t>
            </a:r>
          </a:p>
          <a:p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mydata$ratio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mydata$weight</a:t>
            </a:r>
            <a:endParaRPr lang="en-US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endParaRPr lang="en-US" b="0" dirty="0">
              <a:solidFill>
                <a:srgbClr val="C00000"/>
              </a:solidFill>
            </a:endParaRPr>
          </a:p>
          <a:p>
            <a:endParaRPr lang="en-US" b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209800"/>
            <a:ext cx="7620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What if I want to change an existing variable?</a:t>
            </a:r>
          </a:p>
          <a:p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Rather than eggs representing the number of eggs, we want it to represent presence (1) and absence (0) of eggs</a:t>
            </a:r>
          </a:p>
          <a:p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mydata$eggs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[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mydata$eggs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&gt;0]&lt;-1</a:t>
            </a:r>
          </a:p>
          <a:p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Females with no eggs should be 0, but males should all be NA</a:t>
            </a:r>
          </a:p>
          <a:p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mydata$eggs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==“m”]&lt;-NA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algn="ctr"/>
            <a:r>
              <a:rPr lang="en-US" b="0" i="1" dirty="0"/>
              <a:t>Note: The package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{car}</a:t>
            </a:r>
            <a:r>
              <a:rPr lang="en-US" b="0" i="1" dirty="0"/>
              <a:t> has a function called </a:t>
            </a:r>
            <a:r>
              <a:rPr lang="en-US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recode()</a:t>
            </a:r>
            <a:r>
              <a:rPr lang="en-US" b="0" i="1" dirty="0"/>
              <a:t> extremely useful in complex variable recoding!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Modifying data frames</a:t>
            </a:r>
            <a:endParaRPr lang="en-CA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77724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Dates are a constant </a:t>
            </a:r>
            <a:r>
              <a:rPr lang="en-US" b="0" dirty="0" err="1"/>
              <a:t>P.i.t.A</a:t>
            </a:r>
            <a:r>
              <a:rPr lang="en-US" b="0" dirty="0"/>
              <a:t>. in R – I blame Excel.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Essentially, dates need to be reformatted within R to avoid being interpreted as nonsense factors, characters or integers and instead be interpreted as POSIX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Numerous approaches; I prefer using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dmy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and/or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dmy_hms</a:t>
            </a:r>
            <a:r>
              <a:rPr lang="en-US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/>
              <a:t> from the </a:t>
            </a:r>
            <a:r>
              <a:rPr lang="en-US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lubridate</a:t>
            </a:r>
            <a:r>
              <a:rPr lang="en-US" b="0" dirty="0"/>
              <a:t> package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marL="342900" indent="-342900">
              <a:buFont typeface="Wingdings" pitchFamily="2" charset="2"/>
              <a:buChar char="q"/>
            </a:pPr>
            <a:endParaRPr lang="en-US" b="0" dirty="0"/>
          </a:p>
          <a:p>
            <a:pPr algn="ctr"/>
            <a:endParaRPr lang="en-US" b="0" dirty="0" smtClean="0">
              <a:solidFill>
                <a:srgbClr val="7030A0"/>
              </a:solidFill>
            </a:endParaRPr>
          </a:p>
          <a:p>
            <a:pPr algn="ctr"/>
            <a:r>
              <a:rPr lang="en-US" b="0" dirty="0" smtClean="0">
                <a:solidFill>
                  <a:srgbClr val="7030A0"/>
                </a:solidFill>
              </a:rPr>
              <a:t>www.daniellequinn.github.io/RLessons</a:t>
            </a:r>
            <a:endParaRPr lang="en-US" b="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Formatting Dates </a:t>
            </a:r>
            <a:r>
              <a:rPr lang="en-CA" sz="2800" dirty="0" smtClean="0">
                <a:solidFill>
                  <a:srgbClr val="C00000"/>
                </a:solidFill>
              </a:rPr>
              <a:t>{</a:t>
            </a:r>
            <a:r>
              <a:rPr lang="en-CA" sz="2800" dirty="0" err="1" smtClean="0">
                <a:solidFill>
                  <a:srgbClr val="C00000"/>
                </a:solidFill>
              </a:rPr>
              <a:t>lubridate</a:t>
            </a:r>
            <a:r>
              <a:rPr lang="en-CA" sz="2800" dirty="0" smtClean="0">
                <a:solidFill>
                  <a:srgbClr val="C00000"/>
                </a:solidFill>
              </a:rPr>
              <a:t>}</a:t>
            </a:r>
            <a:endParaRPr lang="en-CA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>
                <a:sym typeface="Wingdings" panose="05000000000000000000" pitchFamily="2" charset="2"/>
              </a:rPr>
              <a:t>The function </a:t>
            </a:r>
            <a:r>
              <a:rPr lang="en-US" b="0" dirty="0" err="1" smtClean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b="0" dirty="0" smtClean="0">
                <a:sym typeface="Wingdings" panose="05000000000000000000" pitchFamily="2" charset="2"/>
              </a:rPr>
              <a:t> </a:t>
            </a:r>
            <a:r>
              <a:rPr lang="en-US" b="0" dirty="0">
                <a:sym typeface="Wingdings" panose="05000000000000000000" pitchFamily="2" charset="2"/>
              </a:rPr>
              <a:t>is fairly flexible in terms of what kind of argument it </a:t>
            </a:r>
            <a:r>
              <a:rPr lang="en-US" b="0" dirty="0" smtClean="0">
                <a:sym typeface="Wingdings" panose="05000000000000000000" pitchFamily="2" charset="2"/>
              </a:rPr>
              <a:t>requires – but it’s wise to be consistent!</a:t>
            </a:r>
            <a:endParaRPr lang="en-US" b="0" dirty="0">
              <a:sym typeface="Wingdings" panose="05000000000000000000" pitchFamily="2" charset="2"/>
            </a:endParaRPr>
          </a:p>
          <a:p>
            <a:pPr marL="800100" lvl="1" indent="-342900">
              <a:buClrTx/>
              <a:buFont typeface="Wingdings" panose="05000000000000000000" pitchFamily="2" charset="2"/>
              <a:buChar char="§"/>
            </a:pPr>
            <a:r>
              <a:rPr lang="en-US" b="0" dirty="0" smtClean="0">
                <a:sym typeface="Wingdings" panose="05000000000000000000" pitchFamily="2" charset="2"/>
              </a:rPr>
              <a:t>Use </a:t>
            </a:r>
            <a:r>
              <a:rPr lang="en-US" b="0" dirty="0">
                <a:sym typeface="Wingdings" panose="05000000000000000000" pitchFamily="2" charset="2"/>
              </a:rPr>
              <a:t>an argument that is a </a:t>
            </a:r>
            <a:r>
              <a:rPr lang="en-US" b="0" dirty="0" smtClean="0">
                <a:sym typeface="Wingdings" panose="05000000000000000000" pitchFamily="2" charset="2"/>
              </a:rPr>
              <a:t>character vector where each element has the </a:t>
            </a:r>
            <a:r>
              <a:rPr lang="en-US" b="0" dirty="0">
                <a:sym typeface="Wingdings" panose="05000000000000000000" pitchFamily="2" charset="2"/>
              </a:rPr>
              <a:t>following format: 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“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dd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-mm-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yyyy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”</a:t>
            </a:r>
          </a:p>
          <a:p>
            <a:pPr lvl="1" indent="0">
              <a:buNone/>
            </a:pPr>
            <a:endParaRPr lang="en-US" dirty="0">
              <a:solidFill>
                <a:srgbClr val="7030A0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CA" i="1" dirty="0" smtClean="0"/>
              <a:t>Step 1:</a:t>
            </a:r>
            <a:r>
              <a:rPr lang="en-CA" b="0" dirty="0" smtClean="0"/>
              <a:t> Create a character vector from the 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year</a:t>
            </a:r>
            <a:r>
              <a:rPr lang="en-CA" b="0" dirty="0" smtClean="0"/>
              <a:t>, 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month</a:t>
            </a:r>
            <a:r>
              <a:rPr lang="en-CA" b="0" dirty="0" smtClean="0"/>
              <a:t>, and 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day</a:t>
            </a:r>
            <a:r>
              <a:rPr lang="en-CA" b="0" dirty="0" smtClean="0"/>
              <a:t> columns of 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b="0" dirty="0" smtClean="0"/>
              <a:t> </a:t>
            </a:r>
            <a:r>
              <a:rPr lang="en-CA" b="0" dirty="0" smtClean="0"/>
              <a:t>using</a:t>
            </a:r>
            <a:r>
              <a:rPr lang="en-CA" b="0" dirty="0" smtClean="0"/>
              <a:t> </a:t>
            </a:r>
            <a:r>
              <a:rPr lang="en-CA" b="0" dirty="0"/>
              <a:t>the 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paste()</a:t>
            </a:r>
            <a:r>
              <a:rPr lang="en-CA" b="0" dirty="0"/>
              <a:t> </a:t>
            </a:r>
            <a:r>
              <a:rPr lang="en-CA" b="0" dirty="0" smtClean="0"/>
              <a:t>function and place it in an object called 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myvec</a:t>
            </a:r>
            <a:endParaRPr lang="en-CA" b="0" dirty="0"/>
          </a:p>
          <a:p>
            <a:pPr algn="ctr"/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myvec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&lt;-paste(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mydata$day</a:t>
            </a:r>
            <a:r>
              <a:rPr lang="en-CA" sz="16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mydata$month</a:t>
            </a:r>
            <a:r>
              <a:rPr lang="en-CA" sz="16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CA" sz="16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6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sep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=“-”)</a:t>
            </a:r>
            <a:endParaRPr lang="en-CA" sz="16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52800"/>
            <a:ext cx="7010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b="1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lubridate</a:t>
            </a:r>
            <a:r>
              <a:rPr lang="en-CA" b="1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::</a:t>
            </a:r>
            <a:r>
              <a:rPr lang="en-CA" b="1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dmy</a:t>
            </a:r>
            <a:r>
              <a:rPr lang="en-CA" b="1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endParaRPr lang="en-CA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20000" y="4299466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6591300" y="4756666"/>
            <a:ext cx="2133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dirty="0" smtClean="0"/>
              <a:t>What character should </a:t>
            </a:r>
            <a:r>
              <a:rPr lang="en-US" sz="1800" b="0" dirty="0" smtClean="0"/>
              <a:t>be used to separate each </a:t>
            </a:r>
            <a:r>
              <a:rPr lang="en-US" sz="1800" b="0" dirty="0" smtClean="0"/>
              <a:t>component?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3915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>
                <a:sym typeface="Wingdings" panose="05000000000000000000" pitchFamily="2" charset="2"/>
              </a:rPr>
              <a:t>The function </a:t>
            </a:r>
            <a:r>
              <a:rPr lang="en-US" b="0" dirty="0" err="1" smtClean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b="0" dirty="0" smtClean="0">
                <a:sym typeface="Wingdings" panose="05000000000000000000" pitchFamily="2" charset="2"/>
              </a:rPr>
              <a:t> </a:t>
            </a:r>
            <a:r>
              <a:rPr lang="en-US" b="0" dirty="0">
                <a:sym typeface="Wingdings" panose="05000000000000000000" pitchFamily="2" charset="2"/>
              </a:rPr>
              <a:t>is fairly flexible in terms of what kind of argument it </a:t>
            </a:r>
            <a:r>
              <a:rPr lang="en-US" b="0" dirty="0" smtClean="0">
                <a:sym typeface="Wingdings" panose="05000000000000000000" pitchFamily="2" charset="2"/>
              </a:rPr>
              <a:t>requires – but it’s wise to be consistent!</a:t>
            </a:r>
            <a:endParaRPr lang="en-US" b="0" dirty="0">
              <a:sym typeface="Wingdings" panose="05000000000000000000" pitchFamily="2" charset="2"/>
            </a:endParaRPr>
          </a:p>
          <a:p>
            <a:pPr marL="800100" lvl="1" indent="-342900">
              <a:buClrTx/>
              <a:buFont typeface="Wingdings" panose="05000000000000000000" pitchFamily="2" charset="2"/>
              <a:buChar char="§"/>
            </a:pPr>
            <a:r>
              <a:rPr lang="en-US" b="0" dirty="0" smtClean="0">
                <a:sym typeface="Wingdings" panose="05000000000000000000" pitchFamily="2" charset="2"/>
              </a:rPr>
              <a:t>Use </a:t>
            </a:r>
            <a:r>
              <a:rPr lang="en-US" b="0" dirty="0">
                <a:sym typeface="Wingdings" panose="05000000000000000000" pitchFamily="2" charset="2"/>
              </a:rPr>
              <a:t>an argument that is a </a:t>
            </a:r>
            <a:r>
              <a:rPr lang="en-US" b="0" dirty="0" smtClean="0">
                <a:sym typeface="Wingdings" panose="05000000000000000000" pitchFamily="2" charset="2"/>
              </a:rPr>
              <a:t>character vector where each element has the </a:t>
            </a:r>
            <a:r>
              <a:rPr lang="en-US" b="0" dirty="0">
                <a:sym typeface="Wingdings" panose="05000000000000000000" pitchFamily="2" charset="2"/>
              </a:rPr>
              <a:t>following format: 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“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dd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-mm-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yyyy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”</a:t>
            </a:r>
          </a:p>
          <a:p>
            <a:pPr lvl="1" indent="0">
              <a:buNone/>
            </a:pPr>
            <a:endParaRPr lang="en-US" dirty="0">
              <a:solidFill>
                <a:srgbClr val="7030A0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CA" i="1" dirty="0" smtClean="0"/>
              <a:t>Step 1:</a:t>
            </a:r>
            <a:r>
              <a:rPr lang="en-CA" b="0" dirty="0" smtClean="0"/>
              <a:t> Create a character vector from the 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year</a:t>
            </a:r>
            <a:r>
              <a:rPr lang="en-CA" b="0" dirty="0" smtClean="0"/>
              <a:t>, 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month</a:t>
            </a:r>
            <a:r>
              <a:rPr lang="en-CA" b="0" dirty="0" smtClean="0"/>
              <a:t>, and 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day</a:t>
            </a:r>
            <a:r>
              <a:rPr lang="en-CA" b="0" dirty="0" smtClean="0"/>
              <a:t> columns of 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b="0" dirty="0" smtClean="0"/>
              <a:t> </a:t>
            </a:r>
            <a:r>
              <a:rPr lang="en-CA" b="0" dirty="0" smtClean="0"/>
              <a:t>using</a:t>
            </a:r>
            <a:r>
              <a:rPr lang="en-CA" b="0" dirty="0" smtClean="0"/>
              <a:t> </a:t>
            </a:r>
            <a:r>
              <a:rPr lang="en-CA" b="0" dirty="0"/>
              <a:t>the 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paste()</a:t>
            </a:r>
            <a:r>
              <a:rPr lang="en-CA" b="0" dirty="0"/>
              <a:t> </a:t>
            </a:r>
            <a:r>
              <a:rPr lang="en-CA" b="0" dirty="0" smtClean="0"/>
              <a:t>function and place it in an object called 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myvec</a:t>
            </a:r>
            <a:endParaRPr lang="en-CA" b="0" dirty="0"/>
          </a:p>
          <a:p>
            <a:pPr algn="ctr"/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myvec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&lt;-paste(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mydata$day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mydata$month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6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sep</a:t>
            </a:r>
            <a:r>
              <a:rPr lang="en-CA" sz="1600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=“-”)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CA" i="1" dirty="0"/>
              <a:t>Step 2:</a:t>
            </a:r>
            <a:r>
              <a:rPr lang="en-CA" b="0" dirty="0"/>
              <a:t> Use the object 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myvec</a:t>
            </a:r>
            <a:r>
              <a:rPr lang="en-CA" b="0" dirty="0"/>
              <a:t> as the argument for 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CA" b="0" dirty="0"/>
              <a:t> and place </a:t>
            </a:r>
            <a:r>
              <a:rPr lang="en-CA" b="0" dirty="0" smtClean="0"/>
              <a:t>the resulting vector </a:t>
            </a:r>
            <a:r>
              <a:rPr lang="en-CA" b="0" dirty="0"/>
              <a:t>in an object called 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mydates</a:t>
            </a:r>
            <a:endParaRPr lang="en-CA" b="0" dirty="0"/>
          </a:p>
          <a:p>
            <a:pPr algn="ctr"/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mydates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myvec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CA" i="1" dirty="0"/>
              <a:t>Step 3:</a:t>
            </a:r>
            <a:r>
              <a:rPr lang="en-CA" b="0" dirty="0"/>
              <a:t> Create a new column called 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date</a:t>
            </a:r>
            <a:r>
              <a:rPr lang="en-CA" b="0" dirty="0"/>
              <a:t> which contains the vector of formatted dates 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mydates</a:t>
            </a:r>
            <a:endParaRPr lang="en-CA" b="0" dirty="0"/>
          </a:p>
          <a:p>
            <a:pPr algn="ctr"/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mydata$date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mydates</a:t>
            </a:r>
            <a:endParaRPr lang="en-CA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algn="ctr"/>
            <a:endParaRPr lang="en-CA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algn="ctr"/>
            <a:endParaRPr lang="en-CA" sz="1600" b="0" dirty="0" smtClean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52800"/>
            <a:ext cx="7010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b="1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lubridate</a:t>
            </a:r>
            <a:r>
              <a:rPr lang="en-CA" b="1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::</a:t>
            </a:r>
            <a:r>
              <a:rPr lang="en-CA" b="1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dmy</a:t>
            </a:r>
            <a:r>
              <a:rPr lang="en-CA" b="1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endParaRPr lang="en-CA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4015296"/>
            <a:ext cx="6553200" cy="2519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5029200" y="5184744"/>
            <a:ext cx="838200" cy="2519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452089" y="5099574"/>
            <a:ext cx="1567711" cy="3926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4953000" y="6346054"/>
            <a:ext cx="1155577" cy="3133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4267200"/>
            <a:ext cx="3338797" cy="9175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867400" y="4267200"/>
            <a:ext cx="2438400" cy="87921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47607" y="5494075"/>
            <a:ext cx="505393" cy="8519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5492226"/>
            <a:ext cx="88777" cy="8323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>
                <a:sym typeface="Wingdings" panose="05000000000000000000" pitchFamily="2" charset="2"/>
              </a:rPr>
              <a:t>The function </a:t>
            </a:r>
            <a:r>
              <a:rPr lang="en-US" b="0" dirty="0" err="1" smtClean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</a:t>
            </a:r>
            <a:r>
              <a:rPr lang="en-US" b="0" dirty="0" smtClean="0">
                <a:solidFill>
                  <a:srgbClr val="C00000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b="0" dirty="0" smtClean="0">
                <a:sym typeface="Wingdings" panose="05000000000000000000" pitchFamily="2" charset="2"/>
              </a:rPr>
              <a:t> </a:t>
            </a:r>
            <a:r>
              <a:rPr lang="en-US" b="0" dirty="0">
                <a:sym typeface="Wingdings" panose="05000000000000000000" pitchFamily="2" charset="2"/>
              </a:rPr>
              <a:t>is fairly flexible in terms of what kind of argument it </a:t>
            </a:r>
            <a:r>
              <a:rPr lang="en-US" b="0" dirty="0" smtClean="0">
                <a:sym typeface="Wingdings" panose="05000000000000000000" pitchFamily="2" charset="2"/>
              </a:rPr>
              <a:t>requires – but it’s wise to be consistent!</a:t>
            </a:r>
            <a:endParaRPr lang="en-US" b="0" dirty="0">
              <a:sym typeface="Wingdings" panose="05000000000000000000" pitchFamily="2" charset="2"/>
            </a:endParaRPr>
          </a:p>
          <a:p>
            <a:pPr marL="800100" lvl="1" indent="-342900">
              <a:buClrTx/>
              <a:buFont typeface="Wingdings" panose="05000000000000000000" pitchFamily="2" charset="2"/>
              <a:buChar char="§"/>
            </a:pPr>
            <a:r>
              <a:rPr lang="en-US" b="0" dirty="0" smtClean="0">
                <a:sym typeface="Wingdings" panose="05000000000000000000" pitchFamily="2" charset="2"/>
              </a:rPr>
              <a:t>Use </a:t>
            </a:r>
            <a:r>
              <a:rPr lang="en-US" b="0" dirty="0">
                <a:sym typeface="Wingdings" panose="05000000000000000000" pitchFamily="2" charset="2"/>
              </a:rPr>
              <a:t>an argument that is a </a:t>
            </a:r>
            <a:r>
              <a:rPr lang="en-US" b="0" dirty="0" smtClean="0">
                <a:sym typeface="Wingdings" panose="05000000000000000000" pitchFamily="2" charset="2"/>
              </a:rPr>
              <a:t>character vector where each element has the </a:t>
            </a:r>
            <a:r>
              <a:rPr lang="en-US" b="0" dirty="0">
                <a:sym typeface="Wingdings" panose="05000000000000000000" pitchFamily="2" charset="2"/>
              </a:rPr>
              <a:t>following format: 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“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dd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-mm-</a:t>
            </a:r>
            <a:r>
              <a:rPr lang="en-US" b="0" dirty="0" err="1">
                <a:solidFill>
                  <a:srgbClr val="7030A0"/>
                </a:solidFill>
                <a:sym typeface="Wingdings" panose="05000000000000000000" pitchFamily="2" charset="2"/>
              </a:rPr>
              <a:t>yyyy</a:t>
            </a:r>
            <a:r>
              <a:rPr lang="en-US" b="0" dirty="0">
                <a:solidFill>
                  <a:srgbClr val="7030A0"/>
                </a:solidFill>
                <a:sym typeface="Wingdings" panose="05000000000000000000" pitchFamily="2" charset="2"/>
              </a:rPr>
              <a:t>”</a:t>
            </a:r>
          </a:p>
          <a:p>
            <a:pPr lvl="1" indent="0">
              <a:buNone/>
            </a:pPr>
            <a:endParaRPr lang="en-US" dirty="0">
              <a:solidFill>
                <a:srgbClr val="7030A0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CA" i="1" dirty="0" smtClean="0"/>
              <a:t>Alternatively:</a:t>
            </a:r>
            <a:r>
              <a:rPr lang="en-CA" b="0" dirty="0" smtClean="0"/>
              <a:t> Nest all of these steps into a single line of code!</a:t>
            </a:r>
            <a:endParaRPr lang="en-CA" b="0" dirty="0"/>
          </a:p>
          <a:p>
            <a:pPr algn="ctr"/>
            <a:r>
              <a:rPr lang="en-CA" sz="15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mydates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(paste(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mydata$day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mydata$month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sep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=“-”))</a:t>
            </a:r>
            <a:endParaRPr lang="en-CA" sz="15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52800"/>
            <a:ext cx="7010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b="1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lubridate</a:t>
            </a:r>
            <a:r>
              <a:rPr lang="en-CA" b="1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::</a:t>
            </a:r>
            <a:r>
              <a:rPr lang="en-CA" b="1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dmy</a:t>
            </a:r>
            <a:r>
              <a:rPr lang="en-CA" b="1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endParaRPr lang="en-CA" b="1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0" y="4229100"/>
            <a:ext cx="7620000" cy="2133600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Exercise </a:t>
            </a:r>
            <a:r>
              <a:rPr lang="en-US" sz="1600" dirty="0" smtClean="0"/>
              <a:t>3: </a:t>
            </a:r>
            <a:r>
              <a:rPr lang="en-US" sz="1600" i="1" dirty="0" smtClean="0"/>
              <a:t>Formatting Date Time</a:t>
            </a:r>
          </a:p>
          <a:p>
            <a:r>
              <a:rPr lang="en-CA" sz="1500" b="0" dirty="0" smtClean="0"/>
              <a:t>Use 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dmy_hms</a:t>
            </a:r>
            <a:r>
              <a:rPr lang="en-CA" sz="15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CA" sz="1500" b="0" dirty="0"/>
              <a:t> to create a column in </a:t>
            </a:r>
            <a:r>
              <a:rPr lang="en-CA" sz="1500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CA" sz="1500" b="0" dirty="0" smtClean="0"/>
              <a:t> </a:t>
            </a:r>
            <a:r>
              <a:rPr lang="en-CA" sz="1500" b="0" dirty="0"/>
              <a:t>called </a:t>
            </a:r>
            <a:r>
              <a:rPr lang="en-CA" sz="15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datetime</a:t>
            </a:r>
            <a:r>
              <a:rPr lang="en-CA" sz="1500" b="0" dirty="0"/>
              <a:t> that contains both date and time information</a:t>
            </a:r>
            <a:r>
              <a:rPr lang="en-CA" sz="1500" b="0" dirty="0" smtClean="0"/>
              <a:t>.</a:t>
            </a:r>
          </a:p>
          <a:p>
            <a:endParaRPr lang="en-CA" sz="1500" dirty="0"/>
          </a:p>
          <a:p>
            <a:r>
              <a:rPr lang="en-US" sz="1000" b="0" i="1" dirty="0" smtClean="0">
                <a:sym typeface="Wingdings" panose="05000000000000000000" pitchFamily="2" charset="2"/>
              </a:rPr>
              <a:t>Note</a:t>
            </a:r>
            <a:r>
              <a:rPr lang="en-US" sz="1000" b="0" i="1" dirty="0">
                <a:sym typeface="Wingdings" panose="05000000000000000000" pitchFamily="2" charset="2"/>
              </a:rPr>
              <a:t>:</a:t>
            </a:r>
            <a:r>
              <a:rPr lang="en-US" sz="1000" b="0" dirty="0">
                <a:sym typeface="Wingdings" panose="05000000000000000000" pitchFamily="2" charset="2"/>
              </a:rPr>
              <a:t> If R experiences an error, it will stop running the piece of code, and report the error to you. If you receive a warning, it means that the code ran successfully, but you need to check the warning using </a:t>
            </a:r>
            <a:r>
              <a:rPr lang="en-US" sz="1000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warning()</a:t>
            </a:r>
            <a:r>
              <a:rPr lang="en-US" sz="1000" b="0" dirty="0">
                <a:sym typeface="Wingdings" panose="05000000000000000000" pitchFamily="2" charset="2"/>
              </a:rPr>
              <a:t> to be sure it ran correctly.</a:t>
            </a:r>
          </a:p>
          <a:p>
            <a:r>
              <a:rPr lang="en-US" sz="1000" b="0" dirty="0">
                <a:sym typeface="Wingdings" panose="05000000000000000000" pitchFamily="2" charset="2"/>
              </a:rPr>
              <a:t>When using </a:t>
            </a:r>
            <a:r>
              <a:rPr lang="en-US" sz="1000" b="0" dirty="0" err="1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</a:t>
            </a:r>
            <a:r>
              <a:rPr lang="en-US" sz="1000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sz="1000" b="0" dirty="0">
                <a:sym typeface="Wingdings" panose="05000000000000000000" pitchFamily="2" charset="2"/>
              </a:rPr>
              <a:t> or </a:t>
            </a:r>
            <a:r>
              <a:rPr lang="en-US" sz="1000" b="0" dirty="0" err="1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dmy_hms</a:t>
            </a:r>
            <a:r>
              <a:rPr lang="en-US" sz="1000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()</a:t>
            </a:r>
            <a:r>
              <a:rPr lang="en-US" sz="1000" b="0" dirty="0">
                <a:sym typeface="Wingdings" panose="05000000000000000000" pitchFamily="2" charset="2"/>
              </a:rPr>
              <a:t> you may see a warning </a:t>
            </a:r>
            <a:r>
              <a:rPr lang="en-US" sz="1000" b="0" dirty="0">
                <a:solidFill>
                  <a:schemeClr val="tx2"/>
                </a:solidFill>
                <a:latin typeface="Lucida Sans Typewriter" panose="020B0509030504030204" pitchFamily="49" charset="0"/>
                <a:sym typeface="Wingdings" panose="05000000000000000000" pitchFamily="2" charset="2"/>
              </a:rPr>
              <a:t>“___failed to parse”</a:t>
            </a:r>
            <a:r>
              <a:rPr lang="en-US" sz="1000" b="0" dirty="0">
                <a:sym typeface="Wingdings" panose="05000000000000000000" pitchFamily="2" charset="2"/>
              </a:rPr>
              <a:t>. This means that somewhere in your dataset a portion of your date (day, month, etc.) was missing and the overall date becomes NA.</a:t>
            </a:r>
          </a:p>
          <a:p>
            <a:endParaRPr lang="en-CA" sz="1500" dirty="0">
              <a:solidFill>
                <a:schemeClr val="tx2"/>
              </a:solidFill>
            </a:endParaRPr>
          </a:p>
          <a:p>
            <a:endParaRPr lang="en-CA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2999"/>
            <a:ext cx="8458200" cy="5407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Data analysis often begins with generating summary statistics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0" dirty="0"/>
              <a:t>There are many simple ways to summarize your data!</a:t>
            </a:r>
          </a:p>
          <a:p>
            <a:endParaRPr lang="en-US" sz="1600" b="0" dirty="0"/>
          </a:p>
          <a:p>
            <a:r>
              <a:rPr lang="en-US" sz="2100" b="0" dirty="0">
                <a:solidFill>
                  <a:srgbClr val="007635"/>
                </a:solidFill>
                <a:latin typeface="Lucida Sans Typewriter" panose="020B0509030504030204" pitchFamily="49" charset="0"/>
              </a:rPr>
              <a:t># Counts</a:t>
            </a:r>
          </a:p>
          <a:p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table(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table(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, 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)</a:t>
            </a:r>
          </a:p>
          <a:p>
            <a:endParaRPr lang="en-US" sz="2100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r>
              <a:rPr lang="en-US" sz="2100" b="0" dirty="0">
                <a:solidFill>
                  <a:srgbClr val="007635"/>
                </a:solidFill>
                <a:latin typeface="Lucida Sans Typewriter" panose="020B0509030504030204" pitchFamily="49" charset="0"/>
              </a:rPr>
              <a:t># Statistics</a:t>
            </a:r>
          </a:p>
          <a:p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library(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doBy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summaryBy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weight~year+sex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, data=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summaryBy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weight~year+sex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, data=</a:t>
            </a:r>
            <a:r>
              <a:rPr lang="en-US" sz="2100" b="0" dirty="0" err="1">
                <a:solidFill>
                  <a:schemeClr val="tx2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100" b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, FUN=min)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Each method has pros and cons, and your use will change depending on the situation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However…</a:t>
            </a: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  <a:p>
            <a:endParaRPr lang="en-US" b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</a:t>
            </a:r>
            <a:r>
              <a:rPr lang="en-CA" sz="3200" dirty="0">
                <a:solidFill>
                  <a:srgbClr val="C00000"/>
                </a:solidFill>
              </a:rPr>
              <a:t>: </a:t>
            </a:r>
            <a:r>
              <a:rPr lang="en-CA" sz="3000" dirty="0">
                <a:solidFill>
                  <a:srgbClr val="C0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2042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US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US" sz="1900" b="0" dirty="0"/>
              <a:t> is a package developed by Hadley Wickham for summarizing data in a flexible and customizable way without worrying about indexing or looping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filter()</a:t>
            </a:r>
            <a:r>
              <a:rPr lang="en-US" sz="1900" dirty="0"/>
              <a:t> simplified conditional indexing</a:t>
            </a:r>
            <a:endParaRPr lang="en-US" sz="19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select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simplified conditional indexing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stratify by a variable</a:t>
            </a:r>
            <a:endParaRPr lang="en-US" sz="1900" b="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Clr>
                <a:schemeClr val="tx1"/>
              </a:buClr>
            </a:pP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 apply flexible summary statistics</a:t>
            </a:r>
          </a:p>
          <a:p>
            <a:pPr marL="800100" lvl="1" indent="-342900">
              <a:buClr>
                <a:schemeClr val="tx1"/>
              </a:buClr>
            </a:pPr>
            <a:r>
              <a:rPr lang="en-US" sz="1900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  <a:r>
              <a:rPr lang="en-US" sz="1900" b="0" dirty="0"/>
              <a:t> “pipe”; pass results on left to functions on right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7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620000" cy="54102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Data </a:t>
            </a:r>
            <a:r>
              <a:rPr lang="en-US" dirty="0"/>
              <a:t>quality is key!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b="0" dirty="0"/>
              <a:t>Preparing a flat file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Importing data</a:t>
            </a:r>
            <a:endParaRPr lang="en-US" b="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Tips for data quality </a:t>
            </a:r>
            <a:r>
              <a:rPr lang="en-US" dirty="0" smtClean="0"/>
              <a:t>assurance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Dealing with data frames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Indexing with rows and columns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Modifying data frames in 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Efficient </a:t>
            </a:r>
            <a:r>
              <a:rPr lang="en-US" dirty="0"/>
              <a:t>data exploration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dirty="0"/>
              <a:t>Formatting dates using {</a:t>
            </a:r>
            <a:r>
              <a:rPr lang="en-US" dirty="0" err="1"/>
              <a:t>lubridate</a:t>
            </a:r>
            <a:r>
              <a:rPr lang="en-US" dirty="0"/>
              <a:t>}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b="0" dirty="0"/>
              <a:t>Summarizing data using {</a:t>
            </a:r>
            <a:r>
              <a:rPr lang="en-US" b="0" dirty="0" err="1"/>
              <a:t>dplyr</a:t>
            </a:r>
            <a:r>
              <a:rPr lang="en-US" b="0" dirty="0"/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0"/>
            <a:ext cx="8077200" cy="9140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Data wrangling in R</a:t>
            </a:r>
          </a:p>
        </p:txBody>
      </p:sp>
    </p:spTree>
    <p:extLst>
      <p:ext uri="{BB962C8B-B14F-4D97-AF65-F5344CB8AC3E}">
        <p14:creationId xmlns:p14="http://schemas.microsoft.com/office/powerpoint/2010/main" val="17755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58431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Subset 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 to look only at males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1 (indexing)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==“m”,]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2 (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filter(sex==“m”)</a:t>
            </a:r>
          </a:p>
        </p:txBody>
      </p:sp>
    </p:spTree>
    <p:extLst>
      <p:ext uri="{BB962C8B-B14F-4D97-AF65-F5344CB8AC3E}">
        <p14:creationId xmlns:p14="http://schemas.microsoft.com/office/powerpoint/2010/main" val="6341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58431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Subset 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 to only year and length columns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1 (indexing)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[,c(“year”, ”length”)]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2 (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select(year, length)</a:t>
            </a:r>
          </a:p>
        </p:txBody>
      </p:sp>
    </p:spTree>
    <p:extLst>
      <p:ext uri="{BB962C8B-B14F-4D97-AF65-F5344CB8AC3E}">
        <p14:creationId xmlns:p14="http://schemas.microsoft.com/office/powerpoint/2010/main" val="33095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sz="3000" b="1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sz="30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58431"/>
            <a:ext cx="8229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Find the mean length, by year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1 (indexing/looping)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year&lt;-unique(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for(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in year)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mlength.in&lt;-mean(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], na.rm=TRUE)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mlength.in)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table1&lt;-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data.frame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(year, </a:t>
            </a:r>
            <a:r>
              <a:rPr lang="en-US" sz="16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6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endParaRPr lang="en-US" sz="20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  <a:p>
            <a:pPr lvl="1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Option 2 (</a:t>
            </a:r>
            <a:r>
              <a:rPr lang="en-US" sz="2000" dirty="0" err="1">
                <a:solidFill>
                  <a:srgbClr val="008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200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table1&lt;-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group_by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(year)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summarise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mlength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=mean(length, na.rm=TRUE)) %&gt;%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data.frame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00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620000" cy="6172200"/>
          </a:xfrm>
          <a:ln w="5715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CA" dirty="0"/>
              <a:t>(A) Use 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CA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CA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CA" dirty="0"/>
              <a:t> to generate a summary table of the mean weights of individuals with a length greater than 10, by both sex and year, along with the standard deviation around those means</a:t>
            </a:r>
            <a:endParaRPr lang="en-CA" dirty="0">
              <a:solidFill>
                <a:schemeClr val="tx2"/>
              </a:solidFill>
            </a:endParaRPr>
          </a:p>
          <a:p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6200000">
            <a:off x="-2743200" y="3124199"/>
            <a:ext cx="6172201" cy="685799"/>
          </a:xfrm>
        </p:spPr>
        <p:txBody>
          <a:bodyPr anchor="ctr">
            <a:normAutofit/>
          </a:bodyPr>
          <a:lstStyle/>
          <a:p>
            <a:pPr algn="ctr"/>
            <a:r>
              <a:rPr lang="en-CA" sz="2500" dirty="0">
                <a:solidFill>
                  <a:schemeClr val="tx1"/>
                </a:solidFill>
              </a:rPr>
              <a:t>Exercise 2.2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905000"/>
            <a:ext cx="739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year&lt;-unique(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sex&lt;-c()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for(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in year)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for(ii in unique(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{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sex.in&lt;-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as.character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(ii)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sex&lt;-c(sex, sex.in)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x&lt;-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[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&gt;10 &amp;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                   !is.na(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mydata$length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 &amp;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                  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mydata$year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&amp;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                  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mydata$sex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==ii]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mweight.in&lt;-mean(x, na.rm=TRUE)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mweight.in)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sdweight.in&lt;-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(x, na.rm=TRUE)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&lt;-c(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sdweight.in)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  }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table2&lt;-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data.frame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(year, sex,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mweight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, </a:t>
            </a:r>
            <a:r>
              <a:rPr lang="en-US" sz="12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sdweight</a:t>
            </a:r>
            <a:r>
              <a:rPr lang="en-US" sz="12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 indent="0">
              <a:buClr>
                <a:schemeClr val="tx1"/>
              </a:buClr>
              <a:buNone/>
            </a:pPr>
            <a:endParaRPr lang="en-US" sz="1200" dirty="0">
              <a:solidFill>
                <a:srgbClr val="C0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Summary stats: </a:t>
            </a:r>
            <a:r>
              <a:rPr lang="en-CA" sz="3000" b="1" dirty="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58431"/>
            <a:ext cx="8229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Indexing / looping, 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table(),</a:t>
            </a:r>
            <a:r>
              <a:rPr lang="en-US" sz="1900" dirty="0"/>
              <a:t> 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summaryBy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sz="1900" dirty="0"/>
              <a:t>, and 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</a:t>
            </a:r>
            <a:r>
              <a:rPr lang="en-US" sz="190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dplyr</a:t>
            </a:r>
            <a:r>
              <a:rPr 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  <a:r>
              <a:rPr lang="en-US" sz="1900" dirty="0"/>
              <a:t> all have strengths and weaknesses.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You’ll likely end up using all of them at some point, depending on the circumstances.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66809"/>
              </p:ext>
            </p:extLst>
          </p:nvPr>
        </p:nvGraphicFramePr>
        <p:xfrm>
          <a:off x="1846580" y="3098800"/>
          <a:ext cx="539242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1380">
                  <a:extLst>
                    <a:ext uri="{9D8B030D-6E8A-4147-A177-3AD203B41FA5}">
                      <a16:colId xmlns="" xmlns:a16="http://schemas.microsoft.com/office/drawing/2014/main" val="2308273152"/>
                    </a:ext>
                  </a:extLst>
                </a:gridCol>
                <a:gridCol w="995680">
                  <a:extLst>
                    <a:ext uri="{9D8B030D-6E8A-4147-A177-3AD203B41FA5}">
                      <a16:colId xmlns="" xmlns:a16="http://schemas.microsoft.com/office/drawing/2014/main" val="3248164835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3317969706"/>
                    </a:ext>
                  </a:extLst>
                </a:gridCol>
                <a:gridCol w="1148080">
                  <a:extLst>
                    <a:ext uri="{9D8B030D-6E8A-4147-A177-3AD203B41FA5}">
                      <a16:colId xmlns="" xmlns:a16="http://schemas.microsoft.com/office/drawing/2014/main" val="274604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Simple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Flexible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Efficient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23891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Indexing/Looping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7838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table()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49140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/>
                        <a:t>summaryBy</a:t>
                      </a:r>
                      <a:r>
                        <a:rPr lang="en-CA" b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45013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{</a:t>
                      </a:r>
                      <a:r>
                        <a:rPr lang="en-CA" b="1" dirty="0" err="1"/>
                        <a:t>dplyr</a:t>
                      </a:r>
                      <a:r>
                        <a:rPr lang="en-CA" b="1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☺☺☺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5847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1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486400"/>
          </a:xfrm>
        </p:spPr>
        <p:txBody>
          <a:bodyPr>
            <a:noAutofit/>
          </a:bodyPr>
          <a:lstStyle/>
          <a:p>
            <a:r>
              <a:rPr lang="en-CA" dirty="0"/>
              <a:t>Avoid dealing with frustrating issues later by following some simple rules now:</a:t>
            </a:r>
            <a:endParaRPr lang="en-CA" b="0" dirty="0"/>
          </a:p>
          <a:p>
            <a:pPr marL="457200" indent="-457200">
              <a:buAutoNum type="arabicPeriod"/>
            </a:pPr>
            <a:r>
              <a:rPr lang="en-CA" b="0" dirty="0"/>
              <a:t>Single flat file </a:t>
            </a:r>
            <a:r>
              <a:rPr lang="en-CA" b="0" i="1" dirty="0"/>
              <a:t>(at least </a:t>
            </a:r>
            <a:r>
              <a:rPr lang="en-CA" b="0" i="1" dirty="0" smtClean="0"/>
              <a:t>for now…)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b="0" dirty="0" smtClean="0"/>
              <a:t>Everything </a:t>
            </a:r>
            <a:r>
              <a:rPr lang="en-CA" b="0" dirty="0"/>
              <a:t>lowercase </a:t>
            </a:r>
            <a:r>
              <a:rPr lang="en-CA" b="0" dirty="0" smtClean="0"/>
              <a:t>with </a:t>
            </a:r>
            <a:r>
              <a:rPr lang="en-CA" b="0" dirty="0"/>
              <a:t>no punctuation</a:t>
            </a:r>
          </a:p>
          <a:p>
            <a:pPr marL="457200" indent="-457200">
              <a:buAutoNum type="arabicPeriod"/>
            </a:pPr>
            <a:r>
              <a:rPr lang="en-CA" b="0" dirty="0" smtClean="0"/>
              <a:t>Each </a:t>
            </a:r>
            <a:r>
              <a:rPr lang="en-CA" b="0" dirty="0"/>
              <a:t>column uniquely and simply named</a:t>
            </a:r>
          </a:p>
          <a:p>
            <a:pPr marL="457200" indent="-457200">
              <a:buAutoNum type="arabicPeriod"/>
            </a:pPr>
            <a:r>
              <a:rPr lang="en-CA" b="0" dirty="0"/>
              <a:t>Individual column for each component of </a:t>
            </a:r>
            <a:r>
              <a:rPr lang="en-CA" b="0" dirty="0" smtClean="0"/>
              <a:t>date/time</a:t>
            </a:r>
          </a:p>
          <a:p>
            <a:pPr marL="457200" indent="-457200">
              <a:buAutoNum type="arabicPeriod" startAt="5"/>
            </a:pPr>
            <a:r>
              <a:rPr lang="en-CA" b="0" dirty="0" smtClean="0"/>
              <a:t>No </a:t>
            </a:r>
            <a:r>
              <a:rPr lang="en-CA" b="0" dirty="0"/>
              <a:t>data? Leave it blank or use NA … but be consistent</a:t>
            </a:r>
            <a:r>
              <a:rPr lang="en-CA" b="0" dirty="0" smtClean="0"/>
              <a:t>!</a:t>
            </a:r>
          </a:p>
          <a:p>
            <a:pPr marL="457200" indent="-457200">
              <a:buFont typeface="Arial" pitchFamily="34" charset="0"/>
              <a:buAutoNum type="arabicPeriod" startAt="5"/>
            </a:pPr>
            <a:r>
              <a:rPr lang="en-CA" b="0" dirty="0"/>
              <a:t>Create a variable </a:t>
            </a:r>
            <a:r>
              <a:rPr lang="en-CA" b="0" dirty="0" smtClean="0"/>
              <a:t>key</a:t>
            </a:r>
          </a:p>
          <a:p>
            <a:pPr marL="457200" indent="-457200">
              <a:buFont typeface="Arial" pitchFamily="34" charset="0"/>
              <a:buAutoNum type="arabicPeriod" startAt="5"/>
            </a:pPr>
            <a:r>
              <a:rPr lang="en-CA" b="0" dirty="0"/>
              <a:t>Save as a .txt or .</a:t>
            </a:r>
            <a:r>
              <a:rPr lang="en-CA" b="0" dirty="0" smtClean="0"/>
              <a:t>csv</a:t>
            </a:r>
            <a:endParaRPr lang="en-CA" b="0" dirty="0"/>
          </a:p>
          <a:p>
            <a:endParaRPr lang="en-CA" b="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0"/>
            <a:ext cx="8077200" cy="9140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Best Practices: Spreadsheets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32858"/>
            <a:ext cx="8077200" cy="60960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What’s wrong with this data sheet?</a:t>
            </a:r>
            <a:endParaRPr lang="en-CA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9831"/>
            <a:ext cx="4943475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Spreadsheet organization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9831"/>
            <a:ext cx="4943475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334000" y="1882408"/>
            <a:ext cx="3415375" cy="4114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site should be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remove capitals and punctuation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each column needs unique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calculations included in flat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units included in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date components should be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missing data should be blank or NA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8600" y="1232858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mtClean="0"/>
              <a:t>What’s wrong with this data sheet?</a:t>
            </a:r>
            <a:endParaRPr lang="en-CA" b="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Spreadsheet organization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9831"/>
            <a:ext cx="4943475" cy="468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667000"/>
            <a:ext cx="3543300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4724400" y="4495800"/>
            <a:ext cx="838200" cy="533400"/>
          </a:xfrm>
          <a:prstGeom prst="rightArrow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28600" y="1232858"/>
            <a:ext cx="8077200" cy="609600"/>
          </a:xfrm>
        </p:spPr>
        <p:txBody>
          <a:bodyPr>
            <a:noAutofit/>
          </a:bodyPr>
          <a:lstStyle/>
          <a:p>
            <a:pPr algn="ctr"/>
            <a:r>
              <a:rPr lang="en-CA" dirty="0" smtClean="0"/>
              <a:t>What’s wrong with this data sheet?</a:t>
            </a:r>
            <a:endParaRPr lang="en-CA" b="0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C00000"/>
                </a:solidFill>
              </a:rPr>
              <a:t>Spreadsheet organization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3428999"/>
            <a:ext cx="2971800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9530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CA" b="0" dirty="0"/>
              <a:t>Separate columns for each date and time component</a:t>
            </a:r>
          </a:p>
          <a:p>
            <a:pPr marL="457200" indent="-457200">
              <a:buAutoNum type="arabicPeriod"/>
            </a:pPr>
            <a:r>
              <a:rPr lang="en-CA" b="0" dirty="0"/>
              <a:t>Store as numeric values</a:t>
            </a:r>
          </a:p>
          <a:p>
            <a:endParaRPr lang="en-CA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323975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429000"/>
            <a:ext cx="2324100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/>
          <p:cNvSpPr/>
          <p:nvPr/>
        </p:nvSpPr>
        <p:spPr>
          <a:xfrm>
            <a:off x="2101596" y="4267200"/>
            <a:ext cx="597408" cy="96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4584192" y="4267200"/>
            <a:ext cx="597408" cy="96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8600" y="0"/>
            <a:ext cx="8077200" cy="9140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Best Practices: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dates &amp; times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2321" cy="9902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Working directory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447800"/>
            <a:ext cx="8153400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dirty="0"/>
              <a:t>The working directory is the location (folder) that R is going to communicate with when importing files, exporting figures, etc.</a:t>
            </a:r>
          </a:p>
          <a:p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getwd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()</a:t>
            </a:r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 # 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Prints your current working 			    directory; no arguments needed</a:t>
            </a:r>
          </a:p>
          <a:p>
            <a:endParaRPr lang="en-US" b="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	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setwd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(</a:t>
            </a:r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dir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)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Defines </a:t>
            </a:r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your 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working directory; 			 </a:t>
            </a:r>
            <a:r>
              <a:rPr lang="en-US" b="0" dirty="0" err="1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dir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 argument needed</a:t>
            </a:r>
            <a:endParaRPr lang="en-US" b="0" dirty="0">
              <a:solidFill>
                <a:srgbClr val="008000"/>
              </a:solidFill>
              <a:latin typeface="Lucida Sans Typewriter" panose="020B0509030504030204" pitchFamily="49" charset="0"/>
            </a:endParaRPr>
          </a:p>
          <a:p>
            <a:endParaRPr lang="en-US" b="0" dirty="0" smtClean="0">
              <a:solidFill>
                <a:srgbClr val="008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6417" y="4419600"/>
            <a:ext cx="8250383" cy="838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0" dirty="0" smtClean="0"/>
              <a:t>the path to the directory (folder) that you want R to communicate with, as a character string (quotes)</a:t>
            </a:r>
            <a:endParaRPr lang="en-US" b="0" dirty="0" smtClean="0">
              <a:solidFill>
                <a:srgbClr val="008000"/>
              </a:solidFill>
              <a:latin typeface="Lucida Sans Typewriter" panose="020B05090305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000" y="3860006"/>
            <a:ext cx="9525" cy="50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5435203"/>
            <a:ext cx="7668953" cy="5595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008000"/>
                </a:solidFill>
                <a:latin typeface="Lucida Sans Typewriter" panose="020B0509030504030204" pitchFamily="49" charset="0"/>
              </a:rPr>
              <a:t># 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Example: defines my working directory to be a folder on my Desktop called </a:t>
            </a:r>
            <a:r>
              <a:rPr lang="en-US" b="0" dirty="0" err="1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RBarMUN</a:t>
            </a:r>
            <a:r>
              <a:rPr lang="en-US" b="0" dirty="0" smtClean="0">
                <a:solidFill>
                  <a:srgbClr val="008000"/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n-CA" b="0" dirty="0" err="1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setwd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(“C:/Users/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danie</a:t>
            </a:r>
            <a:r>
              <a:rPr lang="en-CA" b="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/Desktop/</a:t>
            </a:r>
            <a:r>
              <a:rPr lang="en-CA" b="0" dirty="0" err="1">
                <a:solidFill>
                  <a:srgbClr val="C00000"/>
                </a:solidFill>
                <a:latin typeface="Lucida Sans Typewriter" panose="020B0509030504030204" pitchFamily="49" charset="0"/>
              </a:rPr>
              <a:t>RBarMUN</a:t>
            </a:r>
            <a:r>
              <a:rPr lang="en-CA" b="0" dirty="0" smtClean="0">
                <a:solidFill>
                  <a:srgbClr val="C00000"/>
                </a:solidFill>
                <a:latin typeface="Lucida Sans Typewriter" panose="020B0509030504030204" pitchFamily="49" charset="0"/>
              </a:rPr>
              <a:t>”) </a:t>
            </a:r>
            <a:endParaRPr lang="en-US" b="0" dirty="0" smtClean="0">
              <a:solidFill>
                <a:srgbClr val="008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3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26273</TotalTime>
  <Words>2305</Words>
  <Application>Microsoft Office PowerPoint</Application>
  <PresentationFormat>On-screen Show (4:3)</PresentationFormat>
  <Paragraphs>358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Lucida Sans Typewriter</vt:lpstr>
      <vt:lpstr>Wingdings</vt:lpstr>
      <vt:lpstr>Essential</vt:lpstr>
      <vt:lpstr>PowerPoint Presentation</vt:lpstr>
      <vt:lpstr>workshop Resources</vt:lpstr>
      <vt:lpstr>PowerPoint Presentation</vt:lpstr>
      <vt:lpstr>PowerPoint Presentation</vt:lpstr>
      <vt:lpstr>Spreadsheet organization</vt:lpstr>
      <vt:lpstr>Spreadsheet organization</vt:lpstr>
      <vt:lpstr>Spreadsheet organization</vt:lpstr>
      <vt:lpstr>PowerPoint Presentation</vt:lpstr>
      <vt:lpstr>Working directory</vt:lpstr>
      <vt:lpstr>Getting started</vt:lpstr>
      <vt:lpstr>Problems importing data</vt:lpstr>
      <vt:lpstr>Problems importing data</vt:lpstr>
      <vt:lpstr>Data Quality / Exploration</vt:lpstr>
      <vt:lpstr>Common data issues</vt:lpstr>
      <vt:lpstr>Common data issues</vt:lpstr>
      <vt:lpstr>Notes about data frames</vt:lpstr>
      <vt:lpstr>1. each column is a vector</vt:lpstr>
      <vt:lpstr>Common data issues</vt:lpstr>
      <vt:lpstr>1. each column is a vector</vt:lpstr>
      <vt:lpstr>Notes about data frames</vt:lpstr>
      <vt:lpstr>2. Data frames are 2d</vt:lpstr>
      <vt:lpstr>2. Data frames are 2d</vt:lpstr>
      <vt:lpstr>Modifying data frames</vt:lpstr>
      <vt:lpstr>Formatting Dates {lubridate}</vt:lpstr>
      <vt:lpstr>lubridate::dmy()</vt:lpstr>
      <vt:lpstr>lubridate::dmy()</vt:lpstr>
      <vt:lpstr>lubridate::dmy()</vt:lpstr>
      <vt:lpstr>Summary Stats: methods</vt:lpstr>
      <vt:lpstr>Summary stats: {dplyr}</vt:lpstr>
      <vt:lpstr>Summary stats: {dplyr}</vt:lpstr>
      <vt:lpstr>Summary stats: {dplyr}</vt:lpstr>
      <vt:lpstr>Summary stats: {dplyr}</vt:lpstr>
      <vt:lpstr>Exercise 2.2</vt:lpstr>
      <vt:lpstr>Summary stats: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Danielle Quinn</cp:lastModifiedBy>
  <cp:revision>446</cp:revision>
  <dcterms:created xsi:type="dcterms:W3CDTF">2012-03-27T11:09:44Z</dcterms:created>
  <dcterms:modified xsi:type="dcterms:W3CDTF">2017-06-05T06:44:46Z</dcterms:modified>
</cp:coreProperties>
</file>