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1" r:id="rId1"/>
  </p:sldMasterIdLst>
  <p:notesMasterIdLst>
    <p:notesMasterId r:id="rId7"/>
  </p:notesMasterIdLst>
  <p:sldIdLst>
    <p:sldId id="256" r:id="rId2"/>
    <p:sldId id="257" r:id="rId3"/>
    <p:sldId id="258" r:id="rId4"/>
    <p:sldId id="262" r:id="rId5"/>
    <p:sldId id="263"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81748" autoAdjust="0"/>
  </p:normalViewPr>
  <p:slideViewPr>
    <p:cSldViewPr snapToGrid="0">
      <p:cViewPr varScale="1">
        <p:scale>
          <a:sx n="73" d="100"/>
          <a:sy n="73" d="100"/>
        </p:scale>
        <p:origin x="60"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D02DC-E52E-446D-A7B2-A6633DD198AC}" type="datetimeFigureOut">
              <a:rPr lang="en-CA" smtClean="0"/>
              <a:t>2017-10-19</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A0AB52-3C89-4129-9ADC-817EA3D3975D}" type="slidenum">
              <a:rPr lang="en-CA" smtClean="0"/>
              <a:t>‹#›</a:t>
            </a:fld>
            <a:endParaRPr lang="en-CA"/>
          </a:p>
        </p:txBody>
      </p:sp>
    </p:spTree>
    <p:extLst>
      <p:ext uri="{BB962C8B-B14F-4D97-AF65-F5344CB8AC3E}">
        <p14:creationId xmlns:p14="http://schemas.microsoft.com/office/powerpoint/2010/main" val="2358384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Spreadsheet programs are very useful graphical interfaces for designing data tables and handling very basic data quality control functions. Spreadsheets are good for data entry. It’s important to think about data organization when setting up spreadsheets</a:t>
            </a:r>
            <a:r>
              <a:rPr lang="en-CA" sz="1200" kern="1200" dirty="0" smtClean="0">
                <a:solidFill>
                  <a:schemeClr val="tx1"/>
                </a:solidFill>
                <a:effectLst/>
                <a:latin typeface="+mn-lt"/>
                <a:ea typeface="+mn-ea"/>
                <a:cs typeface="+mn-cs"/>
              </a:rPr>
              <a:t>.</a:t>
            </a:r>
            <a:endParaRPr lang="en-CA"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2A0AB52-3C89-4129-9ADC-817EA3D3975D}" type="slidenum">
              <a:rPr lang="en-CA" smtClean="0"/>
              <a:t>2</a:t>
            </a:fld>
            <a:endParaRPr lang="en-CA"/>
          </a:p>
        </p:txBody>
      </p:sp>
    </p:spTree>
    <p:extLst>
      <p:ext uri="{BB962C8B-B14F-4D97-AF65-F5344CB8AC3E}">
        <p14:creationId xmlns:p14="http://schemas.microsoft.com/office/powerpoint/2010/main" val="1435997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The most common mistake made it treating spreadsheet programs like lab notebooks; that is, relying on context or the spatial layout of data and fields to convey information. We have to instead set up our spreadsheet in a way that the computer can “understand” it – and computers are very literal. That’s why it’s so important to set up well-formatted spreadsheets even before you start entering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&lt; </a:t>
            </a:r>
            <a:r>
              <a:rPr lang="en-CA" sz="1200" kern="1200" baseline="0" dirty="0" smtClean="0">
                <a:solidFill>
                  <a:schemeClr val="tx1"/>
                </a:solidFill>
                <a:effectLst/>
                <a:latin typeface="+mn-lt"/>
                <a:ea typeface="+mn-ea"/>
                <a:cs typeface="+mn-cs"/>
              </a:rPr>
              <a:t>file organization system &gt;</a:t>
            </a:r>
            <a:endParaRPr lang="en-CA"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2A0AB52-3C89-4129-9ADC-817EA3D3975D}" type="slidenum">
              <a:rPr lang="en-CA" smtClean="0"/>
              <a:t>3</a:t>
            </a:fld>
            <a:endParaRPr lang="en-CA"/>
          </a:p>
        </p:txBody>
      </p:sp>
    </p:spTree>
    <p:extLst>
      <p:ext uri="{BB962C8B-B14F-4D97-AF65-F5344CB8AC3E}">
        <p14:creationId xmlns:p14="http://schemas.microsoft.com/office/powerpoint/2010/main" val="2339391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Draws false associations between things because the</a:t>
            </a:r>
            <a:r>
              <a:rPr lang="en-CA" baseline="0" dirty="0" smtClean="0"/>
              <a:t> computer reads each row as a single observation</a:t>
            </a:r>
          </a:p>
          <a:p>
            <a:pPr marL="228600" indent="-228600">
              <a:buAutoNum type="arabicPeriod"/>
            </a:pPr>
            <a:r>
              <a:rPr lang="en-CA" baseline="0" dirty="0" smtClean="0"/>
              <a:t>Mask the connections in the data, more likely to accidently add inconsistencies, extra work to link them</a:t>
            </a:r>
          </a:p>
          <a:p>
            <a:pPr marL="228600" indent="-228600">
              <a:buAutoNum type="arabicPeriod"/>
            </a:pPr>
            <a:r>
              <a:rPr lang="en-CA" baseline="0" dirty="0" smtClean="0"/>
              <a:t>Difference between zero and not measured</a:t>
            </a:r>
          </a:p>
          <a:p>
            <a:pPr marL="228600" indent="-228600">
              <a:buAutoNum type="arabicPeriod"/>
            </a:pPr>
            <a:r>
              <a:rPr lang="en-CA" baseline="0" dirty="0" smtClean="0"/>
              <a:t>This information isn’t stored universally; instead, create a new variable</a:t>
            </a:r>
          </a:p>
          <a:p>
            <a:pPr marL="228600" indent="-228600">
              <a:buAutoNum type="arabicPeriod"/>
            </a:pPr>
            <a:r>
              <a:rPr lang="en-CA" baseline="0" dirty="0" smtClean="0"/>
              <a:t>No spaces, no symbols, don’t start with a number</a:t>
            </a:r>
          </a:p>
          <a:p>
            <a:pPr marL="228600" indent="-228600">
              <a:buAutoNum type="arabicPeriod"/>
            </a:pPr>
            <a:r>
              <a:rPr lang="en-CA" baseline="0" dirty="0" smtClean="0"/>
              <a:t>No punctuation, especially commas</a:t>
            </a:r>
            <a:r>
              <a:rPr lang="en-CA" baseline="0" dirty="0" smtClean="0"/>
              <a:t>!!</a:t>
            </a:r>
            <a:endParaRPr lang="en-CA" baseline="0" dirty="0" smtClean="0"/>
          </a:p>
        </p:txBody>
      </p:sp>
      <p:sp>
        <p:nvSpPr>
          <p:cNvPr id="4" name="Slide Number Placeholder 3"/>
          <p:cNvSpPr>
            <a:spLocks noGrp="1"/>
          </p:cNvSpPr>
          <p:nvPr>
            <p:ph type="sldNum" sz="quarter" idx="10"/>
          </p:nvPr>
        </p:nvSpPr>
        <p:spPr/>
        <p:txBody>
          <a:bodyPr/>
          <a:lstStyle/>
          <a:p>
            <a:fld id="{B2A0AB52-3C89-4129-9ADC-817EA3D3975D}" type="slidenum">
              <a:rPr lang="en-CA" smtClean="0"/>
              <a:t>4</a:t>
            </a:fld>
            <a:endParaRPr lang="en-CA"/>
          </a:p>
        </p:txBody>
      </p:sp>
    </p:spTree>
    <p:extLst>
      <p:ext uri="{BB962C8B-B14F-4D97-AF65-F5344CB8AC3E}">
        <p14:creationId xmlns:p14="http://schemas.microsoft.com/office/powerpoint/2010/main" val="787992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2A0AB52-3C89-4129-9ADC-817EA3D3975D}" type="slidenum">
              <a:rPr lang="en-CA" smtClean="0"/>
              <a:t>5</a:t>
            </a:fld>
            <a:endParaRPr lang="en-CA"/>
          </a:p>
        </p:txBody>
      </p:sp>
    </p:spTree>
    <p:extLst>
      <p:ext uri="{BB962C8B-B14F-4D97-AF65-F5344CB8AC3E}">
        <p14:creationId xmlns:p14="http://schemas.microsoft.com/office/powerpoint/2010/main" val="3577370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08B9EBBA-996F-894A-B54A-D6246ED52CEA}" type="datetimeFigureOut">
              <a:rPr lang="en-US" smtClean="0"/>
              <a:pPr/>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6021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6C52C72-DE31-F449-A4ED-4C594FD91407}" type="datetimeFigureOut">
              <a:rPr lang="en-US" smtClean="0"/>
              <a:pPr/>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482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D62726E-379B-B349-9EED-81ED093FA806}" type="datetimeFigureOut">
              <a:rPr lang="en-US" smtClean="0"/>
              <a:pPr/>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132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B3A1323-8D79-1946-B0D7-40001CF92E9D}" type="datetimeFigureOut">
              <a:rPr lang="en-US" smtClean="0"/>
              <a:pPr/>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690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7359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7302355-E14B-8545-A8F8-0FE83CC9D524}" type="datetimeFigureOut">
              <a:rPr lang="en-US" smtClean="0"/>
              <a:pPr/>
              <a:t>10/19/2017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5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02640F58-564D-2B4F-AE67-E407BA4FCF45}" type="datetimeFigureOut">
              <a:rPr lang="en-US" smtClean="0"/>
              <a:pPr/>
              <a:t>10/19/2017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715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F13A34C8-038E-2045-AF43-DF7DBB8E0E9E}" type="datetimeFigureOut">
              <a:rPr lang="en-US" smtClean="0"/>
              <a:pPr/>
              <a:t>10/19/2017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430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3459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10/19/2017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286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10/19/2017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6977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9B482E8-6E0E-1B4F-B1FD-C69DB9E858D9}" type="datetimeFigureOut">
              <a:rPr lang="en-US" smtClean="0"/>
              <a:pPr/>
              <a:t>10/19/2017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6511146"/>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sz="6000" b="1" dirty="0" smtClean="0">
                <a:latin typeface="Century Gothic" panose="020B0502020202020204" pitchFamily="34" charset="0"/>
              </a:rPr>
              <a:t>Moving Beyond the Basics in R</a:t>
            </a:r>
            <a:endParaRPr lang="en-CA" sz="6000" b="1" dirty="0">
              <a:latin typeface="Century Gothic" panose="020B0502020202020204" pitchFamily="34" charset="0"/>
            </a:endParaRPr>
          </a:p>
        </p:txBody>
      </p:sp>
      <p:sp>
        <p:nvSpPr>
          <p:cNvPr id="3" name="Subtitle 2"/>
          <p:cNvSpPr>
            <a:spLocks noGrp="1"/>
          </p:cNvSpPr>
          <p:nvPr>
            <p:ph type="subTitle" idx="1"/>
          </p:nvPr>
        </p:nvSpPr>
        <p:spPr>
          <a:xfrm>
            <a:off x="1143000" y="4075610"/>
            <a:ext cx="6858000" cy="1182189"/>
          </a:xfrm>
        </p:spPr>
        <p:txBody>
          <a:bodyPr/>
          <a:lstStyle/>
          <a:p>
            <a:r>
              <a:rPr lang="en-CA" dirty="0" smtClean="0"/>
              <a:t>Danielle Quinn</a:t>
            </a:r>
          </a:p>
          <a:p>
            <a:r>
              <a:rPr lang="en-CA" dirty="0" smtClean="0"/>
              <a:t>danielle.quinn@mun.ca</a:t>
            </a:r>
            <a:endParaRPr lang="en-CA" dirty="0"/>
          </a:p>
        </p:txBody>
      </p:sp>
    </p:spTree>
    <p:extLst>
      <p:ext uri="{BB962C8B-B14F-4D97-AF65-F5344CB8AC3E}">
        <p14:creationId xmlns:p14="http://schemas.microsoft.com/office/powerpoint/2010/main" val="305863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336" y="1423217"/>
            <a:ext cx="7886700" cy="1325563"/>
          </a:xfrm>
        </p:spPr>
        <p:txBody>
          <a:bodyPr>
            <a:noAutofit/>
          </a:bodyPr>
          <a:lstStyle/>
          <a:p>
            <a:pPr algn="ctr"/>
            <a:r>
              <a:rPr lang="en-CA" sz="4500" b="1" dirty="0" smtClean="0">
                <a:latin typeface="Century Gothic" panose="020B0502020202020204" pitchFamily="34" charset="0"/>
              </a:rPr>
              <a:t>Good data organization is the foundation of any research project.</a:t>
            </a:r>
            <a:endParaRPr lang="en-CA" sz="4500" b="1" dirty="0">
              <a:latin typeface="Century Gothic" panose="020B0502020202020204" pitchFamily="34" charset="0"/>
            </a:endParaRPr>
          </a:p>
        </p:txBody>
      </p:sp>
    </p:spTree>
    <p:extLst>
      <p:ext uri="{BB962C8B-B14F-4D97-AF65-F5344CB8AC3E}">
        <p14:creationId xmlns:p14="http://schemas.microsoft.com/office/powerpoint/2010/main" val="396123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323"/>
            <a:ext cx="9144000" cy="1325563"/>
          </a:xfrm>
          <a:noFill/>
        </p:spPr>
        <p:txBody>
          <a:bodyPr>
            <a:normAutofit/>
          </a:bodyPr>
          <a:lstStyle/>
          <a:p>
            <a:pPr algn="ctr"/>
            <a:r>
              <a:rPr lang="en-CA" sz="3500" b="1" dirty="0" smtClean="0">
                <a:latin typeface="Century Gothic" panose="020B0502020202020204" pitchFamily="34" charset="0"/>
              </a:rPr>
              <a:t>Rules Of Using Spreadsheet Programs</a:t>
            </a:r>
            <a:endParaRPr lang="en-CA" sz="3500" b="1" dirty="0">
              <a:latin typeface="Century Gothic" panose="020B0502020202020204" pitchFamily="34" charset="0"/>
            </a:endParaRPr>
          </a:p>
        </p:txBody>
      </p:sp>
      <p:sp>
        <p:nvSpPr>
          <p:cNvPr id="4" name="Title 1"/>
          <p:cNvSpPr txBox="1">
            <a:spLocks/>
          </p:cNvSpPr>
          <p:nvPr/>
        </p:nvSpPr>
        <p:spPr>
          <a:xfrm>
            <a:off x="640080" y="1711232"/>
            <a:ext cx="7929155" cy="4637314"/>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457200" indent="-457200">
              <a:buAutoNum type="arabicPeriod"/>
            </a:pPr>
            <a:r>
              <a:rPr lang="en-CA" sz="3000" dirty="0" smtClean="0">
                <a:latin typeface="Century Gothic" panose="020B0502020202020204" pitchFamily="34" charset="0"/>
              </a:rPr>
              <a:t>Put all your variables in columns</a:t>
            </a:r>
          </a:p>
          <a:p>
            <a:pPr marL="457200" indent="-457200">
              <a:buAutoNum type="arabicPeriod"/>
            </a:pPr>
            <a:endParaRPr lang="en-CA" sz="3000" dirty="0" smtClean="0">
              <a:latin typeface="Century Gothic" panose="020B0502020202020204" pitchFamily="34" charset="0"/>
            </a:endParaRPr>
          </a:p>
          <a:p>
            <a:pPr marL="457200" indent="-457200">
              <a:buAutoNum type="arabicPeriod"/>
            </a:pPr>
            <a:r>
              <a:rPr lang="en-CA" sz="3000" dirty="0" smtClean="0">
                <a:latin typeface="Century Gothic" panose="020B0502020202020204" pitchFamily="34" charset="0"/>
              </a:rPr>
              <a:t>Put each observation in its own row</a:t>
            </a:r>
          </a:p>
          <a:p>
            <a:pPr marL="457200" indent="-457200">
              <a:buAutoNum type="arabicPeriod"/>
            </a:pPr>
            <a:endParaRPr lang="en-CA" sz="3000" dirty="0" smtClean="0">
              <a:latin typeface="Century Gothic" panose="020B0502020202020204" pitchFamily="34" charset="0"/>
            </a:endParaRPr>
          </a:p>
          <a:p>
            <a:pPr marL="457200" indent="-457200">
              <a:buAutoNum type="arabicPeriod"/>
            </a:pPr>
            <a:r>
              <a:rPr lang="en-CA" sz="3000" dirty="0" smtClean="0">
                <a:latin typeface="Century Gothic" panose="020B0502020202020204" pitchFamily="34" charset="0"/>
              </a:rPr>
              <a:t>Don’t combine multiple pieces of information in one cell</a:t>
            </a:r>
          </a:p>
          <a:p>
            <a:pPr marL="457200" indent="-457200">
              <a:buAutoNum type="arabicPeriod"/>
            </a:pPr>
            <a:endParaRPr lang="en-CA" sz="3000" dirty="0" smtClean="0">
              <a:latin typeface="Century Gothic" panose="020B0502020202020204" pitchFamily="34" charset="0"/>
            </a:endParaRPr>
          </a:p>
          <a:p>
            <a:pPr marL="457200" indent="-457200">
              <a:buAutoNum type="arabicPeriod"/>
            </a:pPr>
            <a:r>
              <a:rPr lang="en-CA" sz="3000" dirty="0" smtClean="0">
                <a:latin typeface="Century Gothic" panose="020B0502020202020204" pitchFamily="34" charset="0"/>
              </a:rPr>
              <a:t>Export as a universal file format</a:t>
            </a:r>
          </a:p>
          <a:p>
            <a:pPr marL="457200" indent="-457200">
              <a:buAutoNum type="arabicPeriod"/>
            </a:pPr>
            <a:endParaRPr lang="en-CA" sz="3000" dirty="0" smtClean="0">
              <a:latin typeface="Century Gothic" panose="020B0502020202020204" pitchFamily="34" charset="0"/>
            </a:endParaRPr>
          </a:p>
          <a:p>
            <a:pPr marL="457200" indent="-457200">
              <a:buAutoNum type="arabicPeriod"/>
            </a:pPr>
            <a:r>
              <a:rPr lang="en-CA" sz="3000" dirty="0" smtClean="0">
                <a:latin typeface="Century Gothic" panose="020B0502020202020204" pitchFamily="34" charset="0"/>
              </a:rPr>
              <a:t>Leave the raw data raw</a:t>
            </a:r>
          </a:p>
        </p:txBody>
      </p:sp>
    </p:spTree>
    <p:extLst>
      <p:ext uri="{BB962C8B-B14F-4D97-AF65-F5344CB8AC3E}">
        <p14:creationId xmlns:p14="http://schemas.microsoft.com/office/powerpoint/2010/main" val="461379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323"/>
            <a:ext cx="9144000" cy="1325563"/>
          </a:xfrm>
          <a:noFill/>
        </p:spPr>
        <p:txBody>
          <a:bodyPr>
            <a:normAutofit/>
          </a:bodyPr>
          <a:lstStyle/>
          <a:p>
            <a:pPr algn="ctr"/>
            <a:r>
              <a:rPr lang="en-CA" sz="3500" b="1" dirty="0" smtClean="0">
                <a:latin typeface="Century Gothic" panose="020B0502020202020204" pitchFamily="34" charset="0"/>
              </a:rPr>
              <a:t>Common Spreadsheet Errors</a:t>
            </a:r>
            <a:endParaRPr lang="en-CA" sz="3500" b="1" dirty="0">
              <a:latin typeface="Century Gothic" panose="020B0502020202020204" pitchFamily="34" charset="0"/>
            </a:endParaRPr>
          </a:p>
        </p:txBody>
      </p:sp>
      <p:sp>
        <p:nvSpPr>
          <p:cNvPr id="5" name="Title 1"/>
          <p:cNvSpPr txBox="1">
            <a:spLocks/>
          </p:cNvSpPr>
          <p:nvPr/>
        </p:nvSpPr>
        <p:spPr>
          <a:xfrm>
            <a:off x="640080" y="1711232"/>
            <a:ext cx="7994469" cy="463731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457200" indent="-457200">
              <a:buAutoNum type="arabicPeriod"/>
            </a:pPr>
            <a:r>
              <a:rPr lang="en-CA" sz="2500" dirty="0" smtClean="0">
                <a:latin typeface="Century Gothic" panose="020B0502020202020204" pitchFamily="34" charset="0"/>
              </a:rPr>
              <a:t>Using multiple tables</a:t>
            </a:r>
          </a:p>
          <a:p>
            <a:pPr marL="457200" indent="-457200">
              <a:buAutoNum type="arabicPeriod"/>
            </a:pPr>
            <a:endParaRPr lang="en-CA" sz="2500" dirty="0" smtClean="0">
              <a:latin typeface="Century Gothic" panose="020B0502020202020204" pitchFamily="34" charset="0"/>
            </a:endParaRPr>
          </a:p>
          <a:p>
            <a:pPr marL="457200" indent="-457200">
              <a:buAutoNum type="arabicPeriod"/>
            </a:pPr>
            <a:r>
              <a:rPr lang="en-CA" sz="2500" dirty="0" smtClean="0">
                <a:latin typeface="Century Gothic" panose="020B0502020202020204" pitchFamily="34" charset="0"/>
              </a:rPr>
              <a:t>Using multiple tabs</a:t>
            </a:r>
          </a:p>
          <a:p>
            <a:pPr marL="457200" indent="-457200">
              <a:buAutoNum type="arabicPeriod"/>
            </a:pPr>
            <a:endParaRPr lang="en-CA" sz="2500" dirty="0" smtClean="0">
              <a:latin typeface="Century Gothic" panose="020B0502020202020204" pitchFamily="34" charset="0"/>
            </a:endParaRPr>
          </a:p>
          <a:p>
            <a:pPr marL="457200" indent="-457200">
              <a:buAutoNum type="arabicPeriod"/>
            </a:pPr>
            <a:r>
              <a:rPr lang="en-CA" sz="2500" dirty="0" smtClean="0">
                <a:latin typeface="Century Gothic" panose="020B0502020202020204" pitchFamily="34" charset="0"/>
              </a:rPr>
              <a:t>Not filling in zeros</a:t>
            </a:r>
          </a:p>
          <a:p>
            <a:pPr marL="457200" indent="-457200">
              <a:buAutoNum type="arabicPeriod"/>
            </a:pPr>
            <a:endParaRPr lang="en-CA" sz="2500" dirty="0" smtClean="0">
              <a:latin typeface="Century Gothic" panose="020B0502020202020204" pitchFamily="34" charset="0"/>
            </a:endParaRPr>
          </a:p>
          <a:p>
            <a:pPr marL="457200" indent="-457200">
              <a:buAutoNum type="arabicPeriod"/>
            </a:pPr>
            <a:r>
              <a:rPr lang="en-CA" sz="2500" dirty="0" smtClean="0">
                <a:latin typeface="Century Gothic" panose="020B0502020202020204" pitchFamily="34" charset="0"/>
              </a:rPr>
              <a:t>Using formatting to convey information</a:t>
            </a:r>
          </a:p>
          <a:p>
            <a:pPr marL="457200" indent="-457200">
              <a:buAutoNum type="arabicPeriod"/>
            </a:pPr>
            <a:endParaRPr lang="en-CA" sz="2500" dirty="0" smtClean="0">
              <a:latin typeface="Century Gothic" panose="020B0502020202020204" pitchFamily="34" charset="0"/>
            </a:endParaRPr>
          </a:p>
          <a:p>
            <a:pPr marL="457200" indent="-457200">
              <a:buAutoNum type="arabicPeriod"/>
            </a:pPr>
            <a:r>
              <a:rPr lang="en-CA" sz="2500" dirty="0" smtClean="0">
                <a:latin typeface="Century Gothic" panose="020B0502020202020204" pitchFamily="34" charset="0"/>
              </a:rPr>
              <a:t>Using problematic variable names</a:t>
            </a:r>
          </a:p>
          <a:p>
            <a:pPr marL="457200" indent="-457200">
              <a:buAutoNum type="arabicPeriod"/>
            </a:pPr>
            <a:endParaRPr lang="en-CA" sz="2500" dirty="0" smtClean="0">
              <a:latin typeface="Century Gothic" panose="020B0502020202020204" pitchFamily="34" charset="0"/>
            </a:endParaRPr>
          </a:p>
          <a:p>
            <a:pPr marL="457200" indent="-457200">
              <a:buAutoNum type="arabicPeriod"/>
            </a:pPr>
            <a:r>
              <a:rPr lang="en-CA" sz="2500" dirty="0" smtClean="0">
                <a:latin typeface="Century Gothic" panose="020B0502020202020204" pitchFamily="34" charset="0"/>
              </a:rPr>
              <a:t>Using punctuation</a:t>
            </a:r>
          </a:p>
          <a:p>
            <a:pPr marL="457200" indent="-457200">
              <a:buAutoNum type="arabicPeriod"/>
            </a:pPr>
            <a:endParaRPr lang="en-CA" sz="2500" dirty="0" smtClean="0">
              <a:latin typeface="Century Gothic" panose="020B0502020202020204" pitchFamily="34" charset="0"/>
            </a:endParaRPr>
          </a:p>
          <a:p>
            <a:pPr marL="457200" indent="-457200">
              <a:buAutoNum type="arabicPeriod"/>
            </a:pPr>
            <a:r>
              <a:rPr lang="en-CA" sz="2500" dirty="0" smtClean="0">
                <a:latin typeface="Century Gothic" panose="020B0502020202020204" pitchFamily="34" charset="0"/>
              </a:rPr>
              <a:t>Treating dates as a single piece of information</a:t>
            </a:r>
          </a:p>
        </p:txBody>
      </p:sp>
    </p:spTree>
    <p:extLst>
      <p:ext uri="{BB962C8B-B14F-4D97-AF65-F5344CB8AC3E}">
        <p14:creationId xmlns:p14="http://schemas.microsoft.com/office/powerpoint/2010/main" val="48361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323"/>
            <a:ext cx="9144000" cy="1325563"/>
          </a:xfrm>
          <a:noFill/>
        </p:spPr>
        <p:txBody>
          <a:bodyPr>
            <a:normAutofit/>
          </a:bodyPr>
          <a:lstStyle/>
          <a:p>
            <a:pPr algn="ctr"/>
            <a:r>
              <a:rPr lang="en-CA" sz="3500" b="1" dirty="0" smtClean="0">
                <a:latin typeface="Century Gothic" panose="020B0502020202020204" pitchFamily="34" charset="0"/>
              </a:rPr>
              <a:t>Dealing With Dates in Spreadsheets</a:t>
            </a:r>
            <a:endParaRPr lang="en-CA" sz="3500" b="1" dirty="0">
              <a:latin typeface="Century Gothic" panose="020B0502020202020204" pitchFamily="34" charset="0"/>
            </a:endParaRPr>
          </a:p>
        </p:txBody>
      </p:sp>
      <p:sp>
        <p:nvSpPr>
          <p:cNvPr id="5" name="Title 1"/>
          <p:cNvSpPr txBox="1">
            <a:spLocks/>
          </p:cNvSpPr>
          <p:nvPr/>
        </p:nvSpPr>
        <p:spPr>
          <a:xfrm>
            <a:off x="640080" y="1711232"/>
            <a:ext cx="7994469" cy="463731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CA" sz="3000" i="1" dirty="0" smtClean="0">
                <a:latin typeface="Century Gothic" panose="020B0502020202020204" pitchFamily="34" charset="0"/>
              </a:rPr>
              <a:t>Store each component of date and time</a:t>
            </a:r>
          </a:p>
          <a:p>
            <a:pPr algn="ctr"/>
            <a:r>
              <a:rPr lang="en-CA" sz="3000" i="1" dirty="0" smtClean="0">
                <a:latin typeface="Century Gothic" panose="020B0502020202020204" pitchFamily="34" charset="0"/>
              </a:rPr>
              <a:t>as a separate variable.</a:t>
            </a:r>
          </a:p>
        </p:txBody>
      </p:sp>
    </p:spTree>
    <p:extLst>
      <p:ext uri="{BB962C8B-B14F-4D97-AF65-F5344CB8AC3E}">
        <p14:creationId xmlns:p14="http://schemas.microsoft.com/office/powerpoint/2010/main" val="2008751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Words>298</Words>
  <Application>Microsoft Office PowerPoint</Application>
  <PresentationFormat>On-screen Show (4:3)</PresentationFormat>
  <Paragraphs>45</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Century Gothic</vt:lpstr>
      <vt:lpstr>Office Theme</vt:lpstr>
      <vt:lpstr>Moving Beyond the Basics in R</vt:lpstr>
      <vt:lpstr>Good data organization is the foundation of any research project.</vt:lpstr>
      <vt:lpstr>Rules Of Using Spreadsheet Programs</vt:lpstr>
      <vt:lpstr>Common Spreadsheet Errors</vt:lpstr>
      <vt:lpstr>Dealing With Dates in Spreadsheets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Danielle Quinn</dc:creator>
  <cp:lastModifiedBy>Danielle Quinn</cp:lastModifiedBy>
  <cp:revision>6</cp:revision>
  <dcterms:created xsi:type="dcterms:W3CDTF">2017-10-19T02:22:08Z</dcterms:created>
  <dcterms:modified xsi:type="dcterms:W3CDTF">2017-10-19T05:39:27Z</dcterms:modified>
</cp:coreProperties>
</file>