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3"/>
  </p:notesMasterIdLst>
  <p:sldIdLst>
    <p:sldId id="256" r:id="rId3"/>
    <p:sldId id="281" r:id="rId4"/>
    <p:sldId id="260" r:id="rId5"/>
    <p:sldId id="261" r:id="rId6"/>
    <p:sldId id="262" r:id="rId7"/>
    <p:sldId id="263" r:id="rId8"/>
    <p:sldId id="264" r:id="rId9"/>
    <p:sldId id="273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8" autoAdjust="0"/>
    <p:restoredTop sz="94660"/>
  </p:normalViewPr>
  <p:slideViewPr>
    <p:cSldViewPr snapToGrid="0">
      <p:cViewPr varScale="1">
        <p:scale>
          <a:sx n="83" d="100"/>
          <a:sy n="83" d="100"/>
        </p:scale>
        <p:origin x="400" y="64"/>
      </p:cViewPr>
      <p:guideLst/>
    </p:cSldViewPr>
  </p:slideViewPr>
  <p:notesTextViewPr>
    <p:cViewPr>
      <p:scale>
        <a:sx n="1" d="1"/>
        <a:sy n="1" d="1"/>
      </p:scale>
      <p:origin x="0" y="-2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82D1B-D5E7-4321-86A7-DD6F5B381C81}" type="datetimeFigureOut">
              <a:rPr lang="en-CA" smtClean="0"/>
              <a:t>2018-06-19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6B7E7-B021-4EDC-9C1F-0879D1BD5D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4857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(Spiny dogfish photo used…)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6B7E7-B021-4EDC-9C1F-0879D1BD5DD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855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(a) Greenland (b) dogfish (c) skate (d) catshark</a:t>
            </a:r>
          </a:p>
          <a:p>
            <a:r>
              <a:rPr lang="en-CA" dirty="0"/>
              <a:t>Which method is easier to see how many we caught of each species? They’re both pretty easy.</a:t>
            </a:r>
          </a:p>
          <a:p>
            <a:r>
              <a:rPr lang="en-CA" dirty="0"/>
              <a:t>It’s pretty easy for us to count how many of each species we caught. But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3379D2-74C6-438A-85EF-02AA99830332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0235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 if we had more data? Now it’s pretty tough to count them!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3379D2-74C6-438A-85EF-02AA99830332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3773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 if we had WAY more data?! There’s no way we can sit and count every single one of these! </a:t>
            </a:r>
            <a:r>
              <a:rPr lang="en-CA"/>
              <a:t>Instead, we </a:t>
            </a:r>
            <a:r>
              <a:rPr lang="en-CA" dirty="0"/>
              <a:t>can using coding to count each species and make a graph to see which species we caught the most of!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3379D2-74C6-438A-85EF-02AA99830332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399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F47A-8C48-4B11-ABD5-94DE0C750058}" type="datetimeFigureOut">
              <a:rPr lang="en-CA" smtClean="0"/>
              <a:t>2018-06-19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AED3-6D8B-43AC-A74A-EEA65B013E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322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F47A-8C48-4B11-ABD5-94DE0C750058}" type="datetimeFigureOut">
              <a:rPr lang="en-CA" smtClean="0"/>
              <a:t>2018-06-19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AED3-6D8B-43AC-A74A-EEA65B013E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077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F47A-8C48-4B11-ABD5-94DE0C750058}" type="datetimeFigureOut">
              <a:rPr lang="en-CA" smtClean="0"/>
              <a:t>2018-06-19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AED3-6D8B-43AC-A74A-EEA65B013E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267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B602-4B78-414C-8838-07CF571D0AB8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CA8A-31C2-456E-8F31-11E5503348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741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B602-4B78-414C-8838-07CF571D0AB8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CA8A-31C2-456E-8F31-11E5503348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9000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B602-4B78-414C-8838-07CF571D0AB8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CA8A-31C2-456E-8F31-11E5503348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7586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B602-4B78-414C-8838-07CF571D0AB8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CA8A-31C2-456E-8F31-11E5503348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4077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B602-4B78-414C-8838-07CF571D0AB8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CA8A-31C2-456E-8F31-11E5503348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1647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B602-4B78-414C-8838-07CF571D0AB8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CA8A-31C2-456E-8F31-11E5503348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10627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B602-4B78-414C-8838-07CF571D0AB8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CA8A-31C2-456E-8F31-11E5503348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0826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B602-4B78-414C-8838-07CF571D0AB8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CA8A-31C2-456E-8F31-11E5503348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935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F47A-8C48-4B11-ABD5-94DE0C750058}" type="datetimeFigureOut">
              <a:rPr lang="en-CA" smtClean="0"/>
              <a:t>2018-06-19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AED3-6D8B-43AC-A74A-EEA65B013E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91464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B602-4B78-414C-8838-07CF571D0AB8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CA8A-31C2-456E-8F31-11E5503348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29039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B602-4B78-414C-8838-07CF571D0AB8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CA8A-31C2-456E-8F31-11E5503348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07161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B602-4B78-414C-8838-07CF571D0AB8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CA8A-31C2-456E-8F31-11E5503348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642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F47A-8C48-4B11-ABD5-94DE0C750058}" type="datetimeFigureOut">
              <a:rPr lang="en-CA" smtClean="0"/>
              <a:t>2018-06-19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AED3-6D8B-43AC-A74A-EEA65B013E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838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F47A-8C48-4B11-ABD5-94DE0C750058}" type="datetimeFigureOut">
              <a:rPr lang="en-CA" smtClean="0"/>
              <a:t>2018-06-19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AED3-6D8B-43AC-A74A-EEA65B013E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29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F47A-8C48-4B11-ABD5-94DE0C750058}" type="datetimeFigureOut">
              <a:rPr lang="en-CA" smtClean="0"/>
              <a:t>2018-06-19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AED3-6D8B-43AC-A74A-EEA65B013E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363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F47A-8C48-4B11-ABD5-94DE0C750058}" type="datetimeFigureOut">
              <a:rPr lang="en-CA" smtClean="0"/>
              <a:t>2018-06-19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AED3-6D8B-43AC-A74A-EEA65B013E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523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F47A-8C48-4B11-ABD5-94DE0C750058}" type="datetimeFigureOut">
              <a:rPr lang="en-CA" smtClean="0"/>
              <a:t>2018-06-19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AED3-6D8B-43AC-A74A-EEA65B013E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977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F47A-8C48-4B11-ABD5-94DE0C750058}" type="datetimeFigureOut">
              <a:rPr lang="en-CA" smtClean="0"/>
              <a:t>2018-06-19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AED3-6D8B-43AC-A74A-EEA65B013E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322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F47A-8C48-4B11-ABD5-94DE0C750058}" type="datetimeFigureOut">
              <a:rPr lang="en-CA" smtClean="0"/>
              <a:t>2018-06-19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AED3-6D8B-43AC-A74A-EEA65B013E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610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EF47A-8C48-4B11-ABD5-94DE0C750058}" type="datetimeFigureOut">
              <a:rPr lang="en-CA" smtClean="0"/>
              <a:t>2018-06-19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EAED3-6D8B-43AC-A74A-EEA65B013E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566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0B602-4B78-414C-8838-07CF571D0AB8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ACA8A-31C2-456E-8F31-11E5503348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812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jpeg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EE79-5E06-4BEC-802E-9D40673E61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254E3-ADB8-412E-9E21-953B75700A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9766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nefsc.noaa.gov/press_release/2004/crew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"/>
          <a:stretch/>
        </p:blipFill>
        <p:spPr bwMode="auto">
          <a:xfrm>
            <a:off x="0" y="0"/>
            <a:ext cx="9144000" cy="68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757807" y="70425"/>
            <a:ext cx="7628386" cy="6727629"/>
            <a:chOff x="336690" y="59027"/>
            <a:chExt cx="7628386" cy="672762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6690" y="59027"/>
              <a:ext cx="1837891" cy="6727629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96120" y="59027"/>
              <a:ext cx="1843466" cy="672762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61125" y="59027"/>
              <a:ext cx="1777109" cy="672762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59773" y="59027"/>
              <a:ext cx="1805303" cy="6727629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32509" y="2107279"/>
            <a:ext cx="8478982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60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We can use coding!</a:t>
            </a:r>
          </a:p>
        </p:txBody>
      </p:sp>
    </p:spTree>
    <p:extLst>
      <p:ext uri="{BB962C8B-B14F-4D97-AF65-F5344CB8AC3E}">
        <p14:creationId xmlns:p14="http://schemas.microsoft.com/office/powerpoint/2010/main" val="409760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217460" y="607040"/>
            <a:ext cx="3818965" cy="2821961"/>
          </a:xfrm>
        </p:spPr>
        <p:txBody>
          <a:bodyPr>
            <a:normAutofit/>
          </a:bodyPr>
          <a:lstStyle/>
          <a:p>
            <a:r>
              <a:rPr lang="en-CA" sz="4400" dirty="0">
                <a:latin typeface="Century Schoolbook" panose="02040604050505020304" pitchFamily="18" charset="0"/>
              </a:rPr>
              <a:t>How do we use coding to study sharks?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1EC3F7-8964-47BF-8F53-739AD174B1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17"/>
          <a:stretch/>
        </p:blipFill>
        <p:spPr>
          <a:xfrm>
            <a:off x="107576" y="791456"/>
            <a:ext cx="4917782" cy="4867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88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.dailymail.co.uk/i/pix/2011/12/13/article-2073680-0F28ABF200000578-593_634x4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63" y="588960"/>
            <a:ext cx="4044953" cy="2647722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atlanticsharks.org/images/deepwater_catshark/imgs/rs_Deepwater_catshark_Cdn_Shark_Lab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6"/>
          <a:stretch/>
        </p:blipFill>
        <p:spPr bwMode="auto">
          <a:xfrm>
            <a:off x="4784489" y="588045"/>
            <a:ext cx="4044953" cy="2648639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skaphandrus.com/media/cache/sk_widen_400/uploads/fotografias/17574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7" b="10507"/>
          <a:stretch/>
        </p:blipFill>
        <p:spPr bwMode="auto">
          <a:xfrm>
            <a:off x="4784490" y="4041264"/>
            <a:ext cx="4044953" cy="2647723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6763" y="218711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CA" b="1" dirty="0">
                <a:solidFill>
                  <a:prstClr val="black"/>
                </a:solidFill>
                <a:latin typeface="Century Schoolbook" panose="02040604050505020304" pitchFamily="18" charset="0"/>
              </a:rPr>
              <a:t>Greenland Shark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4487" y="218711"/>
            <a:ext cx="275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CA" b="1" dirty="0">
                <a:solidFill>
                  <a:prstClr val="black"/>
                </a:solidFill>
                <a:latin typeface="Century Schoolbook" panose="02040604050505020304" pitchFamily="18" charset="0"/>
              </a:rPr>
              <a:t>Deep-Water Catshark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761" y="3671930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CA" b="1" dirty="0">
                <a:solidFill>
                  <a:prstClr val="black"/>
                </a:solidFill>
                <a:latin typeface="Century Schoolbook" panose="02040604050505020304" pitchFamily="18" charset="0"/>
              </a:rPr>
              <a:t>Black Dogfish Shark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78846" y="3671930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CA" b="1" dirty="0" err="1">
                <a:solidFill>
                  <a:prstClr val="black"/>
                </a:solidFill>
                <a:latin typeface="Century Schoolbook" panose="02040604050505020304" pitchFamily="18" charset="0"/>
              </a:rPr>
              <a:t>Spinytail</a:t>
            </a:r>
            <a:r>
              <a:rPr lang="en-CA" b="1" dirty="0">
                <a:solidFill>
                  <a:prstClr val="black"/>
                </a:solidFill>
                <a:latin typeface="Century Schoolbook" panose="02040604050505020304" pitchFamily="18" charset="0"/>
              </a:rPr>
              <a:t> Skate</a:t>
            </a:r>
          </a:p>
        </p:txBody>
      </p:sp>
      <p:pic>
        <p:nvPicPr>
          <p:cNvPr id="13" name="Picture 2" descr="Image result for black dogfish">
            <a:extLst>
              <a:ext uri="{FF2B5EF4-FFF2-40B4-BE49-F238E27FC236}">
                <a16:creationId xmlns:a16="http://schemas.microsoft.com/office/drawing/2014/main" id="{353AE8D5-B467-42DC-ABDF-84CA33E728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15"/>
          <a:stretch/>
        </p:blipFill>
        <p:spPr bwMode="auto">
          <a:xfrm>
            <a:off x="236763" y="4040347"/>
            <a:ext cx="4044953" cy="2648639"/>
          </a:xfrm>
          <a:prstGeom prst="rect">
            <a:avLst/>
          </a:prstGeom>
          <a:noFill/>
          <a:ln w="381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76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8711"/>
            <a:ext cx="7886700" cy="1325563"/>
          </a:xfrm>
        </p:spPr>
        <p:txBody>
          <a:bodyPr/>
          <a:lstStyle/>
          <a:p>
            <a:pPr algn="ctr"/>
            <a:r>
              <a:rPr lang="en-CA" b="1" dirty="0">
                <a:latin typeface="Century Schoolbook" panose="02040604050505020304" pitchFamily="18" charset="0"/>
              </a:rPr>
              <a:t>What do we want to learn?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4196" y="2459503"/>
            <a:ext cx="8495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457200">
              <a:buFontTx/>
              <a:buAutoNum type="arabicPeriod"/>
            </a:pPr>
            <a:r>
              <a:rPr lang="en-US" sz="2000" b="1" dirty="0">
                <a:solidFill>
                  <a:prstClr val="black"/>
                </a:solidFill>
                <a:latin typeface="Century Schoolbook" panose="02040604050505020304" pitchFamily="18" charset="0"/>
              </a:rPr>
              <a:t>How many shark species live in our area?</a:t>
            </a:r>
          </a:p>
          <a:p>
            <a:pPr marL="457200" indent="-457200" defTabSz="457200">
              <a:buFontTx/>
              <a:buAutoNum type="arabicPeriod"/>
            </a:pPr>
            <a:endParaRPr lang="en-US" sz="20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  <a:p>
            <a:pPr marL="457200" indent="-457200" defTabSz="457200">
              <a:buFontTx/>
              <a:buAutoNum type="arabicPeriod"/>
            </a:pPr>
            <a:r>
              <a:rPr lang="en-US" sz="2000" b="1" dirty="0">
                <a:solidFill>
                  <a:prstClr val="black"/>
                </a:solidFill>
                <a:latin typeface="Century Schoolbook" panose="02040604050505020304" pitchFamily="18" charset="0"/>
              </a:rPr>
              <a:t>How many of each of our study species can we find?</a:t>
            </a:r>
          </a:p>
          <a:p>
            <a:pPr lvl="1" defTabSz="457200"/>
            <a:endParaRPr lang="en-US" sz="2000" dirty="0">
              <a:solidFill>
                <a:prstClr val="black"/>
              </a:solidFill>
              <a:latin typeface="Century Schoolbook" panose="02040604050505020304" pitchFamily="18" charset="0"/>
            </a:endParaRPr>
          </a:p>
          <a:p>
            <a:pPr marL="457200" indent="-457200" defTabSz="457200">
              <a:buFont typeface="+mj-lt"/>
              <a:buAutoNum type="arabicPeriod"/>
            </a:pPr>
            <a:r>
              <a:rPr lang="en-US" sz="2000" b="1" dirty="0">
                <a:solidFill>
                  <a:prstClr val="black"/>
                </a:solidFill>
                <a:latin typeface="Century Schoolbook" panose="02040604050505020304" pitchFamily="18" charset="0"/>
              </a:rPr>
              <a:t>Where does each species live?</a:t>
            </a:r>
          </a:p>
          <a:p>
            <a:pPr marL="914400" lvl="1" indent="-457200" defTabSz="457200">
              <a:buFont typeface="+mj-lt"/>
              <a:buAutoNum type="alphaLcPeriod"/>
            </a:pPr>
            <a:r>
              <a:rPr lang="en-US" sz="2000" dirty="0">
                <a:solidFill>
                  <a:prstClr val="black"/>
                </a:solidFill>
                <a:latin typeface="Century Schoolbook" panose="02040604050505020304" pitchFamily="18" charset="0"/>
              </a:rPr>
              <a:t>Do they migrate to different places in different seasons?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799533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b="1" dirty="0">
                <a:solidFill>
                  <a:prstClr val="black"/>
                </a:solidFill>
                <a:latin typeface="Century Schoolbook" panose="02040604050505020304" pitchFamily="18" charset="0"/>
              </a:rPr>
              <a:t>We need to collect data!</a:t>
            </a:r>
          </a:p>
        </p:txBody>
      </p:sp>
    </p:spTree>
    <p:extLst>
      <p:ext uri="{BB962C8B-B14F-4D97-AF65-F5344CB8AC3E}">
        <p14:creationId xmlns:p14="http://schemas.microsoft.com/office/powerpoint/2010/main" val="402183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03439"/>
            <a:ext cx="7886700" cy="1325563"/>
          </a:xfrm>
        </p:spPr>
        <p:txBody>
          <a:bodyPr/>
          <a:lstStyle/>
          <a:p>
            <a:pPr algn="ctr"/>
            <a:r>
              <a:rPr lang="en-CA" b="1" dirty="0">
                <a:latin typeface="Century Schoolbook" panose="02040604050505020304" pitchFamily="18" charset="0"/>
              </a:rPr>
              <a:t>What is “data”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2509" y="3695010"/>
            <a:ext cx="84789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6000" b="1" dirty="0">
                <a:solidFill>
                  <a:prstClr val="black"/>
                </a:solidFill>
                <a:latin typeface="Century Schoolbook" panose="02040604050505020304" pitchFamily="18" charset="0"/>
              </a:rPr>
              <a:t>Data = Information!</a:t>
            </a:r>
          </a:p>
        </p:txBody>
      </p:sp>
    </p:spTree>
    <p:extLst>
      <p:ext uri="{BB962C8B-B14F-4D97-AF65-F5344CB8AC3E}">
        <p14:creationId xmlns:p14="http://schemas.microsoft.com/office/powerpoint/2010/main" val="234361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5" y="2271"/>
            <a:ext cx="8701087" cy="1104231"/>
          </a:xfrm>
        </p:spPr>
        <p:txBody>
          <a:bodyPr>
            <a:normAutofit/>
          </a:bodyPr>
          <a:lstStyle/>
          <a:p>
            <a:pPr algn="ctr"/>
            <a:r>
              <a:rPr lang="en-CA" b="1" dirty="0">
                <a:latin typeface="Century Schoolbook" panose="02040604050505020304" pitchFamily="18" charset="0"/>
              </a:rPr>
              <a:t>Collecting Data</a:t>
            </a:r>
          </a:p>
        </p:txBody>
      </p:sp>
      <p:pic>
        <p:nvPicPr>
          <p:cNvPr id="4" name="Picture 2" descr="http://www.afma.gov.au/wp-content/uploads/2014/03/Midwater-trawl-Scalefish-secto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8"/>
          <a:stretch/>
        </p:blipFill>
        <p:spPr bwMode="auto">
          <a:xfrm>
            <a:off x="214315" y="1106502"/>
            <a:ext cx="8701087" cy="562256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603813" y="1106503"/>
            <a:ext cx="2374366" cy="188899"/>
          </a:xfrm>
          <a:prstGeom prst="rect">
            <a:avLst/>
          </a:prstGeom>
          <a:solidFill>
            <a:srgbClr val="DF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CA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050" name="Picture 2" descr="https://img.clipartfest.com/72de1cf4e82d2f7397c8227ec2accc4d_cartoon-fish-great-white-shark-cartoon-shark-clipart_1064-579.jpe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90998" y="3789869"/>
            <a:ext cx="1004099" cy="54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img.clipartfest.com/72de1cf4e82d2f7397c8227ec2accc4d_cartoon-fish-great-white-shark-cartoon-shark-clipart_1064-579.jpe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41" y="4704269"/>
            <a:ext cx="1004099" cy="54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82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8618" y="1703027"/>
            <a:ext cx="69790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000" b="1" dirty="0">
                <a:solidFill>
                  <a:prstClr val="black"/>
                </a:solidFill>
                <a:latin typeface="Century Schoolbook" panose="02040604050505020304" pitchFamily="18" charset="0"/>
              </a:rPr>
              <a:t>Fishing Data:</a:t>
            </a:r>
          </a:p>
          <a:p>
            <a:pPr defTabSz="457200"/>
            <a:r>
              <a:rPr lang="en-US" sz="3000" dirty="0">
                <a:solidFill>
                  <a:prstClr val="black"/>
                </a:solidFill>
                <a:latin typeface="Century Schoolbook" panose="02040604050505020304" pitchFamily="18" charset="0"/>
              </a:rPr>
              <a:t>What year was it?</a:t>
            </a:r>
          </a:p>
          <a:p>
            <a:pPr defTabSz="457200"/>
            <a:r>
              <a:rPr lang="en-US" sz="3000" dirty="0">
                <a:solidFill>
                  <a:prstClr val="black"/>
                </a:solidFill>
                <a:latin typeface="Century Schoolbook" panose="02040604050505020304" pitchFamily="18" charset="0"/>
              </a:rPr>
              <a:t>What season was it?</a:t>
            </a:r>
          </a:p>
          <a:p>
            <a:pPr defTabSz="457200"/>
            <a:r>
              <a:rPr lang="en-US" sz="3000" dirty="0">
                <a:solidFill>
                  <a:prstClr val="black"/>
                </a:solidFill>
                <a:latin typeface="Century Schoolbook" panose="02040604050505020304" pitchFamily="18" charset="0"/>
              </a:rPr>
              <a:t>How deep was the water?</a:t>
            </a:r>
          </a:p>
          <a:p>
            <a:pPr defTabSz="457200"/>
            <a:endParaRPr lang="en-US" sz="3000" dirty="0">
              <a:solidFill>
                <a:prstClr val="black"/>
              </a:solidFill>
              <a:latin typeface="Century Schoolbook" panose="02040604050505020304" pitchFamily="18" charset="0"/>
            </a:endParaRPr>
          </a:p>
          <a:p>
            <a:pPr defTabSz="457200"/>
            <a:r>
              <a:rPr lang="en-US" sz="3000" b="1" dirty="0">
                <a:solidFill>
                  <a:prstClr val="black"/>
                </a:solidFill>
                <a:latin typeface="Century Schoolbook" panose="02040604050505020304" pitchFamily="18" charset="0"/>
              </a:rPr>
              <a:t>Shark Data:</a:t>
            </a:r>
          </a:p>
          <a:p>
            <a:pPr defTabSz="457200"/>
            <a:r>
              <a:rPr lang="en-US" sz="3000" dirty="0">
                <a:solidFill>
                  <a:prstClr val="black"/>
                </a:solidFill>
                <a:latin typeface="Century Schoolbook" panose="02040604050505020304" pitchFamily="18" charset="0"/>
              </a:rPr>
              <a:t>What kind of shark was it?</a:t>
            </a:r>
          </a:p>
          <a:p>
            <a:pPr defTabSz="457200"/>
            <a:r>
              <a:rPr lang="en-US" sz="3000" dirty="0">
                <a:solidFill>
                  <a:prstClr val="black"/>
                </a:solidFill>
                <a:latin typeface="Century Schoolbook" panose="02040604050505020304" pitchFamily="18" charset="0"/>
              </a:rPr>
              <a:t>How many of each kind did we catch?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4315" y="2271"/>
            <a:ext cx="8701087" cy="1104231"/>
          </a:xfrm>
        </p:spPr>
        <p:txBody>
          <a:bodyPr>
            <a:normAutofit/>
          </a:bodyPr>
          <a:lstStyle/>
          <a:p>
            <a:pPr algn="ctr"/>
            <a:r>
              <a:rPr lang="en-CA" b="1" dirty="0">
                <a:latin typeface="Century Schoolbook" panose="02040604050505020304" pitchFamily="18" charset="0"/>
              </a:rPr>
              <a:t>Collecting Data</a:t>
            </a:r>
          </a:p>
        </p:txBody>
      </p:sp>
    </p:spTree>
    <p:extLst>
      <p:ext uri="{BB962C8B-B14F-4D97-AF65-F5344CB8AC3E}">
        <p14:creationId xmlns:p14="http://schemas.microsoft.com/office/powerpoint/2010/main" val="4213872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http://www.nefsc.noaa.gov/press_release/2004/crew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"/>
          <a:stretch/>
        </p:blipFill>
        <p:spPr bwMode="auto">
          <a:xfrm>
            <a:off x="0" y="0"/>
            <a:ext cx="9144000" cy="68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1928" y="3064944"/>
          <a:ext cx="7780144" cy="3705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118">
                  <a:extLst>
                    <a:ext uri="{9D8B030D-6E8A-4147-A177-3AD203B41FA5}">
                      <a16:colId xmlns:a16="http://schemas.microsoft.com/office/drawing/2014/main" val="2920934688"/>
                    </a:ext>
                  </a:extLst>
                </a:gridCol>
                <a:gridCol w="1841818">
                  <a:extLst>
                    <a:ext uri="{9D8B030D-6E8A-4147-A177-3AD203B41FA5}">
                      <a16:colId xmlns:a16="http://schemas.microsoft.com/office/drawing/2014/main" val="2213140784"/>
                    </a:ext>
                  </a:extLst>
                </a:gridCol>
                <a:gridCol w="1537018">
                  <a:extLst>
                    <a:ext uri="{9D8B030D-6E8A-4147-A177-3AD203B41FA5}">
                      <a16:colId xmlns:a16="http://schemas.microsoft.com/office/drawing/2014/main" val="2911697132"/>
                    </a:ext>
                  </a:extLst>
                </a:gridCol>
                <a:gridCol w="2826190">
                  <a:extLst>
                    <a:ext uri="{9D8B030D-6E8A-4147-A177-3AD203B41FA5}">
                      <a16:colId xmlns:a16="http://schemas.microsoft.com/office/drawing/2014/main" val="2377279415"/>
                    </a:ext>
                  </a:extLst>
                </a:gridCol>
              </a:tblGrid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CA" b="1" i="0" dirty="0">
                          <a:latin typeface="Century Schoolbook" panose="02040604050505020304" pitchFamily="18" charset="0"/>
                        </a:rPr>
                        <a:t>What year?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i="0" dirty="0">
                          <a:latin typeface="Century Schoolbook" panose="02040604050505020304" pitchFamily="18" charset="0"/>
                        </a:rPr>
                        <a:t>What season?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i="0" dirty="0">
                          <a:latin typeface="Century Schoolbook" panose="02040604050505020304" pitchFamily="18" charset="0"/>
                        </a:rPr>
                        <a:t>How deep?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i="0" dirty="0">
                          <a:latin typeface="Century Schoolbook" panose="02040604050505020304" pitchFamily="18" charset="0"/>
                        </a:rPr>
                        <a:t>What species?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656506"/>
                  </a:ext>
                </a:extLst>
              </a:tr>
              <a:tr h="352857">
                <a:tc>
                  <a:txBody>
                    <a:bodyPr/>
                    <a:lstStyle/>
                    <a:p>
                      <a:pPr algn="ctr"/>
                      <a:r>
                        <a:rPr lang="en-CA" b="0" i="0" dirty="0"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2010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i="0" dirty="0"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Spring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b="0" i="0" dirty="0"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100 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i="0" dirty="0"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Spiny Dogfish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731001"/>
                  </a:ext>
                </a:extLst>
              </a:tr>
              <a:tr h="352857">
                <a:tc>
                  <a:txBody>
                    <a:bodyPr/>
                    <a:lstStyle/>
                    <a:p>
                      <a:pPr algn="ctr"/>
                      <a:r>
                        <a:rPr lang="en-CA" b="0" i="0" dirty="0"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2010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i="0" dirty="0"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Spring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b="0" i="0" dirty="0"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800 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i="0" dirty="0"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Greenland Shark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285711"/>
                  </a:ext>
                </a:extLst>
              </a:tr>
              <a:tr h="352857">
                <a:tc>
                  <a:txBody>
                    <a:bodyPr/>
                    <a:lstStyle/>
                    <a:p>
                      <a:pPr algn="ctr"/>
                      <a:r>
                        <a:rPr lang="en-CA" b="0" i="0" dirty="0"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2010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i="0" dirty="0"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Spring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b="0" i="0" dirty="0"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300 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i="0" dirty="0"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Spiny Dogfish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156094"/>
                  </a:ext>
                </a:extLst>
              </a:tr>
              <a:tr h="352857">
                <a:tc>
                  <a:txBody>
                    <a:bodyPr/>
                    <a:lstStyle/>
                    <a:p>
                      <a:pPr algn="ctr"/>
                      <a:r>
                        <a:rPr lang="en-CA" b="0" i="0" dirty="0"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2010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i="0" dirty="0"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Spring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b="0" i="0" dirty="0"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600 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i="0" dirty="0" err="1"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Spinytail</a:t>
                      </a:r>
                      <a:r>
                        <a:rPr lang="en-CA" b="0" i="0" dirty="0"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 Skate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255744"/>
                  </a:ext>
                </a:extLst>
              </a:tr>
              <a:tr h="352857">
                <a:tc>
                  <a:txBody>
                    <a:bodyPr/>
                    <a:lstStyle/>
                    <a:p>
                      <a:pPr algn="ctr"/>
                      <a:r>
                        <a:rPr lang="en-CA" b="0" i="0" dirty="0"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2010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i="0" dirty="0"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Spring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b="0" i="0" dirty="0"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300 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i="0" dirty="0"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Spiny Dogfish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144532"/>
                  </a:ext>
                </a:extLst>
              </a:tr>
              <a:tr h="352857">
                <a:tc>
                  <a:txBody>
                    <a:bodyPr/>
                    <a:lstStyle/>
                    <a:p>
                      <a:pPr algn="ctr"/>
                      <a:r>
                        <a:rPr lang="en-CA" b="0" i="0" dirty="0"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2010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i="0" dirty="0"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Spring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b="0" i="0" dirty="0"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50 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i="0" dirty="0"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Spiny Dogfish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621576"/>
                  </a:ext>
                </a:extLst>
              </a:tr>
              <a:tr h="352857">
                <a:tc>
                  <a:txBody>
                    <a:bodyPr/>
                    <a:lstStyle/>
                    <a:p>
                      <a:pPr algn="ctr"/>
                      <a:r>
                        <a:rPr lang="en-CA" b="0" i="0" dirty="0"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2010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i="0" dirty="0"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Spring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b="0" i="0" dirty="0"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1000 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i="0" dirty="0"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Deep Water Catshark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314148"/>
                  </a:ext>
                </a:extLst>
              </a:tr>
              <a:tr h="352857">
                <a:tc>
                  <a:txBody>
                    <a:bodyPr/>
                    <a:lstStyle/>
                    <a:p>
                      <a:pPr algn="ctr"/>
                      <a:r>
                        <a:rPr lang="en-CA" b="0" i="0" dirty="0"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2010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i="0" dirty="0"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Spring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b="0" i="0" dirty="0"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700 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i="0" dirty="0" err="1"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Spinytail</a:t>
                      </a:r>
                      <a:r>
                        <a:rPr lang="en-CA" b="0" i="0" dirty="0"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 Skate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251592"/>
                  </a:ext>
                </a:extLst>
              </a:tr>
              <a:tr h="352857">
                <a:tc>
                  <a:txBody>
                    <a:bodyPr/>
                    <a:lstStyle/>
                    <a:p>
                      <a:pPr algn="ctr"/>
                      <a:r>
                        <a:rPr lang="en-CA" b="0" i="0" dirty="0"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2010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i="0" dirty="0"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Spring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b="0" i="0" dirty="0"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900 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i="0" dirty="0"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Deep Water Catshark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586705"/>
                  </a:ext>
                </a:extLst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184419" y="206840"/>
            <a:ext cx="6370063" cy="2751752"/>
            <a:chOff x="184417" y="206840"/>
            <a:chExt cx="6370063" cy="2751752"/>
          </a:xfrm>
        </p:grpSpPr>
        <p:sp>
          <p:nvSpPr>
            <p:cNvPr id="2" name="Rectangle 1"/>
            <p:cNvSpPr/>
            <p:nvPr/>
          </p:nvSpPr>
          <p:spPr>
            <a:xfrm>
              <a:off x="184417" y="206840"/>
              <a:ext cx="6370063" cy="27517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CA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737667" y="206840"/>
              <a:ext cx="7684" cy="2751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 flipH="1">
              <a:off x="279063" y="2244413"/>
              <a:ext cx="40286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CA" sz="2500" b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 flipH="1">
              <a:off x="282359" y="1624176"/>
              <a:ext cx="40286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CA" sz="2500" b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flipH="1">
              <a:off x="279064" y="1001072"/>
              <a:ext cx="40286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CA" sz="2500" b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 flipH="1">
              <a:off x="279062" y="383703"/>
              <a:ext cx="40286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CA" sz="2500" b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4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45351" y="622230"/>
              <a:ext cx="580912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37667" y="1238771"/>
              <a:ext cx="580912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45351" y="1862703"/>
              <a:ext cx="580912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45351" y="2519535"/>
              <a:ext cx="580912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2" descr="http://i.dailymail.co.uk/i/pix/2011/12/13/article-2073680-0F28ABF200000578-593_634x415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87" r="28070" b="22582"/>
          <a:stretch/>
        </p:blipFill>
        <p:spPr bwMode="auto">
          <a:xfrm>
            <a:off x="2296586" y="2225435"/>
            <a:ext cx="1251795" cy="566804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://skaphandrus.com/media/cache/sk_widen_400/uploads/fotografias/17574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52" b="13241"/>
          <a:stretch/>
        </p:blipFill>
        <p:spPr bwMode="auto">
          <a:xfrm>
            <a:off x="5132149" y="2207851"/>
            <a:ext cx="1251795" cy="571760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skaphandrus.com/media/cache/sk_widen_400/uploads/fotografias/17574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52" b="13241"/>
          <a:stretch/>
        </p:blipFill>
        <p:spPr bwMode="auto">
          <a:xfrm>
            <a:off x="5132148" y="1587614"/>
            <a:ext cx="1251795" cy="571760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://atlanticsharks.org/images/deepwater_catshark/imgs/rs_Deepwater_catshark_Cdn_Shark_Lab2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49" b="7880"/>
          <a:stretch/>
        </p:blipFill>
        <p:spPr bwMode="auto">
          <a:xfrm>
            <a:off x="847915" y="2207854"/>
            <a:ext cx="1251795" cy="566803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atlanticsharks.org/images/deepwater_catshark/imgs/rs_Deepwater_catshark_Cdn_Shark_Lab2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49" b="7880"/>
          <a:stretch/>
        </p:blipFill>
        <p:spPr bwMode="auto">
          <a:xfrm>
            <a:off x="847913" y="1587617"/>
            <a:ext cx="1251797" cy="566803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rrow: Left 26"/>
          <p:cNvSpPr/>
          <p:nvPr/>
        </p:nvSpPr>
        <p:spPr>
          <a:xfrm>
            <a:off x="5672816" y="337146"/>
            <a:ext cx="3081297" cy="855068"/>
          </a:xfrm>
          <a:prstGeom prst="leftArrow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CA" sz="2000" b="1" dirty="0">
                <a:solidFill>
                  <a:prstClr val="black"/>
                </a:solidFill>
                <a:latin typeface="Century Schoolbook" panose="02040604050505020304" pitchFamily="18" charset="0"/>
              </a:rPr>
              <a:t>“visualizing data”</a:t>
            </a:r>
          </a:p>
        </p:txBody>
      </p:sp>
      <p:sp>
        <p:nvSpPr>
          <p:cNvPr id="29" name="Rectangle: Rounded Corners 28"/>
          <p:cNvSpPr/>
          <p:nvPr/>
        </p:nvSpPr>
        <p:spPr>
          <a:xfrm>
            <a:off x="6184671" y="3865417"/>
            <a:ext cx="1820487" cy="274320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CA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: Rounded Corners 29"/>
          <p:cNvSpPr/>
          <p:nvPr/>
        </p:nvSpPr>
        <p:spPr>
          <a:xfrm>
            <a:off x="6267802" y="3503998"/>
            <a:ext cx="1562789" cy="263382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CA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: Rounded Corners 30"/>
          <p:cNvSpPr/>
          <p:nvPr/>
        </p:nvSpPr>
        <p:spPr>
          <a:xfrm>
            <a:off x="6313519" y="4237774"/>
            <a:ext cx="1562789" cy="263382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CA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: Rounded Corners 31"/>
          <p:cNvSpPr/>
          <p:nvPr/>
        </p:nvSpPr>
        <p:spPr>
          <a:xfrm>
            <a:off x="6313518" y="4969618"/>
            <a:ext cx="1562789" cy="263382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CA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6313517" y="5339350"/>
            <a:ext cx="1562789" cy="263382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CA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: Rounded Corners 33"/>
          <p:cNvSpPr/>
          <p:nvPr/>
        </p:nvSpPr>
        <p:spPr>
          <a:xfrm>
            <a:off x="6176358" y="4605575"/>
            <a:ext cx="1820487" cy="26600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CA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: Rounded Corners 34"/>
          <p:cNvSpPr/>
          <p:nvPr/>
        </p:nvSpPr>
        <p:spPr>
          <a:xfrm>
            <a:off x="6138952" y="6061897"/>
            <a:ext cx="1820487" cy="26600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CA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: Rounded Corners 35"/>
          <p:cNvSpPr/>
          <p:nvPr/>
        </p:nvSpPr>
        <p:spPr>
          <a:xfrm>
            <a:off x="5758045" y="5706901"/>
            <a:ext cx="2529744" cy="256958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CA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: Rounded Corners 36"/>
          <p:cNvSpPr/>
          <p:nvPr/>
        </p:nvSpPr>
        <p:spPr>
          <a:xfrm>
            <a:off x="5791296" y="6447365"/>
            <a:ext cx="2529744" cy="256958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CA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5" name="Picture 2" descr="Image result for black dogfish">
            <a:extLst>
              <a:ext uri="{FF2B5EF4-FFF2-40B4-BE49-F238E27FC236}">
                <a16:creationId xmlns:a16="http://schemas.microsoft.com/office/drawing/2014/main" id="{16097371-3D4D-4A7B-97D5-387A6299D9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80" r="10915" b="7938"/>
          <a:stretch/>
        </p:blipFill>
        <p:spPr bwMode="auto">
          <a:xfrm>
            <a:off x="3735256" y="369441"/>
            <a:ext cx="1203229" cy="566804"/>
          </a:xfrm>
          <a:prstGeom prst="rect">
            <a:avLst/>
          </a:prstGeom>
          <a:noFill/>
          <a:ln w="381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Image result for black dogfish">
            <a:extLst>
              <a:ext uri="{FF2B5EF4-FFF2-40B4-BE49-F238E27FC236}">
                <a16:creationId xmlns:a16="http://schemas.microsoft.com/office/drawing/2014/main" id="{11BF87AB-1DD4-4143-90BD-F6423CD323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80" r="10915" b="7938"/>
          <a:stretch/>
        </p:blipFill>
        <p:spPr bwMode="auto">
          <a:xfrm>
            <a:off x="3734173" y="981487"/>
            <a:ext cx="1203229" cy="566804"/>
          </a:xfrm>
          <a:prstGeom prst="rect">
            <a:avLst/>
          </a:prstGeom>
          <a:noFill/>
          <a:ln w="381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Image result for black dogfish">
            <a:extLst>
              <a:ext uri="{FF2B5EF4-FFF2-40B4-BE49-F238E27FC236}">
                <a16:creationId xmlns:a16="http://schemas.microsoft.com/office/drawing/2014/main" id="{7BC663F6-019E-48E6-BE32-571B7AB0F5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80" r="10915" b="7938"/>
          <a:stretch/>
        </p:blipFill>
        <p:spPr bwMode="auto">
          <a:xfrm>
            <a:off x="3735256" y="1606864"/>
            <a:ext cx="1203229" cy="566804"/>
          </a:xfrm>
          <a:prstGeom prst="rect">
            <a:avLst/>
          </a:prstGeom>
          <a:noFill/>
          <a:ln w="381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Image result for black dogfish">
            <a:extLst>
              <a:ext uri="{FF2B5EF4-FFF2-40B4-BE49-F238E27FC236}">
                <a16:creationId xmlns:a16="http://schemas.microsoft.com/office/drawing/2014/main" id="{5A53B4FD-F9AB-4DAB-A20A-801C23B78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80" r="10915" b="7938"/>
          <a:stretch/>
        </p:blipFill>
        <p:spPr bwMode="auto">
          <a:xfrm>
            <a:off x="3734173" y="2218910"/>
            <a:ext cx="1203229" cy="566804"/>
          </a:xfrm>
          <a:prstGeom prst="rect">
            <a:avLst/>
          </a:prstGeom>
          <a:noFill/>
          <a:ln w="381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74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nefsc.noaa.gov/press_release/2004/crew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"/>
          <a:stretch/>
        </p:blipFill>
        <p:spPr bwMode="auto">
          <a:xfrm>
            <a:off x="0" y="0"/>
            <a:ext cx="9144000" cy="68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42B3B1-A041-48B3-8746-96590F5B0F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018"/>
          <a:stretch/>
        </p:blipFill>
        <p:spPr>
          <a:xfrm>
            <a:off x="2933668" y="536895"/>
            <a:ext cx="3276664" cy="596519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764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324</Words>
  <Application>Microsoft Office PowerPoint</Application>
  <PresentationFormat>On-screen Show (4:3)</PresentationFormat>
  <Paragraphs>81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Century Schoolbook</vt:lpstr>
      <vt:lpstr>MV Boli</vt:lpstr>
      <vt:lpstr>Office Theme</vt:lpstr>
      <vt:lpstr>1_Office Theme</vt:lpstr>
      <vt:lpstr>PowerPoint Presentation</vt:lpstr>
      <vt:lpstr>How do we use coding to study sharks?</vt:lpstr>
      <vt:lpstr>PowerPoint Presentation</vt:lpstr>
      <vt:lpstr>What do we want to learn?</vt:lpstr>
      <vt:lpstr>What is “data” ?</vt:lpstr>
      <vt:lpstr>Collecting Data</vt:lpstr>
      <vt:lpstr>Collecting Data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Danielle Quinn</dc:creator>
  <cp:lastModifiedBy>Danielle Quinn</cp:lastModifiedBy>
  <cp:revision>1</cp:revision>
  <dcterms:created xsi:type="dcterms:W3CDTF">2018-06-19T15:58:13Z</dcterms:created>
  <dcterms:modified xsi:type="dcterms:W3CDTF">2018-06-19T16:01:25Z</dcterms:modified>
</cp:coreProperties>
</file>