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57"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21579A-A3B7-462E-925C-5437A2A820E0}" type="datetimeFigureOut">
              <a:rPr lang="en-US" smtClean="0"/>
              <a:t>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9C7DEE-2DBE-4620-8FFD-F41512703690}" type="slidenum">
              <a:rPr lang="en-US" smtClean="0"/>
              <a:t>‹#›</a:t>
            </a:fld>
            <a:endParaRPr lang="en-US"/>
          </a:p>
        </p:txBody>
      </p:sp>
    </p:spTree>
    <p:extLst>
      <p:ext uri="{BB962C8B-B14F-4D97-AF65-F5344CB8AC3E}">
        <p14:creationId xmlns:p14="http://schemas.microsoft.com/office/powerpoint/2010/main" val="4107588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21579A-A3B7-462E-925C-5437A2A820E0}" type="datetimeFigureOut">
              <a:rPr lang="en-US" smtClean="0"/>
              <a:t>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9C7DEE-2DBE-4620-8FFD-F41512703690}" type="slidenum">
              <a:rPr lang="en-US" smtClean="0"/>
              <a:t>‹#›</a:t>
            </a:fld>
            <a:endParaRPr lang="en-US"/>
          </a:p>
        </p:txBody>
      </p:sp>
    </p:spTree>
    <p:extLst>
      <p:ext uri="{BB962C8B-B14F-4D97-AF65-F5344CB8AC3E}">
        <p14:creationId xmlns:p14="http://schemas.microsoft.com/office/powerpoint/2010/main" val="3492780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21579A-A3B7-462E-925C-5437A2A820E0}" type="datetimeFigureOut">
              <a:rPr lang="en-US" smtClean="0"/>
              <a:t>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9C7DEE-2DBE-4620-8FFD-F41512703690}" type="slidenum">
              <a:rPr lang="en-US" smtClean="0"/>
              <a:t>‹#›</a:t>
            </a:fld>
            <a:endParaRPr lang="en-US"/>
          </a:p>
        </p:txBody>
      </p:sp>
    </p:spTree>
    <p:extLst>
      <p:ext uri="{BB962C8B-B14F-4D97-AF65-F5344CB8AC3E}">
        <p14:creationId xmlns:p14="http://schemas.microsoft.com/office/powerpoint/2010/main" val="4000908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21579A-A3B7-462E-925C-5437A2A820E0}" type="datetimeFigureOut">
              <a:rPr lang="en-US" smtClean="0"/>
              <a:t>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9C7DEE-2DBE-4620-8FFD-F41512703690}" type="slidenum">
              <a:rPr lang="en-US" smtClean="0"/>
              <a:t>‹#›</a:t>
            </a:fld>
            <a:endParaRPr lang="en-US"/>
          </a:p>
        </p:txBody>
      </p:sp>
    </p:spTree>
    <p:extLst>
      <p:ext uri="{BB962C8B-B14F-4D97-AF65-F5344CB8AC3E}">
        <p14:creationId xmlns:p14="http://schemas.microsoft.com/office/powerpoint/2010/main" val="3774093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21579A-A3B7-462E-925C-5437A2A820E0}" type="datetimeFigureOut">
              <a:rPr lang="en-US" smtClean="0"/>
              <a:t>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9C7DEE-2DBE-4620-8FFD-F41512703690}" type="slidenum">
              <a:rPr lang="en-US" smtClean="0"/>
              <a:t>‹#›</a:t>
            </a:fld>
            <a:endParaRPr lang="en-US"/>
          </a:p>
        </p:txBody>
      </p:sp>
    </p:spTree>
    <p:extLst>
      <p:ext uri="{BB962C8B-B14F-4D97-AF65-F5344CB8AC3E}">
        <p14:creationId xmlns:p14="http://schemas.microsoft.com/office/powerpoint/2010/main" val="1631569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21579A-A3B7-462E-925C-5437A2A820E0}" type="datetimeFigureOut">
              <a:rPr lang="en-US" smtClean="0"/>
              <a:t>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9C7DEE-2DBE-4620-8FFD-F41512703690}" type="slidenum">
              <a:rPr lang="en-US" smtClean="0"/>
              <a:t>‹#›</a:t>
            </a:fld>
            <a:endParaRPr lang="en-US"/>
          </a:p>
        </p:txBody>
      </p:sp>
    </p:spTree>
    <p:extLst>
      <p:ext uri="{BB962C8B-B14F-4D97-AF65-F5344CB8AC3E}">
        <p14:creationId xmlns:p14="http://schemas.microsoft.com/office/powerpoint/2010/main" val="4115770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21579A-A3B7-462E-925C-5437A2A820E0}" type="datetimeFigureOut">
              <a:rPr lang="en-US" smtClean="0"/>
              <a:t>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9C7DEE-2DBE-4620-8FFD-F41512703690}" type="slidenum">
              <a:rPr lang="en-US" smtClean="0"/>
              <a:t>‹#›</a:t>
            </a:fld>
            <a:endParaRPr lang="en-US"/>
          </a:p>
        </p:txBody>
      </p:sp>
    </p:spTree>
    <p:extLst>
      <p:ext uri="{BB962C8B-B14F-4D97-AF65-F5344CB8AC3E}">
        <p14:creationId xmlns:p14="http://schemas.microsoft.com/office/powerpoint/2010/main" val="1862340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21579A-A3B7-462E-925C-5437A2A820E0}" type="datetimeFigureOut">
              <a:rPr lang="en-US" smtClean="0"/>
              <a:t>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9C7DEE-2DBE-4620-8FFD-F41512703690}" type="slidenum">
              <a:rPr lang="en-US" smtClean="0"/>
              <a:t>‹#›</a:t>
            </a:fld>
            <a:endParaRPr lang="en-US"/>
          </a:p>
        </p:txBody>
      </p:sp>
    </p:spTree>
    <p:extLst>
      <p:ext uri="{BB962C8B-B14F-4D97-AF65-F5344CB8AC3E}">
        <p14:creationId xmlns:p14="http://schemas.microsoft.com/office/powerpoint/2010/main" val="3092460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21579A-A3B7-462E-925C-5437A2A820E0}" type="datetimeFigureOut">
              <a:rPr lang="en-US" smtClean="0"/>
              <a:t>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9C7DEE-2DBE-4620-8FFD-F41512703690}" type="slidenum">
              <a:rPr lang="en-US" smtClean="0"/>
              <a:t>‹#›</a:t>
            </a:fld>
            <a:endParaRPr lang="en-US"/>
          </a:p>
        </p:txBody>
      </p:sp>
    </p:spTree>
    <p:extLst>
      <p:ext uri="{BB962C8B-B14F-4D97-AF65-F5344CB8AC3E}">
        <p14:creationId xmlns:p14="http://schemas.microsoft.com/office/powerpoint/2010/main" val="3930873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21579A-A3B7-462E-925C-5437A2A820E0}" type="datetimeFigureOut">
              <a:rPr lang="en-US" smtClean="0"/>
              <a:t>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9C7DEE-2DBE-4620-8FFD-F41512703690}" type="slidenum">
              <a:rPr lang="en-US" smtClean="0"/>
              <a:t>‹#›</a:t>
            </a:fld>
            <a:endParaRPr lang="en-US"/>
          </a:p>
        </p:txBody>
      </p:sp>
    </p:spTree>
    <p:extLst>
      <p:ext uri="{BB962C8B-B14F-4D97-AF65-F5344CB8AC3E}">
        <p14:creationId xmlns:p14="http://schemas.microsoft.com/office/powerpoint/2010/main" val="2713024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21579A-A3B7-462E-925C-5437A2A820E0}" type="datetimeFigureOut">
              <a:rPr lang="en-US" smtClean="0"/>
              <a:t>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9C7DEE-2DBE-4620-8FFD-F41512703690}" type="slidenum">
              <a:rPr lang="en-US" smtClean="0"/>
              <a:t>‹#›</a:t>
            </a:fld>
            <a:endParaRPr lang="en-US"/>
          </a:p>
        </p:txBody>
      </p:sp>
    </p:spTree>
    <p:extLst>
      <p:ext uri="{BB962C8B-B14F-4D97-AF65-F5344CB8AC3E}">
        <p14:creationId xmlns:p14="http://schemas.microsoft.com/office/powerpoint/2010/main" val="744478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21579A-A3B7-462E-925C-5437A2A820E0}" type="datetimeFigureOut">
              <a:rPr lang="en-US" smtClean="0"/>
              <a:t>2/3/2017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9C7DEE-2DBE-4620-8FFD-F41512703690}" type="slidenum">
              <a:rPr lang="en-US" smtClean="0"/>
              <a:t>‹#›</a:t>
            </a:fld>
            <a:endParaRPr lang="en-US"/>
          </a:p>
        </p:txBody>
      </p:sp>
    </p:spTree>
    <p:extLst>
      <p:ext uri="{BB962C8B-B14F-4D97-AF65-F5344CB8AC3E}">
        <p14:creationId xmlns:p14="http://schemas.microsoft.com/office/powerpoint/2010/main" val="92495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24400" y="6065804"/>
            <a:ext cx="4285940" cy="600164"/>
          </a:xfrm>
          <a:prstGeom prst="rect">
            <a:avLst/>
          </a:prstGeom>
        </p:spPr>
        <p:txBody>
          <a:bodyPr wrap="square">
            <a:spAutoFit/>
          </a:bodyPr>
          <a:lstStyle/>
          <a:p>
            <a:r>
              <a:rPr lang="en-US" sz="1100" dirty="0" smtClean="0">
                <a:latin typeface="Arial" panose="020B0604020202020204" pitchFamily="34" charset="0"/>
                <a:cs typeface="Arial" panose="020B0604020202020204" pitchFamily="34" charset="0"/>
              </a:rPr>
              <a:t>Data Source: Centers for Disease Control and Prevention.</a:t>
            </a:r>
          </a:p>
          <a:p>
            <a:r>
              <a:rPr lang="en-US" sz="1100" dirty="0" smtClean="0">
                <a:latin typeface="Arial" panose="020B0604020202020204" pitchFamily="34" charset="0"/>
                <a:cs typeface="Arial" panose="020B0604020202020204" pitchFamily="34" charset="0"/>
              </a:rPr>
              <a:t>National Center for Health; Division of Health Interview Statistics;</a:t>
            </a:r>
          </a:p>
          <a:p>
            <a:r>
              <a:rPr lang="en-US" sz="1100" dirty="0" smtClean="0">
                <a:latin typeface="Arial" panose="020B0604020202020204" pitchFamily="34" charset="0"/>
                <a:cs typeface="Arial" panose="020B0604020202020204" pitchFamily="34" charset="0"/>
              </a:rPr>
              <a:t>Data from the National Health Interview Survey.</a:t>
            </a:r>
            <a:r>
              <a:rPr lang="en-US" sz="1100" dirty="0" smtClean="0">
                <a:latin typeface="Arial" panose="020B0604020202020204" pitchFamily="34" charset="0"/>
                <a:cs typeface="Arial" panose="020B0604020202020204" pitchFamily="34" charset="0"/>
              </a:rPr>
              <a:t> Statistics</a:t>
            </a:r>
            <a:endParaRPr lang="en-US" sz="1100" dirty="0" smtClean="0">
              <a:latin typeface="Arial" panose="020B0604020202020204" pitchFamily="34" charset="0"/>
              <a:cs typeface="Arial" panose="020B0604020202020204" pitchFamily="34" charset="0"/>
            </a:endParaRPr>
          </a:p>
        </p:txBody>
      </p:sp>
      <p:sp>
        <p:nvSpPr>
          <p:cNvPr id="5" name="TextBox 4"/>
          <p:cNvSpPr txBox="1"/>
          <p:nvPr/>
        </p:nvSpPr>
        <p:spPr>
          <a:xfrm>
            <a:off x="460900" y="457200"/>
            <a:ext cx="7649851" cy="707886"/>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N</a:t>
            </a:r>
            <a:r>
              <a:rPr lang="en-US" sz="2000" dirty="0" smtClean="0">
                <a:latin typeface="Arial" panose="020B0604020202020204" pitchFamily="34" charset="0"/>
                <a:cs typeface="Arial" panose="020B0604020202020204" pitchFamily="34" charset="0"/>
              </a:rPr>
              <a:t>ewsworthy: diabetes coverage by television news (2010 to 2016)</a:t>
            </a:r>
          </a:p>
          <a:p>
            <a:r>
              <a:rPr lang="en-US" sz="2000" dirty="0" smtClean="0">
                <a:latin typeface="Arial" panose="020B0604020202020204" pitchFamily="34" charset="0"/>
                <a:cs typeface="Arial" panose="020B0604020202020204" pitchFamily="34" charset="0"/>
              </a:rPr>
              <a:t>Danielle R. Reed, Ph.D. </a:t>
            </a:r>
            <a:endParaRPr lang="en-US" sz="2000" dirty="0">
              <a:latin typeface="Arial" panose="020B0604020202020204" pitchFamily="34" charset="0"/>
              <a:cs typeface="Arial" panose="020B0604020202020204" pitchFamily="34" charset="0"/>
            </a:endParaRPr>
          </a:p>
        </p:txBody>
      </p:sp>
      <p:sp>
        <p:nvSpPr>
          <p:cNvPr id="6" name="TextBox 5"/>
          <p:cNvSpPr txBox="1"/>
          <p:nvPr/>
        </p:nvSpPr>
        <p:spPr>
          <a:xfrm>
            <a:off x="892689" y="1371600"/>
            <a:ext cx="7772400" cy="523220"/>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The prevalence of diabetes has doubled since 1994 and grew from 8.4% in 2010 to 9.3% in 2014 (</a:t>
            </a:r>
            <a:r>
              <a:rPr lang="en-US" sz="1400" b="1" dirty="0" smtClean="0">
                <a:latin typeface="Arial" panose="020B0604020202020204" pitchFamily="34" charset="0"/>
                <a:cs typeface="Arial" panose="020B0604020202020204" pitchFamily="34" charset="0"/>
              </a:rPr>
              <a:t>Figure 1</a:t>
            </a:r>
            <a:r>
              <a:rPr lang="en-US" sz="1400" dirty="0" smtClean="0">
                <a:latin typeface="Arial" panose="020B0604020202020204" pitchFamily="34" charset="0"/>
                <a:cs typeface="Arial" panose="020B0604020202020204" pitchFamily="34" charset="0"/>
              </a:rPr>
              <a:t>). Nearly 1 in 10 adult American has diabetes. </a:t>
            </a:r>
            <a:endParaRPr lang="en-US" sz="14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320" y="2126631"/>
            <a:ext cx="3829050" cy="3181350"/>
          </a:xfrm>
          <a:prstGeom prst="rect">
            <a:avLst/>
          </a:prstGeom>
        </p:spPr>
      </p:pic>
      <p:sp>
        <p:nvSpPr>
          <p:cNvPr id="8" name="TextBox 7"/>
          <p:cNvSpPr txBox="1"/>
          <p:nvPr/>
        </p:nvSpPr>
        <p:spPr>
          <a:xfrm>
            <a:off x="533400" y="5483422"/>
            <a:ext cx="7696200" cy="584775"/>
          </a:xfrm>
          <a:prstGeom prst="rect">
            <a:avLst/>
          </a:prstGeom>
          <a:noFill/>
        </p:spPr>
        <p:txBody>
          <a:bodyPr wrap="square" rtlCol="0">
            <a:spAutoFit/>
          </a:bodyPr>
          <a:lstStyle/>
          <a:p>
            <a:r>
              <a:rPr lang="en-US" sz="1600" b="1" dirty="0" smtClean="0">
                <a:latin typeface="Arial" panose="020B0604020202020204" pitchFamily="34" charset="0"/>
                <a:cs typeface="Arial" panose="020B0604020202020204" pitchFamily="34" charset="0"/>
              </a:rPr>
              <a:t>Is this rise in diabetes viewed by decision makers in national network television as newsworthy?</a:t>
            </a:r>
            <a:endParaRPr lang="en-US" sz="1600" b="1" dirty="0">
              <a:latin typeface="Arial" panose="020B0604020202020204" pitchFamily="34" charset="0"/>
              <a:cs typeface="Arial" panose="020B0604020202020204" pitchFamily="34" charset="0"/>
            </a:endParaRPr>
          </a:p>
        </p:txBody>
      </p:sp>
      <p:sp>
        <p:nvSpPr>
          <p:cNvPr id="9" name="TextBox 8"/>
          <p:cNvSpPr txBox="1"/>
          <p:nvPr/>
        </p:nvSpPr>
        <p:spPr>
          <a:xfrm>
            <a:off x="5105400" y="2118610"/>
            <a:ext cx="3026289" cy="1107996"/>
          </a:xfrm>
          <a:prstGeom prst="rect">
            <a:avLst/>
          </a:prstGeom>
          <a:noFill/>
        </p:spPr>
        <p:txBody>
          <a:bodyPr wrap="square" rtlCol="0">
            <a:spAutoFit/>
          </a:bodyPr>
          <a:lstStyle/>
          <a:p>
            <a:r>
              <a:rPr lang="en-US" sz="1400" b="1" dirty="0" smtClean="0">
                <a:latin typeface="Arial" panose="020B0604020202020204" pitchFamily="34" charset="0"/>
                <a:cs typeface="Arial" panose="020B0604020202020204" pitchFamily="34" charset="0"/>
              </a:rPr>
              <a:t>Figure 1.</a:t>
            </a:r>
            <a:r>
              <a:rPr lang="en-US"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US national prevalence of diabetes by year as reported by the CDC, average of statewide prevalence reported as a percentage. The last year that data are available from the CDC is 2014. </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7459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1661" y="990600"/>
            <a:ext cx="7549662" cy="1477328"/>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Method.</a:t>
            </a:r>
            <a:r>
              <a:rPr lang="en-US" dirty="0" smtClean="0">
                <a:latin typeface="Arial" panose="020B0604020202020204" pitchFamily="34" charset="0"/>
                <a:cs typeface="Arial" panose="020B0604020202020204" pitchFamily="34" charset="0"/>
              </a:rPr>
              <a:t> Using th</a:t>
            </a:r>
            <a:r>
              <a:rPr lang="en-US" dirty="0" smtClean="0">
                <a:latin typeface="Arial" panose="020B0604020202020204" pitchFamily="34" charset="0"/>
                <a:cs typeface="Arial" panose="020B0604020202020204" pitchFamily="34" charset="0"/>
              </a:rPr>
              <a:t>e TV News Archive and analysis</a:t>
            </a:r>
            <a:r>
              <a:rPr lang="en-US" dirty="0" smtClean="0">
                <a:latin typeface="Arial" panose="020B0604020202020204" pitchFamily="34" charset="0"/>
                <a:cs typeface="Arial" panose="020B0604020202020204" pitchFamily="34" charset="0"/>
              </a:rPr>
              <a:t> by the GDELT Project, I retrieved  the number of times ‘diabetes’ was mentioned on network news from affiliated stations, e.g., WUSA  in Washington DC from the years 2010 to 2016.  Data were limited to two cities (San Francisco and Washington DC).  </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7691" t="22461" r="7052" b="5937"/>
          <a:stretch/>
        </p:blipFill>
        <p:spPr>
          <a:xfrm>
            <a:off x="621322" y="2608385"/>
            <a:ext cx="7795847" cy="3681046"/>
          </a:xfrm>
          <a:prstGeom prst="rect">
            <a:avLst/>
          </a:prstGeom>
        </p:spPr>
      </p:pic>
      <p:sp>
        <p:nvSpPr>
          <p:cNvPr id="4" name="Rectangle 3"/>
          <p:cNvSpPr/>
          <p:nvPr/>
        </p:nvSpPr>
        <p:spPr>
          <a:xfrm>
            <a:off x="1066800" y="6474301"/>
            <a:ext cx="7467600" cy="307777"/>
          </a:xfrm>
          <a:prstGeom prst="rect">
            <a:avLst/>
          </a:prstGeom>
        </p:spPr>
        <p:txBody>
          <a:bodyPr wrap="square">
            <a:spAutoFit/>
          </a:bodyPr>
          <a:lstStyle/>
          <a:p>
            <a:r>
              <a:rPr lang="en-US" sz="1400" dirty="0" smtClean="0">
                <a:latin typeface="Arial" panose="020B0604020202020204" pitchFamily="34" charset="0"/>
                <a:cs typeface="Arial" panose="020B0604020202020204" pitchFamily="34" charset="0"/>
              </a:rPr>
              <a:t>Analysis by the GDELT Project using data from the Internet Archive Television News Archive. </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5139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7185" y="863933"/>
            <a:ext cx="7620000" cy="1200329"/>
          </a:xfrm>
          <a:prstGeom prst="rect">
            <a:avLst/>
          </a:prstGeom>
          <a:noFill/>
        </p:spPr>
        <p:txBody>
          <a:bodyPr wrap="square" rtlCol="0">
            <a:spAutoFit/>
          </a:bodyPr>
          <a:lstStyle/>
          <a:p>
            <a:endParaRPr lang="en-US" dirty="0" smtClean="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First message. </a:t>
            </a:r>
            <a:r>
              <a:rPr lang="en-US" dirty="0" smtClean="0">
                <a:latin typeface="Arial" panose="020B0604020202020204" pitchFamily="34" charset="0"/>
                <a:cs typeface="Arial" panose="020B0604020202020204" pitchFamily="34" charset="0"/>
              </a:rPr>
              <a:t>FOX news mentioned ‘diabetes’ least, followed by NBC, ABC and CBS. The differences among cities were small relative to the differences among networks.   </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50" y="2743200"/>
            <a:ext cx="3829050" cy="3181350"/>
          </a:xfrm>
          <a:prstGeom prst="rect">
            <a:avLst/>
          </a:prstGeom>
        </p:spPr>
      </p:pic>
      <p:sp>
        <p:nvSpPr>
          <p:cNvPr id="5" name="TextBox 4"/>
          <p:cNvSpPr txBox="1"/>
          <p:nvPr/>
        </p:nvSpPr>
        <p:spPr>
          <a:xfrm>
            <a:off x="4800601" y="2751221"/>
            <a:ext cx="3886200" cy="2677656"/>
          </a:xfrm>
          <a:prstGeom prst="rect">
            <a:avLst/>
          </a:prstGeom>
          <a:noFill/>
        </p:spPr>
        <p:txBody>
          <a:bodyPr wrap="square" rtlCol="0">
            <a:spAutoFit/>
          </a:bodyPr>
          <a:lstStyle/>
          <a:p>
            <a:r>
              <a:rPr lang="en-US" sz="1200" b="1" dirty="0" smtClean="0">
                <a:latin typeface="Arial" panose="020B0604020202020204" pitchFamily="34" charset="0"/>
                <a:cs typeface="Arial" panose="020B0604020202020204" pitchFamily="34" charset="0"/>
              </a:rPr>
              <a:t>Figure 2</a:t>
            </a:r>
            <a:r>
              <a:rPr lang="en-US" sz="1200" dirty="0" smtClean="0">
                <a:latin typeface="Arial" panose="020B0604020202020204" pitchFamily="34" charset="0"/>
                <a:cs typeface="Arial" panose="020B0604020202020204" pitchFamily="34" charset="0"/>
              </a:rPr>
              <a:t>.  </a:t>
            </a:r>
            <a:r>
              <a:rPr lang="en-US" sz="1200" b="1" dirty="0" smtClean="0">
                <a:latin typeface="Arial" panose="020B0604020202020204" pitchFamily="34" charset="0"/>
                <a:cs typeface="Arial" panose="020B0604020202020204" pitchFamily="34" charset="0"/>
              </a:rPr>
              <a:t>Network affiliates differed in the amount of diabetes reporting. </a:t>
            </a:r>
            <a:r>
              <a:rPr lang="en-US" sz="1200" dirty="0" smtClean="0">
                <a:latin typeface="Arial" panose="020B0604020202020204" pitchFamily="34" charset="0"/>
                <a:cs typeface="Arial" panose="020B0604020202020204" pitchFamily="34" charset="0"/>
              </a:rPr>
              <a:t>The y-axis (value) is the percentage of sentences with the word “diabetes” read on the national news televised by network affiliates. For example, a value of 0.01 would mean that every 1 in 10000 sentences contained the word diabetes. </a:t>
            </a:r>
          </a:p>
          <a:p>
            <a:endParaRPr lang="en-US" sz="1200" dirty="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Networks differed markedly [F(3, 19720)=196.0, p=2.0x10</a:t>
            </a:r>
            <a:r>
              <a:rPr lang="en-US" sz="1200" baseline="30000" dirty="0" smtClean="0">
                <a:latin typeface="Arial" panose="020B0604020202020204" pitchFamily="34" charset="0"/>
                <a:cs typeface="Arial" panose="020B0604020202020204" pitchFamily="34" charset="0"/>
              </a:rPr>
              <a:t>-7</a:t>
            </a:r>
            <a:r>
              <a:rPr lang="en-US" sz="1200" dirty="0" smtClean="0">
                <a:latin typeface="Arial" panose="020B0604020202020204" pitchFamily="34" charset="0"/>
                <a:cs typeface="Arial" panose="020B0604020202020204" pitchFamily="34" charset="0"/>
              </a:rPr>
              <a:t>)  whereas there was less difference between cities [F(1,19720)=27.9, p=1.2 x10</a:t>
            </a:r>
            <a:r>
              <a:rPr lang="en-US" sz="1200" baseline="30000" dirty="0" smtClean="0">
                <a:latin typeface="Arial" panose="020B0604020202020204" pitchFamily="34" charset="0"/>
                <a:cs typeface="Arial" panose="020B0604020202020204" pitchFamily="34" charset="0"/>
              </a:rPr>
              <a:t>-6</a:t>
            </a:r>
            <a:r>
              <a:rPr lang="en-US" sz="1200" dirty="0" smtClean="0">
                <a:latin typeface="Arial" panose="020B0604020202020204" pitchFamily="34" charset="0"/>
                <a:cs typeface="Arial" panose="020B0604020202020204" pitchFamily="34" charset="0"/>
              </a:rPr>
              <a:t>). Diabetes was mentioned more often on some networks than others depending on city [(F3, 19720)=3.48, p=0.015).  </a:t>
            </a:r>
          </a:p>
          <a:p>
            <a:r>
              <a:rPr lang="en-US" sz="1200" dirty="0" smtClean="0">
                <a:latin typeface="Arial" panose="020B0604020202020204" pitchFamily="34" charset="0"/>
                <a:cs typeface="Arial" panose="020B0604020202020204" pitchFamily="34" charset="0"/>
              </a:rPr>
              <a:t> </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0656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950" y="1981200"/>
            <a:ext cx="3829050" cy="3181350"/>
          </a:xfrm>
          <a:prstGeom prst="rect">
            <a:avLst/>
          </a:prstGeom>
        </p:spPr>
      </p:pic>
      <p:sp>
        <p:nvSpPr>
          <p:cNvPr id="3" name="TextBox 2"/>
          <p:cNvSpPr txBox="1"/>
          <p:nvPr/>
        </p:nvSpPr>
        <p:spPr>
          <a:xfrm>
            <a:off x="4800601" y="1981200"/>
            <a:ext cx="3886200" cy="1384995"/>
          </a:xfrm>
          <a:prstGeom prst="rect">
            <a:avLst/>
          </a:prstGeom>
          <a:noFill/>
        </p:spPr>
        <p:txBody>
          <a:bodyPr wrap="square" rtlCol="0">
            <a:spAutoFit/>
          </a:bodyPr>
          <a:lstStyle/>
          <a:p>
            <a:r>
              <a:rPr lang="en-US" sz="1200" b="1" dirty="0" smtClean="0">
                <a:latin typeface="Arial" panose="020B0604020202020204" pitchFamily="34" charset="0"/>
                <a:cs typeface="Arial" panose="020B0604020202020204" pitchFamily="34" charset="0"/>
              </a:rPr>
              <a:t>Figure 3. Diabetes reporting on network news affiliates differs by year. </a:t>
            </a:r>
            <a:r>
              <a:rPr lang="en-US" sz="1200" dirty="0" smtClean="0">
                <a:latin typeface="Arial" panose="020B0604020202020204" pitchFamily="34" charset="0"/>
                <a:cs typeface="Arial" panose="020B0604020202020204" pitchFamily="34" charset="0"/>
              </a:rPr>
              <a:t>y-axis (value; see </a:t>
            </a:r>
            <a:r>
              <a:rPr lang="en-US" sz="1200" b="1" dirty="0" smtClean="0">
                <a:latin typeface="Arial" panose="020B0604020202020204" pitchFamily="34" charset="0"/>
                <a:cs typeface="Arial" panose="020B0604020202020204" pitchFamily="34" charset="0"/>
              </a:rPr>
              <a:t>Figure 2</a:t>
            </a:r>
            <a:r>
              <a:rPr lang="en-US" sz="1200" dirty="0" smtClean="0">
                <a:latin typeface="Arial" panose="020B0604020202020204" pitchFamily="34" charset="0"/>
                <a:cs typeface="Arial" panose="020B0604020202020204" pitchFamily="34" charset="0"/>
              </a:rPr>
              <a:t>). Network news reports of diabetes differ by year [F(6, 19700)=208, p&lt;2.0 x 10</a:t>
            </a:r>
            <a:r>
              <a:rPr lang="en-US" sz="1200" baseline="30000" dirty="0" smtClean="0">
                <a:latin typeface="Arial" panose="020B0604020202020204" pitchFamily="34" charset="0"/>
                <a:cs typeface="Arial" panose="020B0604020202020204" pitchFamily="34" charset="0"/>
              </a:rPr>
              <a:t>-16</a:t>
            </a:r>
            <a:r>
              <a:rPr lang="en-US" sz="1200" dirty="0" smtClean="0">
                <a:latin typeface="Arial" panose="020B0604020202020204" pitchFamily="34" charset="0"/>
                <a:cs typeface="Arial" panose="020B0604020202020204" pitchFamily="34" charset="0"/>
              </a:rPr>
              <a:t>)</a:t>
            </a:r>
            <a:r>
              <a:rPr lang="en-US" sz="1200" baseline="3000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and network [F(3,19700)=128.0, </a:t>
            </a:r>
            <a:r>
              <a:rPr lang="en-US" sz="1200" dirty="0" smtClean="0">
                <a:latin typeface="Arial" panose="020B0604020202020204" pitchFamily="34" charset="0"/>
                <a:cs typeface="Arial" panose="020B0604020202020204" pitchFamily="34" charset="0"/>
              </a:rPr>
              <a:t>p&lt;2.0 x 10</a:t>
            </a:r>
            <a:r>
              <a:rPr lang="en-US" sz="1200" baseline="30000" dirty="0" smtClean="0">
                <a:latin typeface="Arial" panose="020B0604020202020204" pitchFamily="34" charset="0"/>
                <a:cs typeface="Arial" panose="020B0604020202020204" pitchFamily="34" charset="0"/>
              </a:rPr>
              <a:t>-16</a:t>
            </a:r>
            <a:r>
              <a:rPr lang="en-US" sz="1200"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with an interaction between year and network [F(18, 19700)=24.9, </a:t>
            </a:r>
            <a:r>
              <a:rPr lang="en-US" sz="1200" dirty="0" smtClean="0">
                <a:latin typeface="Arial" panose="020B0604020202020204" pitchFamily="34" charset="0"/>
                <a:cs typeface="Arial" panose="020B0604020202020204" pitchFamily="34" charset="0"/>
              </a:rPr>
              <a:t>p&lt;2.0 x 10</a:t>
            </a:r>
            <a:r>
              <a:rPr lang="en-US" sz="1200" baseline="30000" dirty="0" smtClean="0">
                <a:latin typeface="Arial" panose="020B0604020202020204" pitchFamily="34" charset="0"/>
                <a:cs typeface="Arial" panose="020B0604020202020204" pitchFamily="34" charset="0"/>
              </a:rPr>
              <a:t>-16</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4" name="TextBox 3"/>
          <p:cNvSpPr txBox="1"/>
          <p:nvPr/>
        </p:nvSpPr>
        <p:spPr>
          <a:xfrm>
            <a:off x="1066801" y="990599"/>
            <a:ext cx="7620000" cy="646331"/>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Second message</a:t>
            </a:r>
            <a:r>
              <a:rPr lang="en-US" dirty="0" smtClean="0">
                <a:latin typeface="Arial" panose="020B0604020202020204" pitchFamily="34" charset="0"/>
                <a:cs typeface="Arial" panose="020B0604020202020204" pitchFamily="34" charset="0"/>
              </a:rPr>
              <a:t>. Some national news affiliates made almost no mention of diabetes during some years, e.g., FOX network in 2014</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9512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TotalTime>
  <Words>441</Words>
  <Application>Microsoft Office PowerPoint</Application>
  <PresentationFormat>On-screen Show (4:3)</PresentationFormat>
  <Paragraphs>18</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Reed</dc:creator>
  <cp:lastModifiedBy>Reed</cp:lastModifiedBy>
  <cp:revision>10</cp:revision>
  <dcterms:created xsi:type="dcterms:W3CDTF">2017-02-03T16:27:01Z</dcterms:created>
  <dcterms:modified xsi:type="dcterms:W3CDTF">2017-02-03T19:50:03Z</dcterms:modified>
</cp:coreProperties>
</file>